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handoutMasterIdLst>
    <p:handoutMasterId r:id="rId73"/>
  </p:handoutMasterIdLst>
  <p:sldIdLst>
    <p:sldId id="275" r:id="rId2"/>
    <p:sldId id="276" r:id="rId3"/>
    <p:sldId id="256" r:id="rId4"/>
    <p:sldId id="265" r:id="rId5"/>
    <p:sldId id="258" r:id="rId6"/>
    <p:sldId id="259" r:id="rId7"/>
    <p:sldId id="260" r:id="rId8"/>
    <p:sldId id="266" r:id="rId9"/>
    <p:sldId id="267" r:id="rId10"/>
    <p:sldId id="268" r:id="rId11"/>
    <p:sldId id="269" r:id="rId12"/>
    <p:sldId id="270" r:id="rId13"/>
    <p:sldId id="271" r:id="rId14"/>
    <p:sldId id="272" r:id="rId15"/>
    <p:sldId id="273" r:id="rId16"/>
    <p:sldId id="274" r:id="rId17"/>
    <p:sldId id="277" r:id="rId18"/>
    <p:sldId id="278" r:id="rId19"/>
    <p:sldId id="279" r:id="rId20"/>
    <p:sldId id="287" r:id="rId21"/>
    <p:sldId id="280" r:id="rId22"/>
    <p:sldId id="281" r:id="rId23"/>
    <p:sldId id="282" r:id="rId24"/>
    <p:sldId id="288" r:id="rId25"/>
    <p:sldId id="289" r:id="rId26"/>
    <p:sldId id="283" r:id="rId27"/>
    <p:sldId id="284" r:id="rId28"/>
    <p:sldId id="285" r:id="rId29"/>
    <p:sldId id="296" r:id="rId30"/>
    <p:sldId id="290" r:id="rId31"/>
    <p:sldId id="291" r:id="rId32"/>
    <p:sldId id="292" r:id="rId33"/>
    <p:sldId id="293" r:id="rId34"/>
    <p:sldId id="294" r:id="rId35"/>
    <p:sldId id="295"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6" r:id="rId65"/>
    <p:sldId id="327" r:id="rId66"/>
    <p:sldId id="328" r:id="rId67"/>
    <p:sldId id="329" r:id="rId68"/>
    <p:sldId id="330" r:id="rId69"/>
    <p:sldId id="331" r:id="rId70"/>
    <p:sldId id="332" r:id="rId71"/>
    <p:sldId id="333" r:id="rId72"/>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Verdana" panose="020B060403050404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Verdana" panose="020B060403050404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Verdana" panose="020B060403050404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Verdana" panose="020B060403050404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69" autoAdjust="0"/>
    <p:restoredTop sz="96761" autoAdjust="0"/>
  </p:normalViewPr>
  <p:slideViewPr>
    <p:cSldViewPr>
      <p:cViewPr varScale="1">
        <p:scale>
          <a:sx n="98" d="100"/>
          <a:sy n="98" d="100"/>
        </p:scale>
        <p:origin x="-96" y="-7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image" Target="../media/image47.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emf"/><Relationship Id="rId1" Type="http://schemas.openxmlformats.org/officeDocument/2006/relationships/image" Target="../media/image4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4" Type="http://schemas.openxmlformats.org/officeDocument/2006/relationships/image" Target="../media/image5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image" Target="../media/image59.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image" Target="../media/image6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image" Target="../media/image6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image" Target="../media/image70.e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4" Type="http://schemas.openxmlformats.org/officeDocument/2006/relationships/image" Target="../media/image77.wmf"/></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85.wmf"/><Relationship Id="rId3" Type="http://schemas.openxmlformats.org/officeDocument/2006/relationships/image" Target="../media/image80.wmf"/><Relationship Id="rId7" Type="http://schemas.openxmlformats.org/officeDocument/2006/relationships/image" Target="../media/image84.wmf"/><Relationship Id="rId2" Type="http://schemas.openxmlformats.org/officeDocument/2006/relationships/image" Target="../media/image79.wmf"/><Relationship Id="rId1" Type="http://schemas.openxmlformats.org/officeDocument/2006/relationships/image" Target="../media/image78.wmf"/><Relationship Id="rId6" Type="http://schemas.openxmlformats.org/officeDocument/2006/relationships/image" Target="../media/image83.wmf"/><Relationship Id="rId11" Type="http://schemas.openxmlformats.org/officeDocument/2006/relationships/image" Target="../media/image88.wmf"/><Relationship Id="rId5" Type="http://schemas.openxmlformats.org/officeDocument/2006/relationships/image" Target="../media/image82.wmf"/><Relationship Id="rId10" Type="http://schemas.openxmlformats.org/officeDocument/2006/relationships/image" Target="../media/image87.wmf"/><Relationship Id="rId4" Type="http://schemas.openxmlformats.org/officeDocument/2006/relationships/image" Target="../media/image81.wmf"/><Relationship Id="rId9" Type="http://schemas.openxmlformats.org/officeDocument/2006/relationships/image" Target="../media/image86.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 Id="rId5" Type="http://schemas.openxmlformats.org/officeDocument/2006/relationships/image" Target="../media/image93.wmf"/><Relationship Id="rId4" Type="http://schemas.openxmlformats.org/officeDocument/2006/relationships/image" Target="../media/image92.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97.wmf"/><Relationship Id="rId4" Type="http://schemas.openxmlformats.org/officeDocument/2006/relationships/image" Target="../media/image100.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1.wmf"/><Relationship Id="rId1" Type="http://schemas.openxmlformats.org/officeDocument/2006/relationships/image" Target="../media/image100.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3.wmf"/><Relationship Id="rId5" Type="http://schemas.openxmlformats.org/officeDocument/2006/relationships/image" Target="../media/image107.wmf"/><Relationship Id="rId4" Type="http://schemas.openxmlformats.org/officeDocument/2006/relationships/image" Target="../media/image106.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109.wmf"/><Relationship Id="rId1" Type="http://schemas.openxmlformats.org/officeDocument/2006/relationships/image" Target="../media/image108.wmf"/><Relationship Id="rId4" Type="http://schemas.openxmlformats.org/officeDocument/2006/relationships/image" Target="../media/image110.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112.wmf"/><Relationship Id="rId1" Type="http://schemas.openxmlformats.org/officeDocument/2006/relationships/image" Target="../media/image111.png"/></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117.png"/><Relationship Id="rId1" Type="http://schemas.openxmlformats.org/officeDocument/2006/relationships/image" Target="../media/image116.wmf"/><Relationship Id="rId4" Type="http://schemas.openxmlformats.org/officeDocument/2006/relationships/image" Target="../media/image119.png"/></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image" Target="../media/image12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40.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43.wmf"/><Relationship Id="rId2" Type="http://schemas.openxmlformats.org/officeDocument/2006/relationships/image" Target="../media/image142.wmf"/><Relationship Id="rId1" Type="http://schemas.openxmlformats.org/officeDocument/2006/relationships/image" Target="../media/image141.wmf"/><Relationship Id="rId5" Type="http://schemas.openxmlformats.org/officeDocument/2006/relationships/image" Target="../media/image145.wmf"/><Relationship Id="rId4" Type="http://schemas.openxmlformats.org/officeDocument/2006/relationships/image" Target="../media/image144.wmf"/></Relationships>
</file>

<file path=ppt/drawings/_rels/vmlDrawing42.vml.rels><?xml version="1.0" encoding="UTF-8" standalone="yes"?>
<Relationships xmlns="http://schemas.openxmlformats.org/package/2006/relationships"><Relationship Id="rId8" Type="http://schemas.openxmlformats.org/officeDocument/2006/relationships/image" Target="../media/image153.wmf"/><Relationship Id="rId3" Type="http://schemas.openxmlformats.org/officeDocument/2006/relationships/image" Target="../media/image148.wmf"/><Relationship Id="rId7" Type="http://schemas.openxmlformats.org/officeDocument/2006/relationships/image" Target="../media/image152.wmf"/><Relationship Id="rId2" Type="http://schemas.openxmlformats.org/officeDocument/2006/relationships/image" Target="../media/image147.wmf"/><Relationship Id="rId1" Type="http://schemas.openxmlformats.org/officeDocument/2006/relationships/image" Target="../media/image146.wmf"/><Relationship Id="rId6" Type="http://schemas.openxmlformats.org/officeDocument/2006/relationships/image" Target="../media/image151.wmf"/><Relationship Id="rId5" Type="http://schemas.openxmlformats.org/officeDocument/2006/relationships/image" Target="../media/image150.wmf"/><Relationship Id="rId4" Type="http://schemas.openxmlformats.org/officeDocument/2006/relationships/image" Target="../media/image149.wmf"/></Relationships>
</file>

<file path=ppt/drawings/_rels/vmlDrawing43.vml.rels><?xml version="1.0" encoding="UTF-8" standalone="yes"?>
<Relationships xmlns="http://schemas.openxmlformats.org/package/2006/relationships"><Relationship Id="rId8" Type="http://schemas.openxmlformats.org/officeDocument/2006/relationships/image" Target="../media/image155.wmf"/><Relationship Id="rId3" Type="http://schemas.openxmlformats.org/officeDocument/2006/relationships/image" Target="../media/image149.wmf"/><Relationship Id="rId7" Type="http://schemas.openxmlformats.org/officeDocument/2006/relationships/image" Target="../media/image154.wmf"/><Relationship Id="rId2" Type="http://schemas.openxmlformats.org/officeDocument/2006/relationships/image" Target="../media/image148.wmf"/><Relationship Id="rId1" Type="http://schemas.openxmlformats.org/officeDocument/2006/relationships/image" Target="../media/image147.wmf"/><Relationship Id="rId6" Type="http://schemas.openxmlformats.org/officeDocument/2006/relationships/image" Target="../media/image152.wmf"/><Relationship Id="rId5" Type="http://schemas.openxmlformats.org/officeDocument/2006/relationships/image" Target="../media/image151.wmf"/><Relationship Id="rId4" Type="http://schemas.openxmlformats.org/officeDocument/2006/relationships/image" Target="../media/image150.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58.wmf"/><Relationship Id="rId2" Type="http://schemas.openxmlformats.org/officeDocument/2006/relationships/image" Target="../media/image157.wmf"/><Relationship Id="rId1" Type="http://schemas.openxmlformats.org/officeDocument/2006/relationships/image" Target="../media/image156.wmf"/><Relationship Id="rId4" Type="http://schemas.openxmlformats.org/officeDocument/2006/relationships/image" Target="../media/image159.wmf"/></Relationships>
</file>

<file path=ppt/drawings/_rels/vmlDrawing45.vml.rels><?xml version="1.0" encoding="UTF-8" standalone="yes"?>
<Relationships xmlns="http://schemas.openxmlformats.org/package/2006/relationships"><Relationship Id="rId8" Type="http://schemas.openxmlformats.org/officeDocument/2006/relationships/image" Target="../media/image168.wmf"/><Relationship Id="rId3" Type="http://schemas.openxmlformats.org/officeDocument/2006/relationships/image" Target="../media/image163.wmf"/><Relationship Id="rId7" Type="http://schemas.openxmlformats.org/officeDocument/2006/relationships/image" Target="../media/image167.wmf"/><Relationship Id="rId2" Type="http://schemas.openxmlformats.org/officeDocument/2006/relationships/image" Target="../media/image162.wmf"/><Relationship Id="rId1" Type="http://schemas.openxmlformats.org/officeDocument/2006/relationships/image" Target="../media/image161.wmf"/><Relationship Id="rId6" Type="http://schemas.openxmlformats.org/officeDocument/2006/relationships/image" Target="../media/image166.wmf"/><Relationship Id="rId5" Type="http://schemas.openxmlformats.org/officeDocument/2006/relationships/image" Target="../media/image165.wmf"/><Relationship Id="rId10" Type="http://schemas.openxmlformats.org/officeDocument/2006/relationships/image" Target="../media/image170.wmf"/><Relationship Id="rId4" Type="http://schemas.openxmlformats.org/officeDocument/2006/relationships/image" Target="../media/image164.wmf"/><Relationship Id="rId9" Type="http://schemas.openxmlformats.org/officeDocument/2006/relationships/image" Target="../media/image169.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73.wmf"/><Relationship Id="rId2" Type="http://schemas.openxmlformats.org/officeDocument/2006/relationships/image" Target="../media/image172.wmf"/><Relationship Id="rId1" Type="http://schemas.openxmlformats.org/officeDocument/2006/relationships/image" Target="../media/image171.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76.wmf"/><Relationship Id="rId2" Type="http://schemas.openxmlformats.org/officeDocument/2006/relationships/image" Target="../media/image175.wmf"/><Relationship Id="rId1" Type="http://schemas.openxmlformats.org/officeDocument/2006/relationships/image" Target="../media/image174.wmf"/><Relationship Id="rId6" Type="http://schemas.openxmlformats.org/officeDocument/2006/relationships/image" Target="../media/image179.wmf"/><Relationship Id="rId5" Type="http://schemas.openxmlformats.org/officeDocument/2006/relationships/image" Target="../media/image178.wmf"/><Relationship Id="rId4" Type="http://schemas.openxmlformats.org/officeDocument/2006/relationships/image" Target="../media/image177.w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182.wmf"/><Relationship Id="rId1" Type="http://schemas.openxmlformats.org/officeDocument/2006/relationships/image" Target="../media/image181.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186.wmf"/><Relationship Id="rId2" Type="http://schemas.openxmlformats.org/officeDocument/2006/relationships/image" Target="../media/image185.wmf"/><Relationship Id="rId1" Type="http://schemas.openxmlformats.org/officeDocument/2006/relationships/image" Target="../media/image18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5" Type="http://schemas.openxmlformats.org/officeDocument/2006/relationships/image" Target="../media/image18.wmf"/><Relationship Id="rId4" Type="http://schemas.openxmlformats.org/officeDocument/2006/relationships/image" Target="../media/image17.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88.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192.wmf"/><Relationship Id="rId2" Type="http://schemas.openxmlformats.org/officeDocument/2006/relationships/image" Target="../media/image191.wmf"/><Relationship Id="rId1" Type="http://schemas.openxmlformats.org/officeDocument/2006/relationships/image" Target="../media/image190.wmf"/><Relationship Id="rId4" Type="http://schemas.openxmlformats.org/officeDocument/2006/relationships/image" Target="../media/image193.wmf"/></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197.wmf"/><Relationship Id="rId1" Type="http://schemas.openxmlformats.org/officeDocument/2006/relationships/image" Target="../media/image196.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201.wmf"/><Relationship Id="rId2" Type="http://schemas.openxmlformats.org/officeDocument/2006/relationships/image" Target="../media/image200.wmf"/><Relationship Id="rId1" Type="http://schemas.openxmlformats.org/officeDocument/2006/relationships/image" Target="../media/image199.wmf"/><Relationship Id="rId4" Type="http://schemas.openxmlformats.org/officeDocument/2006/relationships/image" Target="../media/image202.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205.wmf"/><Relationship Id="rId2" Type="http://schemas.openxmlformats.org/officeDocument/2006/relationships/image" Target="../media/image204.wmf"/><Relationship Id="rId1" Type="http://schemas.openxmlformats.org/officeDocument/2006/relationships/image" Target="../media/image203.wmf"/><Relationship Id="rId5" Type="http://schemas.openxmlformats.org/officeDocument/2006/relationships/image" Target="../media/image207.wmf"/><Relationship Id="rId4" Type="http://schemas.openxmlformats.org/officeDocument/2006/relationships/image" Target="../media/image206.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212.wmf"/><Relationship Id="rId2" Type="http://schemas.openxmlformats.org/officeDocument/2006/relationships/image" Target="../media/image211.wmf"/><Relationship Id="rId1" Type="http://schemas.openxmlformats.org/officeDocument/2006/relationships/image" Target="../media/image2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10" Type="http://schemas.openxmlformats.org/officeDocument/2006/relationships/image" Target="../media/image39.wmf"/><Relationship Id="rId4" Type="http://schemas.openxmlformats.org/officeDocument/2006/relationships/image" Target="../media/image33.wmf"/><Relationship Id="rId9"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1"/>
            <a:ext cx="2949990" cy="496427"/>
          </a:xfrm>
          <a:prstGeom prst="rect">
            <a:avLst/>
          </a:prstGeom>
          <a:noFill/>
          <a:ln w="9525">
            <a:noFill/>
            <a:miter lim="800000"/>
            <a:headEnd/>
            <a:tailEnd/>
          </a:ln>
          <a:effectLst/>
        </p:spPr>
        <p:txBody>
          <a:bodyPr vert="horz" wrap="square" lIns="95663" tIns="47832" rIns="95663" bIns="47832" numCol="1" anchor="t" anchorCtr="0" compatLnSpc="1">
            <a:prstTxWarp prst="textNoShape">
              <a:avLst/>
            </a:prstTxWarp>
          </a:bodyPr>
          <a:lstStyle>
            <a:lvl1pPr defTabSz="957019">
              <a:defRPr sz="1300">
                <a:latin typeface="Times New Roman" pitchFamily="18" charset="0"/>
              </a:defRPr>
            </a:lvl1pPr>
          </a:lstStyle>
          <a:p>
            <a:pPr>
              <a:defRPr/>
            </a:pPr>
            <a:endParaRPr lang="en-US" altLang="ja-JP"/>
          </a:p>
        </p:txBody>
      </p:sp>
      <p:sp>
        <p:nvSpPr>
          <p:cNvPr id="7171" name="Rectangle 3"/>
          <p:cNvSpPr>
            <a:spLocks noGrp="1" noChangeArrowheads="1"/>
          </p:cNvSpPr>
          <p:nvPr>
            <p:ph type="dt" sz="quarter" idx="1"/>
          </p:nvPr>
        </p:nvSpPr>
        <p:spPr bwMode="auto">
          <a:xfrm>
            <a:off x="3857211" y="1"/>
            <a:ext cx="2949990" cy="496427"/>
          </a:xfrm>
          <a:prstGeom prst="rect">
            <a:avLst/>
          </a:prstGeom>
          <a:noFill/>
          <a:ln w="9525">
            <a:noFill/>
            <a:miter lim="800000"/>
            <a:headEnd/>
            <a:tailEnd/>
          </a:ln>
          <a:effectLst/>
        </p:spPr>
        <p:txBody>
          <a:bodyPr vert="horz" wrap="square" lIns="95663" tIns="47832" rIns="95663" bIns="47832" numCol="1" anchor="t" anchorCtr="0" compatLnSpc="1">
            <a:prstTxWarp prst="textNoShape">
              <a:avLst/>
            </a:prstTxWarp>
          </a:bodyPr>
          <a:lstStyle>
            <a:lvl1pPr algn="r" defTabSz="957019">
              <a:defRPr sz="1300">
                <a:latin typeface="Times New Roman" pitchFamily="18" charset="0"/>
              </a:defRPr>
            </a:lvl1pPr>
          </a:lstStyle>
          <a:p>
            <a:pPr>
              <a:defRPr/>
            </a:pPr>
            <a:endParaRPr lang="en-US" altLang="ja-JP"/>
          </a:p>
        </p:txBody>
      </p:sp>
      <p:sp>
        <p:nvSpPr>
          <p:cNvPr id="7172" name="Rectangle 4"/>
          <p:cNvSpPr>
            <a:spLocks noGrp="1" noChangeArrowheads="1"/>
          </p:cNvSpPr>
          <p:nvPr>
            <p:ph type="ftr" sz="quarter" idx="2"/>
          </p:nvPr>
        </p:nvSpPr>
        <p:spPr bwMode="auto">
          <a:xfrm>
            <a:off x="0" y="9442911"/>
            <a:ext cx="2949990" cy="496427"/>
          </a:xfrm>
          <a:prstGeom prst="rect">
            <a:avLst/>
          </a:prstGeom>
          <a:noFill/>
          <a:ln w="9525">
            <a:noFill/>
            <a:miter lim="800000"/>
            <a:headEnd/>
            <a:tailEnd/>
          </a:ln>
          <a:effectLst/>
        </p:spPr>
        <p:txBody>
          <a:bodyPr vert="horz" wrap="square" lIns="95663" tIns="47832" rIns="95663" bIns="47832" numCol="1" anchor="b" anchorCtr="0" compatLnSpc="1">
            <a:prstTxWarp prst="textNoShape">
              <a:avLst/>
            </a:prstTxWarp>
          </a:bodyPr>
          <a:lstStyle>
            <a:lvl1pPr defTabSz="957019">
              <a:defRPr sz="1300">
                <a:latin typeface="Times New Roman" pitchFamily="18" charset="0"/>
              </a:defRPr>
            </a:lvl1pPr>
          </a:lstStyle>
          <a:p>
            <a:pPr>
              <a:defRPr/>
            </a:pPr>
            <a:endParaRPr lang="en-US" altLang="ja-JP"/>
          </a:p>
        </p:txBody>
      </p:sp>
      <p:sp>
        <p:nvSpPr>
          <p:cNvPr id="7173" name="Rectangle 5"/>
          <p:cNvSpPr>
            <a:spLocks noGrp="1" noChangeArrowheads="1"/>
          </p:cNvSpPr>
          <p:nvPr>
            <p:ph type="sldNum" sz="quarter" idx="3"/>
          </p:nvPr>
        </p:nvSpPr>
        <p:spPr bwMode="auto">
          <a:xfrm>
            <a:off x="3857211" y="9442911"/>
            <a:ext cx="2949990" cy="496427"/>
          </a:xfrm>
          <a:prstGeom prst="rect">
            <a:avLst/>
          </a:prstGeom>
          <a:noFill/>
          <a:ln w="9525">
            <a:noFill/>
            <a:miter lim="800000"/>
            <a:headEnd/>
            <a:tailEnd/>
          </a:ln>
          <a:effectLst/>
        </p:spPr>
        <p:txBody>
          <a:bodyPr vert="horz" wrap="square" lIns="95663" tIns="47832" rIns="95663" bIns="47832" numCol="1" anchor="b" anchorCtr="0" compatLnSpc="1">
            <a:prstTxWarp prst="textNoShape">
              <a:avLst/>
            </a:prstTxWarp>
          </a:bodyPr>
          <a:lstStyle>
            <a:lvl1pPr algn="r" defTabSz="957019">
              <a:defRPr sz="1300">
                <a:latin typeface="Times New Roman" panose="02020603050405020304" pitchFamily="18" charset="0"/>
              </a:defRPr>
            </a:lvl1pPr>
          </a:lstStyle>
          <a:p>
            <a:fld id="{CC223150-A50F-4CEA-8B0E-168A562D07B9}" type="slidenum">
              <a:rPr lang="en-US" altLang="ja-JP"/>
              <a:pPr/>
              <a:t>‹#›</a:t>
            </a:fld>
            <a:endParaRPr lang="en-US" altLang="ja-JP"/>
          </a:p>
        </p:txBody>
      </p:sp>
    </p:spTree>
    <p:extLst>
      <p:ext uri="{BB962C8B-B14F-4D97-AF65-F5344CB8AC3E}">
        <p14:creationId xmlns:p14="http://schemas.microsoft.com/office/powerpoint/2010/main" val="339098523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endParaRPr lang="ja-JP" altLang="en-US"/>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endParaRPr lang="ja-JP" altLang="en-US"/>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endParaRPr lang="ja-JP" altLang="en-US"/>
            </a:p>
          </p:txBody>
        </p:sp>
      </p:grpSp>
      <p:sp>
        <p:nvSpPr>
          <p:cNvPr id="86018" name="Rectangle 2"/>
          <p:cNvSpPr>
            <a:spLocks noGrp="1" noChangeArrowheads="1"/>
          </p:cNvSpPr>
          <p:nvPr>
            <p:ph type="ctrTitle"/>
          </p:nvPr>
        </p:nvSpPr>
        <p:spPr>
          <a:xfrm>
            <a:off x="685800" y="685800"/>
            <a:ext cx="7772400" cy="2127250"/>
          </a:xfrm>
        </p:spPr>
        <p:txBody>
          <a:bodyPr/>
          <a:lstStyle>
            <a:lvl1pPr algn="ctr">
              <a:defRPr sz="5800"/>
            </a:lvl1pPr>
          </a:lstStyle>
          <a:p>
            <a:r>
              <a:rPr lang="ja-JP" altLang="en-US"/>
              <a:t>マスタ タイトルの書式設定</a:t>
            </a:r>
          </a:p>
        </p:txBody>
      </p:sp>
      <p:sp>
        <p:nvSpPr>
          <p:cNvPr id="86019"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ja-JP" altLang="en-US"/>
              <a:t>マスタ サブタイトルの書式設定</a:t>
            </a:r>
          </a:p>
        </p:txBody>
      </p:sp>
      <p:sp>
        <p:nvSpPr>
          <p:cNvPr id="8" name="Rectangle 4"/>
          <p:cNvSpPr>
            <a:spLocks noGrp="1" noChangeArrowheads="1"/>
          </p:cNvSpPr>
          <p:nvPr>
            <p:ph type="dt" sz="half" idx="10"/>
          </p:nvPr>
        </p:nvSpPr>
        <p:spPr/>
        <p:txBody>
          <a:bodyPr/>
          <a:lstStyle>
            <a:lvl1pPr>
              <a:defRPr/>
            </a:lvl1pPr>
          </a:lstStyle>
          <a:p>
            <a:pPr>
              <a:defRPr/>
            </a:pPr>
            <a:endParaRPr lang="en-US" altLang="ja-JP"/>
          </a:p>
        </p:txBody>
      </p:sp>
      <p:sp>
        <p:nvSpPr>
          <p:cNvPr id="9" name="Rectangle 5"/>
          <p:cNvSpPr>
            <a:spLocks noGrp="1" noChangeArrowheads="1"/>
          </p:cNvSpPr>
          <p:nvPr>
            <p:ph type="ftr" sz="quarter" idx="11"/>
          </p:nvPr>
        </p:nvSpPr>
        <p:spPr/>
        <p:txBody>
          <a:bodyPr/>
          <a:lstStyle>
            <a:lvl1pPr>
              <a:defRPr/>
            </a:lvl1pPr>
          </a:lstStyle>
          <a:p>
            <a:pPr>
              <a:defRPr/>
            </a:pPr>
            <a:endParaRPr lang="en-US" altLang="ja-JP"/>
          </a:p>
        </p:txBody>
      </p:sp>
      <p:sp>
        <p:nvSpPr>
          <p:cNvPr id="10" name="Rectangle 6"/>
          <p:cNvSpPr>
            <a:spLocks noGrp="1" noChangeArrowheads="1"/>
          </p:cNvSpPr>
          <p:nvPr>
            <p:ph type="sldNum" sz="quarter" idx="12"/>
          </p:nvPr>
        </p:nvSpPr>
        <p:spPr/>
        <p:txBody>
          <a:bodyPr/>
          <a:lstStyle>
            <a:lvl1pPr>
              <a:defRPr/>
            </a:lvl1pPr>
          </a:lstStyle>
          <a:p>
            <a:fld id="{F75B4588-4211-426C-A5FE-D028DB38D26D}" type="slidenum">
              <a:rPr lang="en-US" altLang="ja-JP"/>
              <a:pPr/>
              <a:t>‹#›</a:t>
            </a:fld>
            <a:endParaRPr lang="en-US" altLang="ja-JP"/>
          </a:p>
        </p:txBody>
      </p:sp>
    </p:spTree>
    <p:extLst>
      <p:ext uri="{BB962C8B-B14F-4D97-AF65-F5344CB8AC3E}">
        <p14:creationId xmlns:p14="http://schemas.microsoft.com/office/powerpoint/2010/main" val="2241527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A19AC888-11D7-4477-ABE4-FCFAC4A45A80}" type="slidenum">
              <a:rPr lang="en-US" altLang="ja-JP"/>
              <a:pPr/>
              <a:t>‹#›</a:t>
            </a:fld>
            <a:endParaRPr lang="en-US" altLang="ja-JP"/>
          </a:p>
        </p:txBody>
      </p:sp>
    </p:spTree>
    <p:extLst>
      <p:ext uri="{BB962C8B-B14F-4D97-AF65-F5344CB8AC3E}">
        <p14:creationId xmlns:p14="http://schemas.microsoft.com/office/powerpoint/2010/main" val="4213710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7813"/>
            <a:ext cx="2057400" cy="585311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7813"/>
            <a:ext cx="6019800" cy="585311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6870FCD6-747D-4A0E-B6E9-329DAFF9255F}" type="slidenum">
              <a:rPr lang="en-US" altLang="ja-JP"/>
              <a:pPr/>
              <a:t>‹#›</a:t>
            </a:fld>
            <a:endParaRPr lang="en-US" altLang="ja-JP"/>
          </a:p>
        </p:txBody>
      </p:sp>
    </p:spTree>
    <p:extLst>
      <p:ext uri="{BB962C8B-B14F-4D97-AF65-F5344CB8AC3E}">
        <p14:creationId xmlns:p14="http://schemas.microsoft.com/office/powerpoint/2010/main" val="879282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D7C5C3FE-9274-4527-83AC-7DC1D8F69730}" type="slidenum">
              <a:rPr lang="en-US" altLang="ja-JP"/>
              <a:pPr/>
              <a:t>‹#›</a:t>
            </a:fld>
            <a:endParaRPr lang="en-US" altLang="ja-JP"/>
          </a:p>
        </p:txBody>
      </p:sp>
    </p:spTree>
    <p:extLst>
      <p:ext uri="{BB962C8B-B14F-4D97-AF65-F5344CB8AC3E}">
        <p14:creationId xmlns:p14="http://schemas.microsoft.com/office/powerpoint/2010/main" val="3455037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6A9B5AB0-4010-4445-943E-18E4D285DC09}" type="slidenum">
              <a:rPr lang="en-US" altLang="ja-JP"/>
              <a:pPr/>
              <a:t>‹#›</a:t>
            </a:fld>
            <a:endParaRPr lang="en-US" altLang="ja-JP"/>
          </a:p>
        </p:txBody>
      </p:sp>
    </p:spTree>
    <p:extLst>
      <p:ext uri="{BB962C8B-B14F-4D97-AF65-F5344CB8AC3E}">
        <p14:creationId xmlns:p14="http://schemas.microsoft.com/office/powerpoint/2010/main" val="648046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AC614E40-6387-41BF-9B64-5A80D413F816}" type="slidenum">
              <a:rPr lang="en-US" altLang="ja-JP"/>
              <a:pPr/>
              <a:t>‹#›</a:t>
            </a:fld>
            <a:endParaRPr lang="en-US" altLang="ja-JP"/>
          </a:p>
        </p:txBody>
      </p:sp>
    </p:spTree>
    <p:extLst>
      <p:ext uri="{BB962C8B-B14F-4D97-AF65-F5344CB8AC3E}">
        <p14:creationId xmlns:p14="http://schemas.microsoft.com/office/powerpoint/2010/main" val="3079702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fld id="{E46718B2-6F5B-4420-8EB7-3C2AF7C23D3F}" type="slidenum">
              <a:rPr lang="en-US" altLang="ja-JP"/>
              <a:pPr/>
              <a:t>‹#›</a:t>
            </a:fld>
            <a:endParaRPr lang="en-US" altLang="ja-JP"/>
          </a:p>
        </p:txBody>
      </p:sp>
    </p:spTree>
    <p:extLst>
      <p:ext uri="{BB962C8B-B14F-4D97-AF65-F5344CB8AC3E}">
        <p14:creationId xmlns:p14="http://schemas.microsoft.com/office/powerpoint/2010/main" val="2834701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fld id="{F32985D4-E65D-40C2-90BD-32EC0EF2A341}" type="slidenum">
              <a:rPr lang="en-US" altLang="ja-JP"/>
              <a:pPr/>
              <a:t>‹#›</a:t>
            </a:fld>
            <a:endParaRPr lang="en-US" altLang="ja-JP"/>
          </a:p>
        </p:txBody>
      </p:sp>
    </p:spTree>
    <p:extLst>
      <p:ext uri="{BB962C8B-B14F-4D97-AF65-F5344CB8AC3E}">
        <p14:creationId xmlns:p14="http://schemas.microsoft.com/office/powerpoint/2010/main" val="3198556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fld id="{C88D229F-B3A6-43F5-84D5-A9A01F69ADFF}" type="slidenum">
              <a:rPr lang="en-US" altLang="ja-JP"/>
              <a:pPr/>
              <a:t>‹#›</a:t>
            </a:fld>
            <a:endParaRPr lang="en-US" altLang="ja-JP"/>
          </a:p>
        </p:txBody>
      </p:sp>
    </p:spTree>
    <p:extLst>
      <p:ext uri="{BB962C8B-B14F-4D97-AF65-F5344CB8AC3E}">
        <p14:creationId xmlns:p14="http://schemas.microsoft.com/office/powerpoint/2010/main" val="1800516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573D23FE-E084-4A64-B2C5-B875EF73AA36}" type="slidenum">
              <a:rPr lang="en-US" altLang="ja-JP"/>
              <a:pPr/>
              <a:t>‹#›</a:t>
            </a:fld>
            <a:endParaRPr lang="en-US" altLang="ja-JP"/>
          </a:p>
        </p:txBody>
      </p:sp>
    </p:spTree>
    <p:extLst>
      <p:ext uri="{BB962C8B-B14F-4D97-AF65-F5344CB8AC3E}">
        <p14:creationId xmlns:p14="http://schemas.microsoft.com/office/powerpoint/2010/main" val="265166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1EC1A0BD-0D56-4CF0-81BB-ACD8E922C0D3}" type="slidenum">
              <a:rPr lang="en-US" altLang="ja-JP"/>
              <a:pPr/>
              <a:t>‹#›</a:t>
            </a:fld>
            <a:endParaRPr lang="en-US" altLang="ja-JP"/>
          </a:p>
        </p:txBody>
      </p:sp>
    </p:spTree>
    <p:extLst>
      <p:ext uri="{BB962C8B-B14F-4D97-AF65-F5344CB8AC3E}">
        <p14:creationId xmlns:p14="http://schemas.microsoft.com/office/powerpoint/2010/main" val="1914367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84996"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000"/>
            </a:lvl1pPr>
          </a:lstStyle>
          <a:p>
            <a:pPr>
              <a:defRPr/>
            </a:pPr>
            <a:endParaRPr lang="en-US" altLang="ja-JP"/>
          </a:p>
        </p:txBody>
      </p:sp>
      <p:sp>
        <p:nvSpPr>
          <p:cNvPr id="849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000"/>
            </a:lvl1pPr>
          </a:lstStyle>
          <a:p>
            <a:pPr>
              <a:defRPr/>
            </a:pPr>
            <a:endParaRPr lang="en-US" altLang="ja-JP"/>
          </a:p>
        </p:txBody>
      </p:sp>
      <p:sp>
        <p:nvSpPr>
          <p:cNvPr id="84998"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000"/>
            </a:lvl1pPr>
          </a:lstStyle>
          <a:p>
            <a:fld id="{65054B38-FA14-42BE-9595-9CF04BEBC838}" type="slidenum">
              <a:rPr lang="en-US" altLang="ja-JP"/>
              <a:pPr/>
              <a:t>‹#›</a:t>
            </a:fld>
            <a:endParaRPr lang="en-US" altLang="ja-JP"/>
          </a:p>
        </p:txBody>
      </p:sp>
      <p:sp>
        <p:nvSpPr>
          <p:cNvPr id="1031" name="Rectangle 7"/>
          <p:cNvSpPr>
            <a:spLocks noChangeArrowheads="1"/>
          </p:cNvSpPr>
          <p:nvPr/>
        </p:nvSpPr>
        <p:spPr bwMode="auto">
          <a:xfrm>
            <a:off x="0" y="0"/>
            <a:ext cx="228600" cy="2286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algn="ctr" eaLnBrk="1" hangingPunct="1"/>
            <a:endParaRPr kumimoji="0" lang="ja-JP" altLang="ja-JP" sz="2400">
              <a:latin typeface="Times New Roman" panose="02020603050405020304" pitchFamily="18" charset="0"/>
            </a:endParaRPr>
          </a:p>
        </p:txBody>
      </p:sp>
      <p:sp>
        <p:nvSpPr>
          <p:cNvPr id="1032" name="Line 8"/>
          <p:cNvSpPr>
            <a:spLocks noChangeShapeType="1"/>
          </p:cNvSpPr>
          <p:nvPr/>
        </p:nvSpPr>
        <p:spPr bwMode="auto">
          <a:xfrm>
            <a:off x="457200" y="1447800"/>
            <a:ext cx="80772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33" name="Rectangle 9"/>
          <p:cNvSpPr>
            <a:spLocks noChangeArrowheads="1"/>
          </p:cNvSpPr>
          <p:nvPr/>
        </p:nvSpPr>
        <p:spPr bwMode="auto">
          <a:xfrm>
            <a:off x="0" y="2286000"/>
            <a:ext cx="228600" cy="2286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algn="ctr" eaLnBrk="1" hangingPunct="1"/>
            <a:endParaRPr kumimoji="0" lang="ja-JP" altLang="ja-JP" sz="2400">
              <a:latin typeface="Times New Roman" panose="02020603050405020304" pitchFamily="18" charset="0"/>
            </a:endParaRPr>
          </a:p>
        </p:txBody>
      </p:sp>
      <p:sp>
        <p:nvSpPr>
          <p:cNvPr id="1034" name="Rectangle 10"/>
          <p:cNvSpPr>
            <a:spLocks noChangeArrowheads="1"/>
          </p:cNvSpPr>
          <p:nvPr/>
        </p:nvSpPr>
        <p:spPr bwMode="auto">
          <a:xfrm>
            <a:off x="0" y="4572000"/>
            <a:ext cx="228600" cy="2286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algn="ctr" eaLnBrk="1" hangingPunct="1"/>
            <a:endParaRPr kumimoji="0" lang="ja-JP" altLang="ja-JP" sz="240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745"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iming>
    <p:tnLst>
      <p:par>
        <p:cTn id="1" dur="indefinite" restart="never" nodeType="tmRoot"/>
      </p:par>
    </p:tnLst>
  </p:timing>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kumimoji="1">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kumimoji="1">
          <a:solidFill>
            <a:schemeClr val="tx1"/>
          </a:solidFill>
          <a:latin typeface="+mn-lt"/>
          <a:ea typeface="+mn-ea"/>
        </a:defRPr>
      </a:lvl5pPr>
      <a:lvl6pPr marL="25146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6pPr>
      <a:lvl7pPr marL="29718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7pPr>
      <a:lvl8pPr marL="34290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8pPr>
      <a:lvl9pPr marL="38862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5.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15.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23.bin"/><Relationship Id="rId18" Type="http://schemas.openxmlformats.org/officeDocument/2006/relationships/image" Target="../media/image26.wmf"/><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24.wmf"/><Relationship Id="rId17" Type="http://schemas.openxmlformats.org/officeDocument/2006/relationships/oleObject" Target="../embeddings/oleObject26.bin"/><Relationship Id="rId2" Type="http://schemas.openxmlformats.org/officeDocument/2006/relationships/slideLayout" Target="../slideLayouts/slideLayout7.xml"/><Relationship Id="rId16" Type="http://schemas.openxmlformats.org/officeDocument/2006/relationships/oleObject" Target="../embeddings/oleObject25.bin"/><Relationship Id="rId1" Type="http://schemas.openxmlformats.org/officeDocument/2006/relationships/vmlDrawing" Target="../drawings/vmlDrawing7.vml"/><Relationship Id="rId6" Type="http://schemas.openxmlformats.org/officeDocument/2006/relationships/image" Target="../media/image21.wmf"/><Relationship Id="rId11" Type="http://schemas.openxmlformats.org/officeDocument/2006/relationships/oleObject" Target="../embeddings/oleObject22.bin"/><Relationship Id="rId5" Type="http://schemas.openxmlformats.org/officeDocument/2006/relationships/oleObject" Target="../embeddings/oleObject19.bin"/><Relationship Id="rId15" Type="http://schemas.openxmlformats.org/officeDocument/2006/relationships/oleObject" Target="../embeddings/oleObject24.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21.bin"/><Relationship Id="rId14" Type="http://schemas.openxmlformats.org/officeDocument/2006/relationships/image" Target="../media/image25.wmf"/></Relationships>
</file>

<file path=ppt/slides/_rels/slide14.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8.wmf"/><Relationship Id="rId5" Type="http://schemas.openxmlformats.org/officeDocument/2006/relationships/oleObject" Target="../embeddings/oleObject28.bin"/><Relationship Id="rId4" Type="http://schemas.openxmlformats.org/officeDocument/2006/relationships/image" Target="../media/image27.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34.wmf"/><Relationship Id="rId18" Type="http://schemas.openxmlformats.org/officeDocument/2006/relationships/oleObject" Target="../embeddings/oleObject38.bin"/><Relationship Id="rId26" Type="http://schemas.openxmlformats.org/officeDocument/2006/relationships/image" Target="../media/image39.wmf"/><Relationship Id="rId3" Type="http://schemas.openxmlformats.org/officeDocument/2006/relationships/oleObject" Target="../embeddings/oleObject30.bin"/><Relationship Id="rId21" Type="http://schemas.openxmlformats.org/officeDocument/2006/relationships/image" Target="../media/image37.wmf"/><Relationship Id="rId7" Type="http://schemas.openxmlformats.org/officeDocument/2006/relationships/image" Target="../media/image31.wmf"/><Relationship Id="rId12" Type="http://schemas.openxmlformats.org/officeDocument/2006/relationships/oleObject" Target="../embeddings/oleObject35.bin"/><Relationship Id="rId17" Type="http://schemas.openxmlformats.org/officeDocument/2006/relationships/image" Target="../media/image36.wmf"/><Relationship Id="rId25" Type="http://schemas.openxmlformats.org/officeDocument/2006/relationships/oleObject" Target="../embeddings/oleObject42.bin"/><Relationship Id="rId2" Type="http://schemas.openxmlformats.org/officeDocument/2006/relationships/slideLayout" Target="../slideLayouts/slideLayout7.xml"/><Relationship Id="rId16" Type="http://schemas.openxmlformats.org/officeDocument/2006/relationships/oleObject" Target="../embeddings/oleObject37.bin"/><Relationship Id="rId20" Type="http://schemas.openxmlformats.org/officeDocument/2006/relationships/oleObject" Target="../embeddings/oleObject40.bin"/><Relationship Id="rId1" Type="http://schemas.openxmlformats.org/officeDocument/2006/relationships/vmlDrawing" Target="../drawings/vmlDrawing9.vml"/><Relationship Id="rId6" Type="http://schemas.openxmlformats.org/officeDocument/2006/relationships/oleObject" Target="../embeddings/oleObject32.bin"/><Relationship Id="rId11" Type="http://schemas.openxmlformats.org/officeDocument/2006/relationships/image" Target="../media/image33.wmf"/><Relationship Id="rId24" Type="http://schemas.openxmlformats.org/officeDocument/2006/relationships/image" Target="../media/image40.wmf"/><Relationship Id="rId5" Type="http://schemas.openxmlformats.org/officeDocument/2006/relationships/oleObject" Target="../embeddings/oleObject31.bin"/><Relationship Id="rId15" Type="http://schemas.openxmlformats.org/officeDocument/2006/relationships/image" Target="../media/image35.wmf"/><Relationship Id="rId23" Type="http://schemas.openxmlformats.org/officeDocument/2006/relationships/image" Target="../media/image38.wmf"/><Relationship Id="rId10" Type="http://schemas.openxmlformats.org/officeDocument/2006/relationships/oleObject" Target="../embeddings/oleObject34.bin"/><Relationship Id="rId19" Type="http://schemas.openxmlformats.org/officeDocument/2006/relationships/oleObject" Target="../embeddings/oleObject39.bin"/><Relationship Id="rId4" Type="http://schemas.openxmlformats.org/officeDocument/2006/relationships/image" Target="../media/image30.wmf"/><Relationship Id="rId9" Type="http://schemas.openxmlformats.org/officeDocument/2006/relationships/image" Target="../media/image32.wmf"/><Relationship Id="rId14" Type="http://schemas.openxmlformats.org/officeDocument/2006/relationships/oleObject" Target="../embeddings/oleObject36.bin"/><Relationship Id="rId22" Type="http://schemas.openxmlformats.org/officeDocument/2006/relationships/oleObject" Target="../embeddings/oleObject41.bin"/><Relationship Id="rId27" Type="http://schemas.openxmlformats.org/officeDocument/2006/relationships/oleObject" Target="../embeddings/oleObject43.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42.emf"/><Relationship Id="rId5" Type="http://schemas.openxmlformats.org/officeDocument/2006/relationships/package" Target="../embeddings/Microsoft_Word_Document2.docx"/><Relationship Id="rId4" Type="http://schemas.openxmlformats.org/officeDocument/2006/relationships/image" Target="../media/image41.emf"/></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image" Target="../media/image43.emf"/></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image" Target="../media/image45.emf"/><Relationship Id="rId5" Type="http://schemas.openxmlformats.org/officeDocument/2006/relationships/package" Target="../embeddings/Microsoft_Word_Document5.docx"/><Relationship Id="rId4" Type="http://schemas.openxmlformats.org/officeDocument/2006/relationships/image" Target="../media/image4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image" Target="../media/image46.wmf"/></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image" Target="../media/image48.emf"/><Relationship Id="rId5" Type="http://schemas.openxmlformats.org/officeDocument/2006/relationships/package" Target="../embeddings/Microsoft_Word_Document7.docx"/><Relationship Id="rId4" Type="http://schemas.openxmlformats.org/officeDocument/2006/relationships/image" Target="../media/image47.emf"/></Relationships>
</file>

<file path=ppt/slides/_rels/slide22.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package" Target="../embeddings/Microsoft_Word_Document8.docx"/><Relationship Id="rId7" Type="http://schemas.openxmlformats.org/officeDocument/2006/relationships/oleObject" Target="../embeddings/oleObject45.bin"/><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image" Target="../media/image50.emf"/><Relationship Id="rId5" Type="http://schemas.openxmlformats.org/officeDocument/2006/relationships/package" Target="../embeddings/Microsoft_Word_Document9.docx"/><Relationship Id="rId4" Type="http://schemas.openxmlformats.org/officeDocument/2006/relationships/image" Target="../media/image49.emf"/></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Word_Document10.docx"/><Relationship Id="rId2" Type="http://schemas.openxmlformats.org/officeDocument/2006/relationships/slideLayout" Target="../slideLayouts/slideLayout6.xml"/><Relationship Id="rId1" Type="http://schemas.openxmlformats.org/officeDocument/2006/relationships/vmlDrawing" Target="../drawings/vmlDrawing16.vml"/><Relationship Id="rId4" Type="http://schemas.openxmlformats.org/officeDocument/2006/relationships/image" Target="../media/image52.emf"/></Relationships>
</file>

<file path=ppt/slides/_rels/slide24.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54.wmf"/><Relationship Id="rId5" Type="http://schemas.openxmlformats.org/officeDocument/2006/relationships/oleObject" Target="../embeddings/oleObject47.bin"/><Relationship Id="rId10" Type="http://schemas.openxmlformats.org/officeDocument/2006/relationships/image" Target="../media/image56.wmf"/><Relationship Id="rId4" Type="http://schemas.openxmlformats.org/officeDocument/2006/relationships/image" Target="../media/image53.wmf"/><Relationship Id="rId9" Type="http://schemas.openxmlformats.org/officeDocument/2006/relationships/oleObject" Target="../embeddings/oleObject49.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57.wmf"/></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Word_Document11.docx"/><Relationship Id="rId2" Type="http://schemas.openxmlformats.org/officeDocument/2006/relationships/slideLayout" Target="../slideLayouts/slideLayout6.xml"/><Relationship Id="rId1" Type="http://schemas.openxmlformats.org/officeDocument/2006/relationships/vmlDrawing" Target="../drawings/vmlDrawing19.vml"/><Relationship Id="rId4" Type="http://schemas.openxmlformats.org/officeDocument/2006/relationships/image" Target="../media/image58.emf"/></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Word_Document12.docx"/><Relationship Id="rId2" Type="http://schemas.openxmlformats.org/officeDocument/2006/relationships/slideLayout" Target="../slideLayouts/slideLayout6.xml"/><Relationship Id="rId1" Type="http://schemas.openxmlformats.org/officeDocument/2006/relationships/vmlDrawing" Target="../drawings/vmlDrawing20.vml"/><Relationship Id="rId6" Type="http://schemas.openxmlformats.org/officeDocument/2006/relationships/image" Target="../media/image60.emf"/><Relationship Id="rId5" Type="http://schemas.openxmlformats.org/officeDocument/2006/relationships/package" Target="../embeddings/Microsoft_Word_Document13.docx"/><Relationship Id="rId4" Type="http://schemas.openxmlformats.org/officeDocument/2006/relationships/image" Target="../media/image59.emf"/></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Word_Document14.docx"/><Relationship Id="rId2" Type="http://schemas.openxmlformats.org/officeDocument/2006/relationships/slideLayout" Target="../slideLayouts/slideLayout6.xml"/><Relationship Id="rId1" Type="http://schemas.openxmlformats.org/officeDocument/2006/relationships/vmlDrawing" Target="../drawings/vmlDrawing21.vml"/><Relationship Id="rId4" Type="http://schemas.openxmlformats.org/officeDocument/2006/relationships/image" Target="../media/image61.emf"/></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Word_Document15.docx"/><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image" Target="../media/image62.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Word_Document16.docx"/><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64.emf"/><Relationship Id="rId5" Type="http://schemas.openxmlformats.org/officeDocument/2006/relationships/package" Target="../embeddings/Microsoft_Word_Document17.docx"/><Relationship Id="rId4" Type="http://schemas.openxmlformats.org/officeDocument/2006/relationships/image" Target="../media/image63.emf"/></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Word_Document18.docx"/><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image" Target="../media/image65.emf"/></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Word_Document19.docx"/><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67.emf"/><Relationship Id="rId5" Type="http://schemas.openxmlformats.org/officeDocument/2006/relationships/package" Target="../embeddings/Microsoft_Word_Document20.docx"/><Relationship Id="rId4" Type="http://schemas.openxmlformats.org/officeDocument/2006/relationships/image" Target="../media/image66.emf"/></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Word_Document21.docx"/><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image" Target="../media/image68.emf"/></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Word_Document22.docx"/><Relationship Id="rId2" Type="http://schemas.openxmlformats.org/officeDocument/2006/relationships/slideLayout" Target="../slideLayouts/slideLayout7.xml"/><Relationship Id="rId1" Type="http://schemas.openxmlformats.org/officeDocument/2006/relationships/vmlDrawing" Target="../drawings/vmlDrawing27.vml"/><Relationship Id="rId4" Type="http://schemas.openxmlformats.org/officeDocument/2006/relationships/image" Target="../media/image69.emf"/></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Word_Document23.docx"/><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71.emf"/><Relationship Id="rId5" Type="http://schemas.openxmlformats.org/officeDocument/2006/relationships/package" Target="../embeddings/Microsoft_Word_Document24.docx"/><Relationship Id="rId4" Type="http://schemas.openxmlformats.org/officeDocument/2006/relationships/image" Target="../media/image70.emf"/></Relationships>
</file>

<file path=ppt/slides/_rels/slide36.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73.wmf"/><Relationship Id="rId3" Type="http://schemas.openxmlformats.org/officeDocument/2006/relationships/image" Target="../media/image74.png"/><Relationship Id="rId7" Type="http://schemas.openxmlformats.org/officeDocument/2006/relationships/image" Target="../media/image72.wmf"/><Relationship Id="rId12" Type="http://schemas.openxmlformats.org/officeDocument/2006/relationships/oleObject" Target="../embeddings/oleObject53.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oleObject" Target="../embeddings/oleObject51.bin"/><Relationship Id="rId11" Type="http://schemas.openxmlformats.org/officeDocument/2006/relationships/image" Target="../media/image79.png"/><Relationship Id="rId5" Type="http://schemas.openxmlformats.org/officeDocument/2006/relationships/image" Target="../media/image76.png"/><Relationship Id="rId10" Type="http://schemas.openxmlformats.org/officeDocument/2006/relationships/oleObject" Target="../embeddings/oleObject52.bin"/><Relationship Id="rId4" Type="http://schemas.openxmlformats.org/officeDocument/2006/relationships/image" Target="../media/image75.png"/><Relationship Id="rId9" Type="http://schemas.openxmlformats.org/officeDocument/2006/relationships/image" Target="../media/image78.png"/></Relationships>
</file>

<file path=ppt/slides/_rels/slide37.x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image" Target="../media/image75.wmf"/><Relationship Id="rId5" Type="http://schemas.openxmlformats.org/officeDocument/2006/relationships/oleObject" Target="../embeddings/oleObject55.bin"/><Relationship Id="rId10" Type="http://schemas.openxmlformats.org/officeDocument/2006/relationships/image" Target="../media/image77.wmf"/><Relationship Id="rId4" Type="http://schemas.openxmlformats.org/officeDocument/2006/relationships/image" Target="../media/image74.wmf"/><Relationship Id="rId9" Type="http://schemas.openxmlformats.org/officeDocument/2006/relationships/oleObject" Target="../embeddings/oleObject57.bin"/></Relationships>
</file>

<file path=ppt/slides/_rels/slide38.xml.rels><?xml version="1.0" encoding="UTF-8" standalone="yes"?>
<Relationships xmlns="http://schemas.openxmlformats.org/package/2006/relationships"><Relationship Id="rId8" Type="http://schemas.openxmlformats.org/officeDocument/2006/relationships/image" Target="../media/image80.wmf"/><Relationship Id="rId13" Type="http://schemas.openxmlformats.org/officeDocument/2006/relationships/oleObject" Target="../embeddings/oleObject63.bin"/><Relationship Id="rId18" Type="http://schemas.openxmlformats.org/officeDocument/2006/relationships/image" Target="../media/image85.wmf"/><Relationship Id="rId3" Type="http://schemas.openxmlformats.org/officeDocument/2006/relationships/oleObject" Target="../embeddings/oleObject58.bin"/><Relationship Id="rId21" Type="http://schemas.openxmlformats.org/officeDocument/2006/relationships/oleObject" Target="../embeddings/oleObject67.bin"/><Relationship Id="rId7" Type="http://schemas.openxmlformats.org/officeDocument/2006/relationships/oleObject" Target="../embeddings/oleObject60.bin"/><Relationship Id="rId12" Type="http://schemas.openxmlformats.org/officeDocument/2006/relationships/image" Target="../media/image82.wmf"/><Relationship Id="rId17" Type="http://schemas.openxmlformats.org/officeDocument/2006/relationships/oleObject" Target="../embeddings/oleObject65.bin"/><Relationship Id="rId2" Type="http://schemas.openxmlformats.org/officeDocument/2006/relationships/slideLayout" Target="../slideLayouts/slideLayout7.xml"/><Relationship Id="rId16" Type="http://schemas.openxmlformats.org/officeDocument/2006/relationships/image" Target="../media/image84.wmf"/><Relationship Id="rId20" Type="http://schemas.openxmlformats.org/officeDocument/2006/relationships/image" Target="../media/image86.wmf"/><Relationship Id="rId1" Type="http://schemas.openxmlformats.org/officeDocument/2006/relationships/vmlDrawing" Target="../drawings/vmlDrawing31.vml"/><Relationship Id="rId6" Type="http://schemas.openxmlformats.org/officeDocument/2006/relationships/image" Target="../media/image79.wmf"/><Relationship Id="rId11" Type="http://schemas.openxmlformats.org/officeDocument/2006/relationships/oleObject" Target="../embeddings/oleObject62.bin"/><Relationship Id="rId24" Type="http://schemas.openxmlformats.org/officeDocument/2006/relationships/image" Target="../media/image88.wmf"/><Relationship Id="rId5" Type="http://schemas.openxmlformats.org/officeDocument/2006/relationships/oleObject" Target="../embeddings/oleObject59.bin"/><Relationship Id="rId15" Type="http://schemas.openxmlformats.org/officeDocument/2006/relationships/oleObject" Target="../embeddings/oleObject64.bin"/><Relationship Id="rId23" Type="http://schemas.openxmlformats.org/officeDocument/2006/relationships/oleObject" Target="../embeddings/oleObject68.bin"/><Relationship Id="rId10" Type="http://schemas.openxmlformats.org/officeDocument/2006/relationships/image" Target="../media/image81.wmf"/><Relationship Id="rId19" Type="http://schemas.openxmlformats.org/officeDocument/2006/relationships/oleObject" Target="../embeddings/oleObject66.bin"/><Relationship Id="rId4" Type="http://schemas.openxmlformats.org/officeDocument/2006/relationships/image" Target="../media/image78.wmf"/><Relationship Id="rId9" Type="http://schemas.openxmlformats.org/officeDocument/2006/relationships/oleObject" Target="../embeddings/oleObject61.bin"/><Relationship Id="rId14" Type="http://schemas.openxmlformats.org/officeDocument/2006/relationships/image" Target="../media/image83.wmf"/><Relationship Id="rId22" Type="http://schemas.openxmlformats.org/officeDocument/2006/relationships/image" Target="../media/image87.wmf"/></Relationships>
</file>

<file path=ppt/slides/_rels/slide39.xml.rels><?xml version="1.0" encoding="UTF-8" standalone="yes"?>
<Relationships xmlns="http://schemas.openxmlformats.org/package/2006/relationships"><Relationship Id="rId8" Type="http://schemas.openxmlformats.org/officeDocument/2006/relationships/image" Target="../media/image91.wmf"/><Relationship Id="rId13" Type="http://schemas.openxmlformats.org/officeDocument/2006/relationships/image" Target="../media/image94.wmf"/><Relationship Id="rId3" Type="http://schemas.openxmlformats.org/officeDocument/2006/relationships/oleObject" Target="../embeddings/oleObject69.bin"/><Relationship Id="rId7" Type="http://schemas.openxmlformats.org/officeDocument/2006/relationships/oleObject" Target="../embeddings/oleObject71.bin"/><Relationship Id="rId12" Type="http://schemas.openxmlformats.org/officeDocument/2006/relationships/image" Target="../media/image93.wmf"/><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90.wmf"/><Relationship Id="rId11" Type="http://schemas.openxmlformats.org/officeDocument/2006/relationships/oleObject" Target="../embeddings/oleObject73.bin"/><Relationship Id="rId5" Type="http://schemas.openxmlformats.org/officeDocument/2006/relationships/oleObject" Target="../embeddings/oleObject70.bin"/><Relationship Id="rId15" Type="http://schemas.openxmlformats.org/officeDocument/2006/relationships/image" Target="../media/image96.wmf"/><Relationship Id="rId10" Type="http://schemas.openxmlformats.org/officeDocument/2006/relationships/image" Target="../media/image92.wmf"/><Relationship Id="rId4" Type="http://schemas.openxmlformats.org/officeDocument/2006/relationships/image" Target="../media/image89.wmf"/><Relationship Id="rId9" Type="http://schemas.openxmlformats.org/officeDocument/2006/relationships/oleObject" Target="../embeddings/oleObject72.bin"/><Relationship Id="rId14" Type="http://schemas.openxmlformats.org/officeDocument/2006/relationships/image" Target="../media/image95.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oleObject" Target="../embeddings/oleObject74.bin"/><Relationship Id="rId7" Type="http://schemas.openxmlformats.org/officeDocument/2006/relationships/oleObject" Target="../embeddings/oleObject76.bin"/><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image" Target="../media/image98.wmf"/><Relationship Id="rId5" Type="http://schemas.openxmlformats.org/officeDocument/2006/relationships/oleObject" Target="../embeddings/oleObject75.bin"/><Relationship Id="rId10" Type="http://schemas.openxmlformats.org/officeDocument/2006/relationships/image" Target="../media/image100.wmf"/><Relationship Id="rId4" Type="http://schemas.openxmlformats.org/officeDocument/2006/relationships/image" Target="../media/image97.wmf"/><Relationship Id="rId9" Type="http://schemas.openxmlformats.org/officeDocument/2006/relationships/oleObject" Target="../embeddings/oleObject77.bin"/></Relationships>
</file>

<file path=ppt/slides/_rels/slide41.xml.rels><?xml version="1.0" encoding="UTF-8" standalone="yes"?>
<Relationships xmlns="http://schemas.openxmlformats.org/package/2006/relationships"><Relationship Id="rId8" Type="http://schemas.openxmlformats.org/officeDocument/2006/relationships/image" Target="../media/image102.wmf"/><Relationship Id="rId3" Type="http://schemas.openxmlformats.org/officeDocument/2006/relationships/oleObject" Target="../embeddings/oleObject78.bin"/><Relationship Id="rId7" Type="http://schemas.openxmlformats.org/officeDocument/2006/relationships/oleObject" Target="../embeddings/oleObject80.bin"/><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image" Target="../media/image101.wmf"/><Relationship Id="rId5" Type="http://schemas.openxmlformats.org/officeDocument/2006/relationships/oleObject" Target="../embeddings/oleObject79.bin"/><Relationship Id="rId4" Type="http://schemas.openxmlformats.org/officeDocument/2006/relationships/image" Target="../media/image100.wmf"/></Relationships>
</file>

<file path=ppt/slides/_rels/slide42.xml.rels><?xml version="1.0" encoding="UTF-8" standalone="yes"?>
<Relationships xmlns="http://schemas.openxmlformats.org/package/2006/relationships"><Relationship Id="rId8" Type="http://schemas.openxmlformats.org/officeDocument/2006/relationships/image" Target="../media/image105.wmf"/><Relationship Id="rId3" Type="http://schemas.openxmlformats.org/officeDocument/2006/relationships/oleObject" Target="../embeddings/oleObject81.bin"/><Relationship Id="rId7" Type="http://schemas.openxmlformats.org/officeDocument/2006/relationships/oleObject" Target="../embeddings/oleObject83.bin"/><Relationship Id="rId12" Type="http://schemas.openxmlformats.org/officeDocument/2006/relationships/image" Target="../media/image107.wmf"/><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image" Target="../media/image104.wmf"/><Relationship Id="rId11" Type="http://schemas.openxmlformats.org/officeDocument/2006/relationships/oleObject" Target="../embeddings/oleObject85.bin"/><Relationship Id="rId5" Type="http://schemas.openxmlformats.org/officeDocument/2006/relationships/oleObject" Target="../embeddings/oleObject82.bin"/><Relationship Id="rId10" Type="http://schemas.openxmlformats.org/officeDocument/2006/relationships/image" Target="../media/image106.wmf"/><Relationship Id="rId4" Type="http://schemas.openxmlformats.org/officeDocument/2006/relationships/image" Target="../media/image103.wmf"/><Relationship Id="rId9" Type="http://schemas.openxmlformats.org/officeDocument/2006/relationships/oleObject" Target="../embeddings/oleObject84.bin"/></Relationships>
</file>

<file path=ppt/slides/_rels/slide43.x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oleObject" Target="../embeddings/oleObject86.bin"/><Relationship Id="rId7" Type="http://schemas.openxmlformats.org/officeDocument/2006/relationships/oleObject" Target="../embeddings/oleObject88.bin"/><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image" Target="../media/image109.wmf"/><Relationship Id="rId5" Type="http://schemas.openxmlformats.org/officeDocument/2006/relationships/oleObject" Target="../embeddings/oleObject87.bin"/><Relationship Id="rId10" Type="http://schemas.openxmlformats.org/officeDocument/2006/relationships/image" Target="../media/image110.wmf"/><Relationship Id="rId4" Type="http://schemas.openxmlformats.org/officeDocument/2006/relationships/image" Target="../media/image108.wmf"/><Relationship Id="rId9" Type="http://schemas.openxmlformats.org/officeDocument/2006/relationships/oleObject" Target="../embeddings/oleObject89.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8" Type="http://schemas.openxmlformats.org/officeDocument/2006/relationships/image" Target="../media/image112.wmf"/><Relationship Id="rId3" Type="http://schemas.openxmlformats.org/officeDocument/2006/relationships/image" Target="../media/image113.emf"/><Relationship Id="rId7" Type="http://schemas.openxmlformats.org/officeDocument/2006/relationships/oleObject" Target="../embeddings/oleObject91.bin"/><Relationship Id="rId2" Type="http://schemas.openxmlformats.org/officeDocument/2006/relationships/slideLayout" Target="../slideLayouts/slideLayout6.xml"/><Relationship Id="rId1" Type="http://schemas.openxmlformats.org/officeDocument/2006/relationships/vmlDrawing" Target="../drawings/vmlDrawing37.vml"/><Relationship Id="rId6" Type="http://schemas.openxmlformats.org/officeDocument/2006/relationships/image" Target="../media/image114.emf"/><Relationship Id="rId5" Type="http://schemas.openxmlformats.org/officeDocument/2006/relationships/image" Target="../media/image111.png"/><Relationship Id="rId4" Type="http://schemas.openxmlformats.org/officeDocument/2006/relationships/oleObject" Target="../embeddings/oleObject90.bin"/><Relationship Id="rId9" Type="http://schemas.openxmlformats.org/officeDocument/2006/relationships/image" Target="../media/image115.emf"/></Relationships>
</file>

<file path=ppt/slides/_rels/slide46.xml.rels><?xml version="1.0" encoding="UTF-8" standalone="yes"?>
<Relationships xmlns="http://schemas.openxmlformats.org/package/2006/relationships"><Relationship Id="rId8" Type="http://schemas.openxmlformats.org/officeDocument/2006/relationships/image" Target="../media/image121.emf"/><Relationship Id="rId3" Type="http://schemas.openxmlformats.org/officeDocument/2006/relationships/image" Target="../media/image120.emf"/><Relationship Id="rId7" Type="http://schemas.openxmlformats.org/officeDocument/2006/relationships/image" Target="../media/image117.png"/><Relationship Id="rId12" Type="http://schemas.openxmlformats.org/officeDocument/2006/relationships/image" Target="../media/image119.png"/><Relationship Id="rId2" Type="http://schemas.openxmlformats.org/officeDocument/2006/relationships/slideLayout" Target="../slideLayouts/slideLayout6.xml"/><Relationship Id="rId1" Type="http://schemas.openxmlformats.org/officeDocument/2006/relationships/vmlDrawing" Target="../drawings/vmlDrawing38.vml"/><Relationship Id="rId6" Type="http://schemas.openxmlformats.org/officeDocument/2006/relationships/oleObject" Target="../embeddings/oleObject93.bin"/><Relationship Id="rId11" Type="http://schemas.openxmlformats.org/officeDocument/2006/relationships/oleObject" Target="../embeddings/oleObject95.bin"/><Relationship Id="rId5" Type="http://schemas.openxmlformats.org/officeDocument/2006/relationships/image" Target="../media/image116.wmf"/><Relationship Id="rId10" Type="http://schemas.openxmlformats.org/officeDocument/2006/relationships/image" Target="../media/image118.wmf"/><Relationship Id="rId4" Type="http://schemas.openxmlformats.org/officeDocument/2006/relationships/oleObject" Target="../embeddings/oleObject92.bin"/><Relationship Id="rId9" Type="http://schemas.openxmlformats.org/officeDocument/2006/relationships/oleObject" Target="../embeddings/oleObject94.bin"/></Relationships>
</file>

<file path=ppt/slides/_rels/slide47.xml.rels><?xml version="1.0" encoding="UTF-8" standalone="yes"?>
<Relationships xmlns="http://schemas.openxmlformats.org/package/2006/relationships"><Relationship Id="rId2" Type="http://schemas.openxmlformats.org/officeDocument/2006/relationships/image" Target="../media/image122.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24.emf"/><Relationship Id="rId2" Type="http://schemas.openxmlformats.org/officeDocument/2006/relationships/image" Target="../media/image123.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26.emf"/><Relationship Id="rId2" Type="http://schemas.openxmlformats.org/officeDocument/2006/relationships/image" Target="../media/image12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oleObject" Target="../embeddings/oleObject96.bin"/><Relationship Id="rId7" Type="http://schemas.openxmlformats.org/officeDocument/2006/relationships/oleObject" Target="../embeddings/oleObject97.bin"/><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image" Target="../media/image130.emf"/><Relationship Id="rId5" Type="http://schemas.openxmlformats.org/officeDocument/2006/relationships/image" Target="../media/image129.emf"/><Relationship Id="rId4" Type="http://schemas.openxmlformats.org/officeDocument/2006/relationships/image" Target="../media/image127.wmf"/></Relationships>
</file>

<file path=ppt/slides/_rels/slide51.xml.rels><?xml version="1.0" encoding="UTF-8" standalone="yes"?>
<Relationships xmlns="http://schemas.openxmlformats.org/package/2006/relationships"><Relationship Id="rId3" Type="http://schemas.openxmlformats.org/officeDocument/2006/relationships/image" Target="../media/image132.emf"/><Relationship Id="rId2" Type="http://schemas.openxmlformats.org/officeDocument/2006/relationships/image" Target="../media/image131.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33.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35.emf"/><Relationship Id="rId2" Type="http://schemas.openxmlformats.org/officeDocument/2006/relationships/image" Target="../media/image134.emf"/><Relationship Id="rId1" Type="http://schemas.openxmlformats.org/officeDocument/2006/relationships/slideLayout" Target="../slideLayouts/slideLayout6.xml"/><Relationship Id="rId4" Type="http://schemas.openxmlformats.org/officeDocument/2006/relationships/image" Target="../media/image136.emf"/></Relationships>
</file>

<file path=ppt/slides/_rels/slide54.xml.rels><?xml version="1.0" encoding="UTF-8" standalone="yes"?>
<Relationships xmlns="http://schemas.openxmlformats.org/package/2006/relationships"><Relationship Id="rId3" Type="http://schemas.openxmlformats.org/officeDocument/2006/relationships/image" Target="../media/image138.emf"/><Relationship Id="rId2" Type="http://schemas.openxmlformats.org/officeDocument/2006/relationships/image" Target="../media/image137.emf"/><Relationship Id="rId1" Type="http://schemas.openxmlformats.org/officeDocument/2006/relationships/slideLayout" Target="../slideLayouts/slideLayout6.xml"/><Relationship Id="rId4" Type="http://schemas.openxmlformats.org/officeDocument/2006/relationships/image" Target="../media/image139.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7.xml"/><Relationship Id="rId1" Type="http://schemas.openxmlformats.org/officeDocument/2006/relationships/vmlDrawing" Target="../drawings/vmlDrawing40.vml"/><Relationship Id="rId4" Type="http://schemas.openxmlformats.org/officeDocument/2006/relationships/image" Target="../media/image140.wmf"/></Relationships>
</file>

<file path=ppt/slides/_rels/slide56.xml.rels><?xml version="1.0" encoding="UTF-8" standalone="yes"?>
<Relationships xmlns="http://schemas.openxmlformats.org/package/2006/relationships"><Relationship Id="rId8" Type="http://schemas.openxmlformats.org/officeDocument/2006/relationships/image" Target="../media/image143.wmf"/><Relationship Id="rId3" Type="http://schemas.openxmlformats.org/officeDocument/2006/relationships/oleObject" Target="../embeddings/oleObject99.bin"/><Relationship Id="rId7" Type="http://schemas.openxmlformats.org/officeDocument/2006/relationships/oleObject" Target="../embeddings/oleObject101.bin"/><Relationship Id="rId12" Type="http://schemas.openxmlformats.org/officeDocument/2006/relationships/image" Target="../media/image145.wmf"/><Relationship Id="rId2" Type="http://schemas.openxmlformats.org/officeDocument/2006/relationships/slideLayout" Target="../slideLayouts/slideLayout7.xml"/><Relationship Id="rId1" Type="http://schemas.openxmlformats.org/officeDocument/2006/relationships/vmlDrawing" Target="../drawings/vmlDrawing41.vml"/><Relationship Id="rId6" Type="http://schemas.openxmlformats.org/officeDocument/2006/relationships/image" Target="../media/image142.wmf"/><Relationship Id="rId11" Type="http://schemas.openxmlformats.org/officeDocument/2006/relationships/oleObject" Target="../embeddings/oleObject103.bin"/><Relationship Id="rId5" Type="http://schemas.openxmlformats.org/officeDocument/2006/relationships/oleObject" Target="../embeddings/oleObject100.bin"/><Relationship Id="rId10" Type="http://schemas.openxmlformats.org/officeDocument/2006/relationships/image" Target="../media/image144.wmf"/><Relationship Id="rId4" Type="http://schemas.openxmlformats.org/officeDocument/2006/relationships/image" Target="../media/image141.wmf"/><Relationship Id="rId9" Type="http://schemas.openxmlformats.org/officeDocument/2006/relationships/oleObject" Target="../embeddings/oleObject102.bin"/></Relationships>
</file>

<file path=ppt/slides/_rels/slide57.xml.rels><?xml version="1.0" encoding="UTF-8" standalone="yes"?>
<Relationships xmlns="http://schemas.openxmlformats.org/package/2006/relationships"><Relationship Id="rId8" Type="http://schemas.openxmlformats.org/officeDocument/2006/relationships/image" Target="../media/image148.wmf"/><Relationship Id="rId13" Type="http://schemas.openxmlformats.org/officeDocument/2006/relationships/oleObject" Target="../embeddings/oleObject109.bin"/><Relationship Id="rId18" Type="http://schemas.openxmlformats.org/officeDocument/2006/relationships/image" Target="../media/image153.wmf"/><Relationship Id="rId3" Type="http://schemas.openxmlformats.org/officeDocument/2006/relationships/oleObject" Target="../embeddings/oleObject104.bin"/><Relationship Id="rId7" Type="http://schemas.openxmlformats.org/officeDocument/2006/relationships/oleObject" Target="../embeddings/oleObject106.bin"/><Relationship Id="rId12" Type="http://schemas.openxmlformats.org/officeDocument/2006/relationships/image" Target="../media/image150.wmf"/><Relationship Id="rId17" Type="http://schemas.openxmlformats.org/officeDocument/2006/relationships/oleObject" Target="../embeddings/oleObject111.bin"/><Relationship Id="rId2" Type="http://schemas.openxmlformats.org/officeDocument/2006/relationships/slideLayout" Target="../slideLayouts/slideLayout6.xml"/><Relationship Id="rId16" Type="http://schemas.openxmlformats.org/officeDocument/2006/relationships/image" Target="../media/image152.wmf"/><Relationship Id="rId1" Type="http://schemas.openxmlformats.org/officeDocument/2006/relationships/vmlDrawing" Target="../drawings/vmlDrawing42.vml"/><Relationship Id="rId6" Type="http://schemas.openxmlformats.org/officeDocument/2006/relationships/image" Target="../media/image147.wmf"/><Relationship Id="rId11" Type="http://schemas.openxmlformats.org/officeDocument/2006/relationships/oleObject" Target="../embeddings/oleObject108.bin"/><Relationship Id="rId5" Type="http://schemas.openxmlformats.org/officeDocument/2006/relationships/oleObject" Target="../embeddings/oleObject105.bin"/><Relationship Id="rId15" Type="http://schemas.openxmlformats.org/officeDocument/2006/relationships/oleObject" Target="../embeddings/oleObject110.bin"/><Relationship Id="rId10" Type="http://schemas.openxmlformats.org/officeDocument/2006/relationships/image" Target="../media/image149.wmf"/><Relationship Id="rId4" Type="http://schemas.openxmlformats.org/officeDocument/2006/relationships/image" Target="../media/image146.wmf"/><Relationship Id="rId9" Type="http://schemas.openxmlformats.org/officeDocument/2006/relationships/oleObject" Target="../embeddings/oleObject107.bin"/><Relationship Id="rId14" Type="http://schemas.openxmlformats.org/officeDocument/2006/relationships/image" Target="../media/image151.wmf"/></Relationships>
</file>

<file path=ppt/slides/_rels/slide58.xml.rels><?xml version="1.0" encoding="UTF-8" standalone="yes"?>
<Relationships xmlns="http://schemas.openxmlformats.org/package/2006/relationships"><Relationship Id="rId8" Type="http://schemas.openxmlformats.org/officeDocument/2006/relationships/image" Target="../media/image149.wmf"/><Relationship Id="rId13" Type="http://schemas.openxmlformats.org/officeDocument/2006/relationships/oleObject" Target="../embeddings/oleObject117.bin"/><Relationship Id="rId18" Type="http://schemas.openxmlformats.org/officeDocument/2006/relationships/image" Target="../media/image155.wmf"/><Relationship Id="rId3" Type="http://schemas.openxmlformats.org/officeDocument/2006/relationships/oleObject" Target="../embeddings/oleObject112.bin"/><Relationship Id="rId7" Type="http://schemas.openxmlformats.org/officeDocument/2006/relationships/oleObject" Target="../embeddings/oleObject114.bin"/><Relationship Id="rId12" Type="http://schemas.openxmlformats.org/officeDocument/2006/relationships/image" Target="../media/image151.wmf"/><Relationship Id="rId17" Type="http://schemas.openxmlformats.org/officeDocument/2006/relationships/oleObject" Target="../embeddings/oleObject119.bin"/><Relationship Id="rId2" Type="http://schemas.openxmlformats.org/officeDocument/2006/relationships/slideLayout" Target="../slideLayouts/slideLayout6.xml"/><Relationship Id="rId16" Type="http://schemas.openxmlformats.org/officeDocument/2006/relationships/image" Target="../media/image154.wmf"/><Relationship Id="rId1" Type="http://schemas.openxmlformats.org/officeDocument/2006/relationships/vmlDrawing" Target="../drawings/vmlDrawing43.vml"/><Relationship Id="rId6" Type="http://schemas.openxmlformats.org/officeDocument/2006/relationships/image" Target="../media/image148.wmf"/><Relationship Id="rId11" Type="http://schemas.openxmlformats.org/officeDocument/2006/relationships/oleObject" Target="../embeddings/oleObject116.bin"/><Relationship Id="rId5" Type="http://schemas.openxmlformats.org/officeDocument/2006/relationships/oleObject" Target="../embeddings/oleObject113.bin"/><Relationship Id="rId15" Type="http://schemas.openxmlformats.org/officeDocument/2006/relationships/oleObject" Target="../embeddings/oleObject118.bin"/><Relationship Id="rId10" Type="http://schemas.openxmlformats.org/officeDocument/2006/relationships/image" Target="../media/image150.wmf"/><Relationship Id="rId4" Type="http://schemas.openxmlformats.org/officeDocument/2006/relationships/image" Target="../media/image147.wmf"/><Relationship Id="rId9" Type="http://schemas.openxmlformats.org/officeDocument/2006/relationships/oleObject" Target="../embeddings/oleObject115.bin"/><Relationship Id="rId14" Type="http://schemas.openxmlformats.org/officeDocument/2006/relationships/image" Target="../media/image152.wmf"/></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122.bin"/><Relationship Id="rId3" Type="http://schemas.openxmlformats.org/officeDocument/2006/relationships/oleObject" Target="../embeddings/oleObject120.bin"/><Relationship Id="rId7" Type="http://schemas.openxmlformats.org/officeDocument/2006/relationships/image" Target="../media/image157.wmf"/><Relationship Id="rId2" Type="http://schemas.openxmlformats.org/officeDocument/2006/relationships/slideLayout" Target="../slideLayouts/slideLayout6.xml"/><Relationship Id="rId1" Type="http://schemas.openxmlformats.org/officeDocument/2006/relationships/vmlDrawing" Target="../drawings/vmlDrawing44.vml"/><Relationship Id="rId6" Type="http://schemas.openxmlformats.org/officeDocument/2006/relationships/oleObject" Target="../embeddings/oleObject121.bin"/><Relationship Id="rId11" Type="http://schemas.openxmlformats.org/officeDocument/2006/relationships/image" Target="../media/image159.wmf"/><Relationship Id="rId5" Type="http://schemas.openxmlformats.org/officeDocument/2006/relationships/image" Target="../media/image160.png"/><Relationship Id="rId10" Type="http://schemas.openxmlformats.org/officeDocument/2006/relationships/oleObject" Target="../embeddings/oleObject123.bin"/><Relationship Id="rId4" Type="http://schemas.openxmlformats.org/officeDocument/2006/relationships/image" Target="../media/image156.wmf"/><Relationship Id="rId9" Type="http://schemas.openxmlformats.org/officeDocument/2006/relationships/image" Target="../media/image158.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image" Target="../media/image163.wmf"/><Relationship Id="rId13" Type="http://schemas.openxmlformats.org/officeDocument/2006/relationships/oleObject" Target="../embeddings/oleObject129.bin"/><Relationship Id="rId18" Type="http://schemas.openxmlformats.org/officeDocument/2006/relationships/image" Target="../media/image168.wmf"/><Relationship Id="rId3" Type="http://schemas.openxmlformats.org/officeDocument/2006/relationships/oleObject" Target="../embeddings/oleObject124.bin"/><Relationship Id="rId21" Type="http://schemas.openxmlformats.org/officeDocument/2006/relationships/oleObject" Target="../embeddings/oleObject133.bin"/><Relationship Id="rId7" Type="http://schemas.openxmlformats.org/officeDocument/2006/relationships/oleObject" Target="../embeddings/oleObject126.bin"/><Relationship Id="rId12" Type="http://schemas.openxmlformats.org/officeDocument/2006/relationships/image" Target="../media/image165.wmf"/><Relationship Id="rId17" Type="http://schemas.openxmlformats.org/officeDocument/2006/relationships/oleObject" Target="../embeddings/oleObject131.bin"/><Relationship Id="rId2" Type="http://schemas.openxmlformats.org/officeDocument/2006/relationships/slideLayout" Target="../slideLayouts/slideLayout6.xml"/><Relationship Id="rId16" Type="http://schemas.openxmlformats.org/officeDocument/2006/relationships/image" Target="../media/image167.wmf"/><Relationship Id="rId20" Type="http://schemas.openxmlformats.org/officeDocument/2006/relationships/image" Target="../media/image169.wmf"/><Relationship Id="rId1" Type="http://schemas.openxmlformats.org/officeDocument/2006/relationships/vmlDrawing" Target="../drawings/vmlDrawing45.vml"/><Relationship Id="rId6" Type="http://schemas.openxmlformats.org/officeDocument/2006/relationships/image" Target="../media/image162.wmf"/><Relationship Id="rId11" Type="http://schemas.openxmlformats.org/officeDocument/2006/relationships/oleObject" Target="../embeddings/oleObject128.bin"/><Relationship Id="rId5" Type="http://schemas.openxmlformats.org/officeDocument/2006/relationships/oleObject" Target="../embeddings/oleObject125.bin"/><Relationship Id="rId15" Type="http://schemas.openxmlformats.org/officeDocument/2006/relationships/oleObject" Target="../embeddings/oleObject130.bin"/><Relationship Id="rId10" Type="http://schemas.openxmlformats.org/officeDocument/2006/relationships/image" Target="../media/image164.wmf"/><Relationship Id="rId19" Type="http://schemas.openxmlformats.org/officeDocument/2006/relationships/oleObject" Target="../embeddings/oleObject132.bin"/><Relationship Id="rId4" Type="http://schemas.openxmlformats.org/officeDocument/2006/relationships/image" Target="../media/image161.wmf"/><Relationship Id="rId9" Type="http://schemas.openxmlformats.org/officeDocument/2006/relationships/oleObject" Target="../embeddings/oleObject127.bin"/><Relationship Id="rId14" Type="http://schemas.openxmlformats.org/officeDocument/2006/relationships/image" Target="../media/image166.wmf"/><Relationship Id="rId22" Type="http://schemas.openxmlformats.org/officeDocument/2006/relationships/image" Target="../media/image170.wmf"/></Relationships>
</file>

<file path=ppt/slides/_rels/slide61.xml.rels><?xml version="1.0" encoding="UTF-8" standalone="yes"?>
<Relationships xmlns="http://schemas.openxmlformats.org/package/2006/relationships"><Relationship Id="rId8" Type="http://schemas.openxmlformats.org/officeDocument/2006/relationships/image" Target="../media/image173.wmf"/><Relationship Id="rId3" Type="http://schemas.openxmlformats.org/officeDocument/2006/relationships/oleObject" Target="../embeddings/oleObject134.bin"/><Relationship Id="rId7" Type="http://schemas.openxmlformats.org/officeDocument/2006/relationships/oleObject" Target="../embeddings/oleObject136.bin"/><Relationship Id="rId2" Type="http://schemas.openxmlformats.org/officeDocument/2006/relationships/slideLayout" Target="../slideLayouts/slideLayout6.xml"/><Relationship Id="rId1" Type="http://schemas.openxmlformats.org/officeDocument/2006/relationships/vmlDrawing" Target="../drawings/vmlDrawing46.vml"/><Relationship Id="rId6" Type="http://schemas.openxmlformats.org/officeDocument/2006/relationships/image" Target="../media/image172.wmf"/><Relationship Id="rId5" Type="http://schemas.openxmlformats.org/officeDocument/2006/relationships/oleObject" Target="../embeddings/oleObject135.bin"/><Relationship Id="rId4" Type="http://schemas.openxmlformats.org/officeDocument/2006/relationships/image" Target="../media/image171.wmf"/></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139.bin"/><Relationship Id="rId13" Type="http://schemas.openxmlformats.org/officeDocument/2006/relationships/image" Target="../media/image178.wmf"/><Relationship Id="rId3" Type="http://schemas.openxmlformats.org/officeDocument/2006/relationships/oleObject" Target="../embeddings/oleObject137.bin"/><Relationship Id="rId7" Type="http://schemas.openxmlformats.org/officeDocument/2006/relationships/image" Target="../media/image175.wmf"/><Relationship Id="rId12" Type="http://schemas.openxmlformats.org/officeDocument/2006/relationships/oleObject" Target="../embeddings/oleObject141.bin"/><Relationship Id="rId2" Type="http://schemas.openxmlformats.org/officeDocument/2006/relationships/slideLayout" Target="../slideLayouts/slideLayout6.xml"/><Relationship Id="rId1" Type="http://schemas.openxmlformats.org/officeDocument/2006/relationships/vmlDrawing" Target="../drawings/vmlDrawing47.vml"/><Relationship Id="rId6" Type="http://schemas.openxmlformats.org/officeDocument/2006/relationships/oleObject" Target="../embeddings/oleObject138.bin"/><Relationship Id="rId11" Type="http://schemas.openxmlformats.org/officeDocument/2006/relationships/image" Target="../media/image177.wmf"/><Relationship Id="rId5" Type="http://schemas.openxmlformats.org/officeDocument/2006/relationships/image" Target="../media/image180.png"/><Relationship Id="rId15" Type="http://schemas.openxmlformats.org/officeDocument/2006/relationships/image" Target="../media/image179.wmf"/><Relationship Id="rId10" Type="http://schemas.openxmlformats.org/officeDocument/2006/relationships/oleObject" Target="../embeddings/oleObject140.bin"/><Relationship Id="rId4" Type="http://schemas.openxmlformats.org/officeDocument/2006/relationships/image" Target="../media/image174.wmf"/><Relationship Id="rId9" Type="http://schemas.openxmlformats.org/officeDocument/2006/relationships/image" Target="../media/image176.wmf"/><Relationship Id="rId14" Type="http://schemas.openxmlformats.org/officeDocument/2006/relationships/oleObject" Target="../embeddings/oleObject142.bin"/></Relationships>
</file>

<file path=ppt/slides/_rels/slide63.xml.rels><?xml version="1.0" encoding="UTF-8" standalone="yes"?>
<Relationships xmlns="http://schemas.openxmlformats.org/package/2006/relationships"><Relationship Id="rId3" Type="http://schemas.openxmlformats.org/officeDocument/2006/relationships/image" Target="../media/image183.png"/><Relationship Id="rId7" Type="http://schemas.openxmlformats.org/officeDocument/2006/relationships/image" Target="../media/image182.wmf"/><Relationship Id="rId2" Type="http://schemas.openxmlformats.org/officeDocument/2006/relationships/slideLayout" Target="../slideLayouts/slideLayout6.xml"/><Relationship Id="rId1" Type="http://schemas.openxmlformats.org/officeDocument/2006/relationships/vmlDrawing" Target="../drawings/vmlDrawing48.vml"/><Relationship Id="rId6" Type="http://schemas.openxmlformats.org/officeDocument/2006/relationships/oleObject" Target="../embeddings/oleObject144.bin"/><Relationship Id="rId5" Type="http://schemas.openxmlformats.org/officeDocument/2006/relationships/image" Target="../media/image181.wmf"/><Relationship Id="rId4" Type="http://schemas.openxmlformats.org/officeDocument/2006/relationships/oleObject" Target="../embeddings/oleObject143.bin"/></Relationships>
</file>

<file path=ppt/slides/_rels/slide64.xml.rels><?xml version="1.0" encoding="UTF-8" standalone="yes"?>
<Relationships xmlns="http://schemas.openxmlformats.org/package/2006/relationships"><Relationship Id="rId8" Type="http://schemas.openxmlformats.org/officeDocument/2006/relationships/image" Target="../media/image186.wmf"/><Relationship Id="rId3" Type="http://schemas.openxmlformats.org/officeDocument/2006/relationships/oleObject" Target="../embeddings/oleObject145.bin"/><Relationship Id="rId7" Type="http://schemas.openxmlformats.org/officeDocument/2006/relationships/oleObject" Target="../embeddings/oleObject147.bin"/><Relationship Id="rId2" Type="http://schemas.openxmlformats.org/officeDocument/2006/relationships/slideLayout" Target="../slideLayouts/slideLayout6.xml"/><Relationship Id="rId1" Type="http://schemas.openxmlformats.org/officeDocument/2006/relationships/vmlDrawing" Target="../drawings/vmlDrawing49.vml"/><Relationship Id="rId6" Type="http://schemas.openxmlformats.org/officeDocument/2006/relationships/image" Target="../media/image185.wmf"/><Relationship Id="rId5" Type="http://schemas.openxmlformats.org/officeDocument/2006/relationships/oleObject" Target="../embeddings/oleObject146.bin"/><Relationship Id="rId4" Type="http://schemas.openxmlformats.org/officeDocument/2006/relationships/image" Target="../media/image184.wmf"/><Relationship Id="rId9" Type="http://schemas.openxmlformats.org/officeDocument/2006/relationships/image" Target="../media/image187.png"/></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48.bin"/><Relationship Id="rId2" Type="http://schemas.openxmlformats.org/officeDocument/2006/relationships/slideLayout" Target="../slideLayouts/slideLayout6.xml"/><Relationship Id="rId1" Type="http://schemas.openxmlformats.org/officeDocument/2006/relationships/vmlDrawing" Target="../drawings/vmlDrawing50.vml"/><Relationship Id="rId5" Type="http://schemas.openxmlformats.org/officeDocument/2006/relationships/image" Target="../media/image189.png"/><Relationship Id="rId4" Type="http://schemas.openxmlformats.org/officeDocument/2006/relationships/image" Target="../media/image188.wmf"/></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151.bin"/><Relationship Id="rId3" Type="http://schemas.openxmlformats.org/officeDocument/2006/relationships/oleObject" Target="../embeddings/oleObject149.bin"/><Relationship Id="rId7" Type="http://schemas.openxmlformats.org/officeDocument/2006/relationships/image" Target="../media/image191.wmf"/><Relationship Id="rId2" Type="http://schemas.openxmlformats.org/officeDocument/2006/relationships/slideLayout" Target="../slideLayouts/slideLayout6.xml"/><Relationship Id="rId1" Type="http://schemas.openxmlformats.org/officeDocument/2006/relationships/vmlDrawing" Target="../drawings/vmlDrawing51.vml"/><Relationship Id="rId6" Type="http://schemas.openxmlformats.org/officeDocument/2006/relationships/oleObject" Target="../embeddings/oleObject150.bin"/><Relationship Id="rId11" Type="http://schemas.openxmlformats.org/officeDocument/2006/relationships/image" Target="../media/image193.wmf"/><Relationship Id="rId5" Type="http://schemas.openxmlformats.org/officeDocument/2006/relationships/image" Target="../media/image194.png"/><Relationship Id="rId10" Type="http://schemas.openxmlformats.org/officeDocument/2006/relationships/oleObject" Target="../embeddings/oleObject152.bin"/><Relationship Id="rId4" Type="http://schemas.openxmlformats.org/officeDocument/2006/relationships/image" Target="../media/image190.wmf"/><Relationship Id="rId9" Type="http://schemas.openxmlformats.org/officeDocument/2006/relationships/image" Target="../media/image192.wmf"/></Relationships>
</file>

<file path=ppt/slides/_rels/slide67.xml.rels><?xml version="1.0" encoding="UTF-8" standalone="yes"?>
<Relationships xmlns="http://schemas.openxmlformats.org/package/2006/relationships"><Relationship Id="rId2" Type="http://schemas.openxmlformats.org/officeDocument/2006/relationships/image" Target="../media/image195.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198.png"/><Relationship Id="rId7" Type="http://schemas.openxmlformats.org/officeDocument/2006/relationships/image" Target="../media/image197.wmf"/><Relationship Id="rId2" Type="http://schemas.openxmlformats.org/officeDocument/2006/relationships/slideLayout" Target="../slideLayouts/slideLayout6.xml"/><Relationship Id="rId1" Type="http://schemas.openxmlformats.org/officeDocument/2006/relationships/vmlDrawing" Target="../drawings/vmlDrawing52.vml"/><Relationship Id="rId6" Type="http://schemas.openxmlformats.org/officeDocument/2006/relationships/oleObject" Target="../embeddings/oleObject154.bin"/><Relationship Id="rId5" Type="http://schemas.openxmlformats.org/officeDocument/2006/relationships/image" Target="../media/image196.wmf"/><Relationship Id="rId4" Type="http://schemas.openxmlformats.org/officeDocument/2006/relationships/oleObject" Target="../embeddings/oleObject153.bin"/></Relationships>
</file>

<file path=ppt/slides/_rels/slide69.xml.rels><?xml version="1.0" encoding="UTF-8" standalone="yes"?>
<Relationships xmlns="http://schemas.openxmlformats.org/package/2006/relationships"><Relationship Id="rId8" Type="http://schemas.openxmlformats.org/officeDocument/2006/relationships/image" Target="../media/image201.wmf"/><Relationship Id="rId3" Type="http://schemas.openxmlformats.org/officeDocument/2006/relationships/oleObject" Target="../embeddings/oleObject155.bin"/><Relationship Id="rId7" Type="http://schemas.openxmlformats.org/officeDocument/2006/relationships/oleObject" Target="../embeddings/oleObject157.bin"/><Relationship Id="rId2" Type="http://schemas.openxmlformats.org/officeDocument/2006/relationships/slideLayout" Target="../slideLayouts/slideLayout6.xml"/><Relationship Id="rId1" Type="http://schemas.openxmlformats.org/officeDocument/2006/relationships/vmlDrawing" Target="../drawings/vmlDrawing53.vml"/><Relationship Id="rId6" Type="http://schemas.openxmlformats.org/officeDocument/2006/relationships/image" Target="../media/image200.wmf"/><Relationship Id="rId5" Type="http://schemas.openxmlformats.org/officeDocument/2006/relationships/oleObject" Target="../embeddings/oleObject156.bin"/><Relationship Id="rId10" Type="http://schemas.openxmlformats.org/officeDocument/2006/relationships/image" Target="../media/image202.wmf"/><Relationship Id="rId4" Type="http://schemas.openxmlformats.org/officeDocument/2006/relationships/image" Target="../media/image199.wmf"/><Relationship Id="rId9" Type="http://schemas.openxmlformats.org/officeDocument/2006/relationships/oleObject" Target="../embeddings/oleObject158.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161.bin"/><Relationship Id="rId13" Type="http://schemas.openxmlformats.org/officeDocument/2006/relationships/oleObject" Target="../embeddings/oleObject163.bin"/><Relationship Id="rId3" Type="http://schemas.openxmlformats.org/officeDocument/2006/relationships/oleObject" Target="../embeddings/oleObject159.bin"/><Relationship Id="rId7" Type="http://schemas.openxmlformats.org/officeDocument/2006/relationships/image" Target="../media/image204.wmf"/><Relationship Id="rId12" Type="http://schemas.openxmlformats.org/officeDocument/2006/relationships/image" Target="../media/image206.wmf"/><Relationship Id="rId2" Type="http://schemas.openxmlformats.org/officeDocument/2006/relationships/slideLayout" Target="../slideLayouts/slideLayout6.xml"/><Relationship Id="rId1" Type="http://schemas.openxmlformats.org/officeDocument/2006/relationships/vmlDrawing" Target="../drawings/vmlDrawing54.vml"/><Relationship Id="rId6" Type="http://schemas.openxmlformats.org/officeDocument/2006/relationships/oleObject" Target="../embeddings/oleObject160.bin"/><Relationship Id="rId11" Type="http://schemas.openxmlformats.org/officeDocument/2006/relationships/oleObject" Target="../embeddings/oleObject162.bin"/><Relationship Id="rId5" Type="http://schemas.openxmlformats.org/officeDocument/2006/relationships/image" Target="../media/image208.png"/><Relationship Id="rId10" Type="http://schemas.openxmlformats.org/officeDocument/2006/relationships/image" Target="../media/image209.png"/><Relationship Id="rId4" Type="http://schemas.openxmlformats.org/officeDocument/2006/relationships/image" Target="../media/image203.wmf"/><Relationship Id="rId9" Type="http://schemas.openxmlformats.org/officeDocument/2006/relationships/image" Target="../media/image205.wmf"/><Relationship Id="rId14" Type="http://schemas.openxmlformats.org/officeDocument/2006/relationships/image" Target="../media/image207.wmf"/></Relationships>
</file>

<file path=ppt/slides/_rels/slide71.xml.rels><?xml version="1.0" encoding="UTF-8" standalone="yes"?>
<Relationships xmlns="http://schemas.openxmlformats.org/package/2006/relationships"><Relationship Id="rId8" Type="http://schemas.openxmlformats.org/officeDocument/2006/relationships/image" Target="../media/image212.wmf"/><Relationship Id="rId3" Type="http://schemas.openxmlformats.org/officeDocument/2006/relationships/oleObject" Target="../embeddings/oleObject164.bin"/><Relationship Id="rId7" Type="http://schemas.openxmlformats.org/officeDocument/2006/relationships/oleObject" Target="../embeddings/oleObject166.bin"/><Relationship Id="rId2" Type="http://schemas.openxmlformats.org/officeDocument/2006/relationships/slideLayout" Target="../slideLayouts/slideLayout6.xml"/><Relationship Id="rId1" Type="http://schemas.openxmlformats.org/officeDocument/2006/relationships/vmlDrawing" Target="../drawings/vmlDrawing55.vml"/><Relationship Id="rId6" Type="http://schemas.openxmlformats.org/officeDocument/2006/relationships/image" Target="../media/image211.wmf"/><Relationship Id="rId5" Type="http://schemas.openxmlformats.org/officeDocument/2006/relationships/oleObject" Target="../embeddings/oleObject165.bin"/><Relationship Id="rId4" Type="http://schemas.openxmlformats.org/officeDocument/2006/relationships/image" Target="../media/image210.wmf"/></Relationships>
</file>

<file path=ppt/slides/_rels/slide8.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8.bin"/><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9.wmf"/><Relationship Id="rId2" Type="http://schemas.openxmlformats.org/officeDocument/2006/relationships/slideLayout" Target="../slideLayouts/slideLayout2.xml"/><Relationship Id="rId16" Type="http://schemas.openxmlformats.org/officeDocument/2006/relationships/image" Target="../media/image11.wmf"/><Relationship Id="rId1" Type="http://schemas.openxmlformats.org/officeDocument/2006/relationships/vmlDrawing" Target="../drawings/vmlDrawing3.vml"/><Relationship Id="rId6" Type="http://schemas.openxmlformats.org/officeDocument/2006/relationships/image" Target="../media/image6.w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9.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6.bin"/><Relationship Id="rId1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3.wmf"/><Relationship Id="rId5" Type="http://schemas.openxmlformats.org/officeDocument/2006/relationships/oleObject" Target="../embeddings/oleObject11.bin"/><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412776"/>
            <a:ext cx="8229600" cy="1139825"/>
          </a:xfrm>
        </p:spPr>
        <p:txBody>
          <a:bodyPr/>
          <a:lstStyle/>
          <a:p>
            <a:r>
              <a:rPr lang="ja-JP" altLang="en-US" sz="6600" dirty="0" smtClean="0"/>
              <a:t>環境数理モデル特論Ａ</a:t>
            </a:r>
            <a:r>
              <a:rPr lang="en-US" altLang="ja-JP" sz="6600" dirty="0" smtClean="0"/>
              <a:t/>
            </a:r>
            <a:br>
              <a:rPr lang="en-US" altLang="ja-JP" sz="6600" dirty="0" smtClean="0"/>
            </a:br>
            <a:r>
              <a:rPr lang="ja-JP" altLang="en-US" sz="6600" dirty="0" smtClean="0"/>
              <a:t>（情報理論）</a:t>
            </a:r>
          </a:p>
        </p:txBody>
      </p:sp>
      <p:sp>
        <p:nvSpPr>
          <p:cNvPr id="3075" name="Rectangle 3"/>
          <p:cNvSpPr>
            <a:spLocks noGrp="1" noChangeArrowheads="1"/>
          </p:cNvSpPr>
          <p:nvPr>
            <p:ph type="body" idx="1"/>
          </p:nvPr>
        </p:nvSpPr>
        <p:spPr>
          <a:xfrm>
            <a:off x="457200" y="5013325"/>
            <a:ext cx="8229600" cy="1117600"/>
          </a:xfrm>
        </p:spPr>
        <p:txBody>
          <a:bodyPr/>
          <a:lstStyle/>
          <a:p>
            <a:pPr>
              <a:buFont typeface="Wingdings" panose="05000000000000000000" pitchFamily="2" charset="2"/>
              <a:buNone/>
            </a:pPr>
            <a:r>
              <a:rPr lang="en-US" altLang="ja-JP" dirty="0" smtClean="0">
                <a:latin typeface="小塚ゴシック Pro R" panose="020B0400000000000000" pitchFamily="34" charset="-128"/>
                <a:ea typeface="小塚ゴシック Pro R" panose="020B0400000000000000" pitchFamily="34" charset="-128"/>
              </a:rPr>
              <a:t>2016</a:t>
            </a:r>
            <a:r>
              <a:rPr lang="ja-JP" altLang="en-US" dirty="0" smtClean="0">
                <a:latin typeface="小塚ゴシック Pro R" panose="020B0400000000000000" pitchFamily="34" charset="-128"/>
                <a:ea typeface="小塚ゴシック Pro R" panose="020B0400000000000000" pitchFamily="34" charset="-128"/>
              </a:rPr>
              <a:t>年８月８</a:t>
            </a:r>
            <a:r>
              <a:rPr lang="en-US" altLang="ja-JP" dirty="0" smtClean="0">
                <a:latin typeface="小塚ゴシック Pro R" panose="020B0400000000000000" pitchFamily="34" charset="-128"/>
                <a:ea typeface="小塚ゴシック Pro R" panose="020B0400000000000000" pitchFamily="34" charset="-128"/>
              </a:rPr>
              <a:t>‐</a:t>
            </a:r>
            <a:r>
              <a:rPr lang="ja-JP" altLang="en-US" dirty="0" smtClean="0">
                <a:latin typeface="小塚ゴシック Pro R" panose="020B0400000000000000" pitchFamily="34" charset="-128"/>
                <a:ea typeface="小塚ゴシック Pro R" panose="020B0400000000000000" pitchFamily="34" charset="-128"/>
              </a:rPr>
              <a:t>９日</a:t>
            </a:r>
            <a:r>
              <a:rPr lang="en-US" altLang="ja-JP" dirty="0" smtClean="0">
                <a:latin typeface="小塚ゴシック Pro R" panose="020B0400000000000000" pitchFamily="34" charset="-128"/>
                <a:ea typeface="小塚ゴシック Pro R" panose="020B0400000000000000" pitchFamily="34" charset="-128"/>
              </a:rPr>
              <a:t>	</a:t>
            </a:r>
            <a:r>
              <a:rPr lang="ja-JP" altLang="en-US" dirty="0" smtClean="0">
                <a:latin typeface="小塚ゴシック Pro R" panose="020B0400000000000000" pitchFamily="34" charset="-128"/>
                <a:ea typeface="小塚ゴシック Pro R" panose="020B0400000000000000" pitchFamily="34" charset="-128"/>
              </a:rPr>
              <a:t>於岡山大学環境理工学部</a:t>
            </a:r>
            <a:endParaRPr lang="en-US" altLang="ja-JP" dirty="0" smtClean="0">
              <a:latin typeface="小塚ゴシック Pro R" panose="020B0400000000000000" pitchFamily="34" charset="-128"/>
              <a:ea typeface="小塚ゴシック Pro R" panose="020B0400000000000000" pitchFamily="34" charset="-128"/>
            </a:endParaRPr>
          </a:p>
          <a:p>
            <a:pPr>
              <a:buFont typeface="Wingdings" panose="05000000000000000000" pitchFamily="2" charset="2"/>
              <a:buNone/>
            </a:pPr>
            <a:r>
              <a:rPr lang="ja-JP" altLang="en-US" dirty="0" smtClean="0">
                <a:latin typeface="小塚ゴシック Pro R" panose="020B0400000000000000" pitchFamily="34" charset="-128"/>
                <a:ea typeface="小塚ゴシック Pro R" panose="020B0400000000000000" pitchFamily="34" charset="-128"/>
              </a:rPr>
              <a:t>渡辺宏太郎</a:t>
            </a:r>
            <a:r>
              <a:rPr lang="en-US" altLang="ja-JP" dirty="0" smtClean="0">
                <a:latin typeface="小塚ゴシック Pro R" panose="020B0400000000000000" pitchFamily="34" charset="-128"/>
                <a:ea typeface="小塚ゴシック Pro R" panose="020B0400000000000000" pitchFamily="34" charset="-128"/>
              </a:rPr>
              <a:t>			</a:t>
            </a:r>
            <a:r>
              <a:rPr lang="ja-JP" altLang="en-US" dirty="0" smtClean="0">
                <a:latin typeface="小塚ゴシック Pro R" panose="020B0400000000000000" pitchFamily="34" charset="-128"/>
                <a:ea typeface="小塚ゴシック Pro R" panose="020B0400000000000000" pitchFamily="34" charset="-128"/>
              </a:rPr>
              <a:t>防衛大学校</a:t>
            </a:r>
            <a:r>
              <a:rPr lang="ja-JP" altLang="en-US" smtClean="0">
                <a:latin typeface="小塚ゴシック Pro R" panose="020B0400000000000000" pitchFamily="34" charset="-128"/>
                <a:ea typeface="小塚ゴシック Pro R" panose="020B0400000000000000" pitchFamily="34" charset="-128"/>
              </a:rPr>
              <a:t>情報工学科教授</a:t>
            </a:r>
            <a:endParaRPr lang="ja-JP" altLang="en-US" dirty="0" smtClean="0">
              <a:latin typeface="小塚ゴシック Pro R" panose="020B0400000000000000" pitchFamily="34" charset="-128"/>
              <a:ea typeface="小塚ゴシック Pro R" panose="020B0400000000000000"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250825" y="4149725"/>
            <a:ext cx="8424863" cy="5032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267" name="タイトル 5"/>
          <p:cNvSpPr>
            <a:spLocks noGrp="1"/>
          </p:cNvSpPr>
          <p:nvPr>
            <p:ph type="title" idx="4294967295"/>
          </p:nvPr>
        </p:nvSpPr>
        <p:spPr/>
        <p:txBody>
          <a:bodyPr anchor="ctr"/>
          <a:lstStyle/>
          <a:p>
            <a:pPr eaLnBrk="1" hangingPunct="1"/>
            <a:r>
              <a:rPr lang="ja-JP" altLang="ja-JP" smtClean="0"/>
              <a:t>平均符号長</a:t>
            </a:r>
            <a:endParaRPr lang="ja-JP" altLang="en-US" smtClean="0"/>
          </a:p>
        </p:txBody>
      </p:sp>
      <p:sp>
        <p:nvSpPr>
          <p:cNvPr id="11268" name="テキスト ボックス 6"/>
          <p:cNvSpPr txBox="1">
            <a:spLocks noChangeArrowheads="1"/>
          </p:cNvSpPr>
          <p:nvPr/>
        </p:nvSpPr>
        <p:spPr bwMode="auto">
          <a:xfrm>
            <a:off x="323850" y="1700213"/>
            <a:ext cx="8802688"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r>
              <a:rPr lang="ja-JP" altLang="en-US" sz="1400" dirty="0">
                <a:latin typeface="ＭＳ 明朝" panose="02020609040205080304" pitchFamily="17" charset="-128"/>
                <a:ea typeface="ＭＳ 明朝" panose="02020609040205080304" pitchFamily="17" charset="-128"/>
              </a:rPr>
              <a:t>符号語 　　を構成する記号の個数　　を</a:t>
            </a:r>
            <a:r>
              <a:rPr lang="ja-JP" altLang="en-US" sz="1400" b="1" dirty="0">
                <a:latin typeface="ＭＳ 明朝" panose="02020609040205080304" pitchFamily="17" charset="-128"/>
                <a:ea typeface="ＭＳ 明朝" panose="02020609040205080304" pitchFamily="17" charset="-128"/>
              </a:rPr>
              <a:t>符号語長</a:t>
            </a:r>
            <a:r>
              <a:rPr lang="ja-JP" altLang="en-US" sz="1400" dirty="0">
                <a:latin typeface="ＭＳ 明朝" panose="02020609040205080304" pitchFamily="17" charset="-128"/>
                <a:ea typeface="ＭＳ 明朝" panose="02020609040205080304" pitchFamily="17" charset="-128"/>
              </a:rPr>
              <a:t>とよぶ．</a:t>
            </a:r>
            <a:r>
              <a:rPr lang="ja-JP" altLang="en-US" sz="1400" b="1" dirty="0">
                <a:latin typeface="ＭＳ 明朝" panose="02020609040205080304" pitchFamily="17" charset="-128"/>
                <a:ea typeface="ＭＳ 明朝" panose="02020609040205080304" pitchFamily="17" charset="-128"/>
              </a:rPr>
              <a:t>平均符号長</a:t>
            </a:r>
            <a:r>
              <a:rPr lang="ja-JP" altLang="en-US" sz="1400" dirty="0">
                <a:latin typeface="ＭＳ 明朝" panose="02020609040205080304" pitchFamily="17" charset="-128"/>
                <a:ea typeface="ＭＳ 明朝" panose="02020609040205080304" pitchFamily="17" charset="-128"/>
              </a:rPr>
              <a:t>　　は </a:t>
            </a:r>
            <a:endParaRPr lang="en-US" altLang="ja-JP" sz="1400" dirty="0">
              <a:latin typeface="ＭＳ 明朝" panose="02020609040205080304" pitchFamily="17" charset="-128"/>
              <a:ea typeface="ＭＳ 明朝" panose="02020609040205080304" pitchFamily="17" charset="-128"/>
            </a:endParaRPr>
          </a:p>
          <a:p>
            <a:pPr eaLnBrk="1" hangingPunct="1"/>
            <a:r>
              <a:rPr lang="ja-JP" altLang="en-US" sz="1400" dirty="0">
                <a:latin typeface="ＭＳ 明朝" panose="02020609040205080304" pitchFamily="17" charset="-128"/>
                <a:ea typeface="ＭＳ 明朝" panose="02020609040205080304" pitchFamily="17" charset="-128"/>
              </a:rPr>
              <a:t>　　　　　　</a:t>
            </a:r>
            <a:endParaRPr lang="en-US" altLang="ja-JP" sz="1400" dirty="0">
              <a:latin typeface="ＭＳ 明朝" panose="02020609040205080304" pitchFamily="17" charset="-128"/>
              <a:ea typeface="ＭＳ 明朝" panose="02020609040205080304" pitchFamily="17" charset="-128"/>
            </a:endParaRPr>
          </a:p>
          <a:p>
            <a:pPr eaLnBrk="1" hangingPunct="1"/>
            <a:r>
              <a:rPr lang="ja-JP" altLang="en-US" sz="1400" dirty="0">
                <a:latin typeface="ＭＳ 明朝" panose="02020609040205080304" pitchFamily="17" charset="-128"/>
                <a:ea typeface="ＭＳ 明朝" panose="02020609040205080304" pitchFamily="17" charset="-128"/>
              </a:rPr>
              <a:t>　　　　　　　で表される．</a:t>
            </a:r>
          </a:p>
          <a:p>
            <a:pPr eaLnBrk="1" hangingPunct="1"/>
            <a:endParaRPr lang="en-US" altLang="ja-JP" sz="1400" dirty="0">
              <a:latin typeface="ＭＳ 明朝" panose="02020609040205080304" pitchFamily="17" charset="-128"/>
              <a:ea typeface="ＭＳ 明朝" panose="02020609040205080304" pitchFamily="17" charset="-128"/>
            </a:endParaRPr>
          </a:p>
          <a:p>
            <a:pPr eaLnBrk="1" hangingPunct="1"/>
            <a:r>
              <a:rPr lang="ja-JP" altLang="en-US" sz="1400" dirty="0">
                <a:latin typeface="ＭＳ 明朝" panose="02020609040205080304" pitchFamily="17" charset="-128"/>
                <a:ea typeface="ＭＳ 明朝" panose="02020609040205080304" pitchFamily="17" charset="-128"/>
              </a:rPr>
              <a:t>例えば例１の平均符号語長は　　　　　　　　　　　　だから</a:t>
            </a:r>
            <a:r>
              <a:rPr lang="en-US" altLang="ja-JP" sz="1400" dirty="0">
                <a:latin typeface="ＭＳ 明朝" panose="02020609040205080304" pitchFamily="17" charset="-128"/>
                <a:ea typeface="ＭＳ 明朝" panose="02020609040205080304" pitchFamily="17" charset="-128"/>
              </a:rPr>
              <a:t>L=</a:t>
            </a:r>
            <a:r>
              <a:rPr lang="ja-JP" altLang="en-US" sz="1400" dirty="0">
                <a:latin typeface="ＭＳ 明朝" panose="02020609040205080304" pitchFamily="17" charset="-128"/>
                <a:ea typeface="ＭＳ 明朝" panose="02020609040205080304" pitchFamily="17" charset="-128"/>
              </a:rPr>
              <a:t>１</a:t>
            </a:r>
            <a:r>
              <a:rPr lang="en-US" altLang="ja-JP" sz="1400" dirty="0">
                <a:latin typeface="ＭＳ 明朝" panose="02020609040205080304" pitchFamily="17" charset="-128"/>
                <a:ea typeface="ＭＳ 明朝" panose="02020609040205080304" pitchFamily="17" charset="-128"/>
              </a:rPr>
              <a:t>×0.4+2×0.3+3×0.2+4×0.1=2</a:t>
            </a:r>
            <a:r>
              <a:rPr lang="ja-JP" altLang="en-US" sz="1400" dirty="0">
                <a:latin typeface="ＭＳ 明朝" panose="02020609040205080304" pitchFamily="17" charset="-128"/>
                <a:ea typeface="ＭＳ 明朝" panose="02020609040205080304" pitchFamily="17" charset="-128"/>
              </a:rPr>
              <a:t>である．</a:t>
            </a:r>
            <a:endParaRPr lang="en-US" altLang="ja-JP" sz="1400" dirty="0">
              <a:latin typeface="ＭＳ 明朝" panose="02020609040205080304" pitchFamily="17" charset="-128"/>
              <a:ea typeface="ＭＳ 明朝" panose="02020609040205080304" pitchFamily="17" charset="-128"/>
            </a:endParaRPr>
          </a:p>
          <a:p>
            <a:pPr eaLnBrk="1" hangingPunct="1"/>
            <a:endParaRPr lang="en-US" altLang="ja-JP" sz="1400" dirty="0">
              <a:latin typeface="ＭＳ 明朝" panose="02020609040205080304" pitchFamily="17" charset="-128"/>
              <a:ea typeface="ＭＳ 明朝" panose="02020609040205080304" pitchFamily="17" charset="-128"/>
            </a:endParaRPr>
          </a:p>
          <a:p>
            <a:pPr eaLnBrk="1" hangingPunct="1"/>
            <a:r>
              <a:rPr lang="ja-JP" altLang="en-US" sz="1400" dirty="0">
                <a:latin typeface="ＭＳ 明朝" panose="02020609040205080304" pitchFamily="17" charset="-128"/>
                <a:ea typeface="ＭＳ 明朝" panose="02020609040205080304" pitchFamily="17" charset="-128"/>
              </a:rPr>
              <a:t>平均符号長を小さくするには大きい出現確率をもつアルファベットに短い符号，小さい出現確率をもつアル</a:t>
            </a:r>
            <a:endParaRPr lang="en-US" altLang="ja-JP" sz="1400" dirty="0">
              <a:latin typeface="ＭＳ 明朝" panose="02020609040205080304" pitchFamily="17" charset="-128"/>
              <a:ea typeface="ＭＳ 明朝" panose="02020609040205080304" pitchFamily="17" charset="-128"/>
            </a:endParaRPr>
          </a:p>
          <a:p>
            <a:pPr eaLnBrk="1" hangingPunct="1"/>
            <a:endParaRPr lang="en-US" altLang="ja-JP" sz="1400" dirty="0">
              <a:latin typeface="ＭＳ 明朝" panose="02020609040205080304" pitchFamily="17" charset="-128"/>
              <a:ea typeface="ＭＳ 明朝" panose="02020609040205080304" pitchFamily="17" charset="-128"/>
            </a:endParaRPr>
          </a:p>
          <a:p>
            <a:pPr eaLnBrk="1" hangingPunct="1"/>
            <a:r>
              <a:rPr lang="ja-JP" altLang="en-US" sz="1400" dirty="0">
                <a:latin typeface="ＭＳ 明朝" panose="02020609040205080304" pitchFamily="17" charset="-128"/>
                <a:ea typeface="ＭＳ 明朝" panose="02020609040205080304" pitchFamily="17" charset="-128"/>
              </a:rPr>
              <a:t>ファベットに長い符号を割り当てればよい．</a:t>
            </a:r>
          </a:p>
          <a:p>
            <a:pPr eaLnBrk="1" hangingPunct="1"/>
            <a:endParaRPr lang="ja-JP" altLang="en-US" sz="1400" dirty="0">
              <a:latin typeface="ＭＳ 明朝" panose="02020609040205080304" pitchFamily="17" charset="-128"/>
              <a:ea typeface="ＭＳ 明朝" panose="02020609040205080304" pitchFamily="17" charset="-128"/>
            </a:endParaRPr>
          </a:p>
        </p:txBody>
      </p:sp>
      <p:graphicFrame>
        <p:nvGraphicFramePr>
          <p:cNvPr id="11269" name="Object 2"/>
          <p:cNvGraphicFramePr>
            <a:graphicFrameLocks noChangeAspect="1"/>
          </p:cNvGraphicFramePr>
          <p:nvPr/>
        </p:nvGraphicFramePr>
        <p:xfrm>
          <a:off x="1042988" y="1700213"/>
          <a:ext cx="215900" cy="298450"/>
        </p:xfrm>
        <a:graphic>
          <a:graphicData uri="http://schemas.openxmlformats.org/presentationml/2006/ole">
            <mc:AlternateContent xmlns:mc="http://schemas.openxmlformats.org/markup-compatibility/2006">
              <mc:Choice xmlns:v="urn:schemas-microsoft-com:vml" Requires="v">
                <p:oleObj spid="_x0000_s11839" name="Equation" r:id="rId3" imgW="165028" imgH="228501" progId="Equation.DSMT4">
                  <p:embed/>
                </p:oleObj>
              </mc:Choice>
              <mc:Fallback>
                <p:oleObj name="Equation" r:id="rId3" imgW="165028" imgH="228501"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1700213"/>
                        <a:ext cx="2159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endParaRPr lang="ja-JP" altLang="en-US">
              <a:latin typeface="Tw Cen MT"/>
              <a:ea typeface="HGPｺﾞｼｯｸE" panose="020B0900000000000000" pitchFamily="50" charset="-128"/>
            </a:endParaRPr>
          </a:p>
        </p:txBody>
      </p:sp>
      <p:graphicFrame>
        <p:nvGraphicFramePr>
          <p:cNvPr id="11271" name="Object 3"/>
          <p:cNvGraphicFramePr>
            <a:graphicFrameLocks noChangeAspect="1"/>
          </p:cNvGraphicFramePr>
          <p:nvPr/>
        </p:nvGraphicFramePr>
        <p:xfrm>
          <a:off x="3203575" y="1716088"/>
          <a:ext cx="187325" cy="298450"/>
        </p:xfrm>
        <a:graphic>
          <a:graphicData uri="http://schemas.openxmlformats.org/presentationml/2006/ole">
            <mc:AlternateContent xmlns:mc="http://schemas.openxmlformats.org/markup-compatibility/2006">
              <mc:Choice xmlns:v="urn:schemas-microsoft-com:vml" Requires="v">
                <p:oleObj spid="_x0000_s11840" name="Equation" r:id="rId5" imgW="139700" imgH="228600" progId="Equation.DSMT4">
                  <p:embed/>
                </p:oleObj>
              </mc:Choice>
              <mc:Fallback>
                <p:oleObj name="Equation" r:id="rId5" imgW="139700" imgH="228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575" y="1716088"/>
                        <a:ext cx="1873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72"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endParaRPr lang="ja-JP" altLang="en-US">
              <a:latin typeface="Tw Cen MT"/>
              <a:ea typeface="HGPｺﾞｼｯｸE" panose="020B0900000000000000" pitchFamily="50" charset="-128"/>
            </a:endParaRPr>
          </a:p>
        </p:txBody>
      </p:sp>
      <p:graphicFrame>
        <p:nvGraphicFramePr>
          <p:cNvPr id="11273" name="Object 5"/>
          <p:cNvGraphicFramePr>
            <a:graphicFrameLocks noChangeAspect="1"/>
          </p:cNvGraphicFramePr>
          <p:nvPr/>
        </p:nvGraphicFramePr>
        <p:xfrm>
          <a:off x="438150" y="2017713"/>
          <a:ext cx="1184275" cy="561975"/>
        </p:xfrm>
        <a:graphic>
          <a:graphicData uri="http://schemas.openxmlformats.org/presentationml/2006/ole">
            <mc:AlternateContent xmlns:mc="http://schemas.openxmlformats.org/markup-compatibility/2006">
              <mc:Choice xmlns:v="urn:schemas-microsoft-com:vml" Requires="v">
                <p:oleObj spid="_x0000_s11841" name="Equation" r:id="rId7" imgW="901309" imgH="431613" progId="Equation.DSMT4">
                  <p:embed/>
                </p:oleObj>
              </mc:Choice>
              <mc:Fallback>
                <p:oleObj name="Equation" r:id="rId7" imgW="901309" imgH="431613"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8150" y="2017713"/>
                        <a:ext cx="11842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4" name="Object 7"/>
          <p:cNvGraphicFramePr>
            <a:graphicFrameLocks noChangeAspect="1"/>
          </p:cNvGraphicFramePr>
          <p:nvPr/>
        </p:nvGraphicFramePr>
        <p:xfrm>
          <a:off x="6084888" y="1743075"/>
          <a:ext cx="184150" cy="217488"/>
        </p:xfrm>
        <a:graphic>
          <a:graphicData uri="http://schemas.openxmlformats.org/presentationml/2006/ole">
            <mc:AlternateContent xmlns:mc="http://schemas.openxmlformats.org/markup-compatibility/2006">
              <mc:Choice xmlns:v="urn:schemas-microsoft-com:vml" Requires="v">
                <p:oleObj spid="_x0000_s11842" name="Equation" r:id="rId9" imgW="139579" imgH="164957" progId="Equation.DSMT4">
                  <p:embed/>
                </p:oleObj>
              </mc:Choice>
              <mc:Fallback>
                <p:oleObj name="Equation" r:id="rId9" imgW="139579" imgH="164957"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84888" y="1743075"/>
                        <a:ext cx="18415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5"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endParaRPr lang="ja-JP" altLang="en-US">
              <a:latin typeface="Tw Cen MT"/>
              <a:ea typeface="HGPｺﾞｼｯｸE" panose="020B0900000000000000" pitchFamily="50" charset="-128"/>
            </a:endParaRPr>
          </a:p>
        </p:txBody>
      </p:sp>
      <p:graphicFrame>
        <p:nvGraphicFramePr>
          <p:cNvPr id="11276" name="Object 8"/>
          <p:cNvGraphicFramePr>
            <a:graphicFrameLocks noChangeAspect="1"/>
          </p:cNvGraphicFramePr>
          <p:nvPr/>
        </p:nvGraphicFramePr>
        <p:xfrm>
          <a:off x="2770188" y="2565400"/>
          <a:ext cx="1946275" cy="300038"/>
        </p:xfrm>
        <a:graphic>
          <a:graphicData uri="http://schemas.openxmlformats.org/presentationml/2006/ole">
            <mc:AlternateContent xmlns:mc="http://schemas.openxmlformats.org/markup-compatibility/2006">
              <mc:Choice xmlns:v="urn:schemas-microsoft-com:vml" Requires="v">
                <p:oleObj spid="_x0000_s11843" name="Equation" r:id="rId11" imgW="1485900" imgH="228600" progId="Equation.DSMT4">
                  <p:embed/>
                </p:oleObj>
              </mc:Choice>
              <mc:Fallback>
                <p:oleObj name="Equation" r:id="rId11" imgW="1485900" imgH="228600" progId="Equation.DSMT4">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70188" y="2565400"/>
                        <a:ext cx="19462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角丸四角形 15"/>
          <p:cNvSpPr/>
          <p:nvPr/>
        </p:nvSpPr>
        <p:spPr>
          <a:xfrm>
            <a:off x="323849" y="1628775"/>
            <a:ext cx="8640763" cy="2160588"/>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278" name="テキスト ボックス 16"/>
          <p:cNvSpPr txBox="1">
            <a:spLocks noChangeArrowheads="1"/>
          </p:cNvSpPr>
          <p:nvPr/>
        </p:nvSpPr>
        <p:spPr bwMode="auto">
          <a:xfrm>
            <a:off x="250825" y="4221163"/>
            <a:ext cx="861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r>
              <a:rPr lang="ja-JP" altLang="ja-JP" u="sng">
                <a:latin typeface="ＭＳ ゴシック" panose="020B0609070205080204" pitchFamily="49" charset="-128"/>
                <a:ea typeface="ＭＳ ゴシック" panose="020B0609070205080204" pitchFamily="49" charset="-128"/>
              </a:rPr>
              <a:t>問１</a:t>
            </a:r>
            <a:r>
              <a:rPr lang="en-US" altLang="ja-JP">
                <a:latin typeface="ＭＳ 明朝" panose="02020609040205080304" pitchFamily="17" charset="-128"/>
                <a:ea typeface="ＭＳ 明朝" panose="02020609040205080304" pitchFamily="17" charset="-128"/>
              </a:rPr>
              <a:t>	</a:t>
            </a:r>
            <a:r>
              <a:rPr lang="ja-JP" altLang="ja-JP">
                <a:latin typeface="ＭＳ 明朝" panose="02020609040205080304" pitchFamily="17" charset="-128"/>
                <a:ea typeface="ＭＳ 明朝" panose="02020609040205080304" pitchFamily="17" charset="-128"/>
              </a:rPr>
              <a:t>例</a:t>
            </a:r>
            <a:r>
              <a:rPr lang="en-US" altLang="ja-JP">
                <a:latin typeface="ＭＳ 明朝" panose="02020609040205080304" pitchFamily="17" charset="-128"/>
                <a:ea typeface="ＭＳ 明朝" panose="02020609040205080304" pitchFamily="17" charset="-128"/>
              </a:rPr>
              <a:t>1</a:t>
            </a:r>
            <a:r>
              <a:rPr lang="ja-JP" altLang="ja-JP">
                <a:latin typeface="ＭＳ 明朝" panose="02020609040205080304" pitchFamily="17" charset="-128"/>
                <a:ea typeface="ＭＳ 明朝" panose="02020609040205080304" pitchFamily="17" charset="-128"/>
              </a:rPr>
              <a:t>で</a:t>
            </a:r>
            <a:r>
              <a:rPr lang="en-US" altLang="ja-JP">
                <a:latin typeface="ＭＳ 明朝" panose="02020609040205080304" pitchFamily="17" charset="-128"/>
                <a:ea typeface="ＭＳ 明朝" panose="02020609040205080304" pitchFamily="17" charset="-128"/>
              </a:rPr>
              <a:t>a</a:t>
            </a:r>
            <a:r>
              <a:rPr lang="ja-JP" altLang="ja-JP">
                <a:latin typeface="ＭＳ 明朝" panose="02020609040205080304" pitchFamily="17" charset="-128"/>
                <a:ea typeface="ＭＳ 明朝" panose="02020609040205080304" pitchFamily="17" charset="-128"/>
              </a:rPr>
              <a:t>→</a:t>
            </a:r>
            <a:r>
              <a:rPr lang="en-US" altLang="ja-JP">
                <a:latin typeface="ＭＳ 明朝" panose="02020609040205080304" pitchFamily="17" charset="-128"/>
                <a:ea typeface="ＭＳ 明朝" panose="02020609040205080304" pitchFamily="17" charset="-128"/>
              </a:rPr>
              <a:t>1110</a:t>
            </a:r>
            <a:r>
              <a:rPr lang="ja-JP" altLang="ja-JP">
                <a:latin typeface="ＭＳ 明朝" panose="02020609040205080304" pitchFamily="17" charset="-128"/>
                <a:ea typeface="ＭＳ 明朝" panose="02020609040205080304" pitchFamily="17" charset="-128"/>
              </a:rPr>
              <a:t>，</a:t>
            </a:r>
            <a:r>
              <a:rPr lang="en-US" altLang="ja-JP">
                <a:latin typeface="ＭＳ 明朝" panose="02020609040205080304" pitchFamily="17" charset="-128"/>
                <a:ea typeface="ＭＳ 明朝" panose="02020609040205080304" pitchFamily="17" charset="-128"/>
              </a:rPr>
              <a:t>b</a:t>
            </a:r>
            <a:r>
              <a:rPr lang="ja-JP" altLang="ja-JP">
                <a:latin typeface="ＭＳ 明朝" panose="02020609040205080304" pitchFamily="17" charset="-128"/>
                <a:ea typeface="ＭＳ 明朝" panose="02020609040205080304" pitchFamily="17" charset="-128"/>
              </a:rPr>
              <a:t>→</a:t>
            </a:r>
            <a:r>
              <a:rPr lang="en-US" altLang="ja-JP">
                <a:latin typeface="ＭＳ 明朝" panose="02020609040205080304" pitchFamily="17" charset="-128"/>
                <a:ea typeface="ＭＳ 明朝" panose="02020609040205080304" pitchFamily="17" charset="-128"/>
              </a:rPr>
              <a:t>110</a:t>
            </a:r>
            <a:r>
              <a:rPr lang="ja-JP" altLang="ja-JP">
                <a:latin typeface="ＭＳ 明朝" panose="02020609040205080304" pitchFamily="17" charset="-128"/>
                <a:ea typeface="ＭＳ 明朝" panose="02020609040205080304" pitchFamily="17" charset="-128"/>
              </a:rPr>
              <a:t>，</a:t>
            </a:r>
            <a:r>
              <a:rPr lang="en-US" altLang="ja-JP">
                <a:latin typeface="ＭＳ 明朝" panose="02020609040205080304" pitchFamily="17" charset="-128"/>
                <a:ea typeface="ＭＳ 明朝" panose="02020609040205080304" pitchFamily="17" charset="-128"/>
              </a:rPr>
              <a:t>c</a:t>
            </a:r>
            <a:r>
              <a:rPr lang="ja-JP" altLang="ja-JP">
                <a:latin typeface="ＭＳ 明朝" panose="02020609040205080304" pitchFamily="17" charset="-128"/>
                <a:ea typeface="ＭＳ 明朝" panose="02020609040205080304" pitchFamily="17" charset="-128"/>
              </a:rPr>
              <a:t>→</a:t>
            </a:r>
            <a:r>
              <a:rPr lang="en-US" altLang="ja-JP">
                <a:latin typeface="ＭＳ 明朝" panose="02020609040205080304" pitchFamily="17" charset="-128"/>
                <a:ea typeface="ＭＳ 明朝" panose="02020609040205080304" pitchFamily="17" charset="-128"/>
              </a:rPr>
              <a:t>10</a:t>
            </a:r>
            <a:r>
              <a:rPr lang="ja-JP" altLang="ja-JP">
                <a:latin typeface="ＭＳ 明朝" panose="02020609040205080304" pitchFamily="17" charset="-128"/>
                <a:ea typeface="ＭＳ 明朝" panose="02020609040205080304" pitchFamily="17" charset="-128"/>
              </a:rPr>
              <a:t>，</a:t>
            </a:r>
            <a:r>
              <a:rPr lang="en-US" altLang="ja-JP">
                <a:latin typeface="ＭＳ 明朝" panose="02020609040205080304" pitchFamily="17" charset="-128"/>
                <a:ea typeface="ＭＳ 明朝" panose="02020609040205080304" pitchFamily="17" charset="-128"/>
              </a:rPr>
              <a:t>d</a:t>
            </a:r>
            <a:r>
              <a:rPr lang="ja-JP" altLang="ja-JP">
                <a:latin typeface="ＭＳ 明朝" panose="02020609040205080304" pitchFamily="17" charset="-128"/>
                <a:ea typeface="ＭＳ 明朝" panose="02020609040205080304" pitchFamily="17" charset="-128"/>
              </a:rPr>
              <a:t>→</a:t>
            </a:r>
            <a:r>
              <a:rPr lang="en-US" altLang="ja-JP">
                <a:latin typeface="ＭＳ 明朝" panose="02020609040205080304" pitchFamily="17" charset="-128"/>
                <a:ea typeface="ＭＳ 明朝" panose="02020609040205080304" pitchFamily="17" charset="-128"/>
              </a:rPr>
              <a:t>0</a:t>
            </a:r>
            <a:r>
              <a:rPr lang="ja-JP" altLang="ja-JP">
                <a:latin typeface="ＭＳ 明朝" panose="02020609040205080304" pitchFamily="17" charset="-128"/>
                <a:ea typeface="ＭＳ 明朝" panose="02020609040205080304" pitchFamily="17" charset="-128"/>
              </a:rPr>
              <a:t>とすると平均符号長はどうなるか？</a:t>
            </a:r>
          </a:p>
          <a:p>
            <a:pPr eaLnBrk="1" hangingPunct="1"/>
            <a:endParaRPr lang="ja-JP" altLang="en-US">
              <a:latin typeface="Tw Cen MT"/>
              <a:ea typeface="HGPｺﾞｼｯｸE" panose="020B0900000000000000" pitchFamily="50"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5508625" y="3284538"/>
            <a:ext cx="3527425" cy="14398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291" name="タイトル 1"/>
          <p:cNvSpPr>
            <a:spLocks noGrp="1"/>
          </p:cNvSpPr>
          <p:nvPr>
            <p:ph type="title" idx="4294967295"/>
          </p:nvPr>
        </p:nvSpPr>
        <p:spPr/>
        <p:txBody>
          <a:bodyPr anchor="ctr"/>
          <a:lstStyle/>
          <a:p>
            <a:pPr eaLnBrk="1" hangingPunct="1"/>
            <a:r>
              <a:rPr lang="ja-JP" altLang="ja-JP" smtClean="0"/>
              <a:t>符号のクラス</a:t>
            </a:r>
            <a:endParaRPr lang="ja-JP" altLang="en-US" smtClean="0"/>
          </a:p>
        </p:txBody>
      </p:sp>
      <p:graphicFrame>
        <p:nvGraphicFramePr>
          <p:cNvPr id="12292" name="Object 2"/>
          <p:cNvGraphicFramePr>
            <a:graphicFrameLocks noChangeAspect="1"/>
          </p:cNvGraphicFramePr>
          <p:nvPr/>
        </p:nvGraphicFramePr>
        <p:xfrm>
          <a:off x="250825" y="1628775"/>
          <a:ext cx="5072063" cy="2808288"/>
        </p:xfrm>
        <a:graphic>
          <a:graphicData uri="http://schemas.openxmlformats.org/presentationml/2006/ole">
            <mc:AlternateContent xmlns:mc="http://schemas.openxmlformats.org/markup-compatibility/2006">
              <mc:Choice xmlns:v="urn:schemas-microsoft-com:vml" Requires="v">
                <p:oleObj spid="_x0000_s12410" r:id="rId3" imgW="7609524" imgH="4219048" progId="">
                  <p:embed/>
                </p:oleObj>
              </mc:Choice>
              <mc:Fallback>
                <p:oleObj r:id="rId3" imgW="7609524" imgH="4219048"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628775"/>
                        <a:ext cx="5072063"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3" name="テキスト ボックス 3"/>
          <p:cNvSpPr txBox="1">
            <a:spLocks noChangeArrowheads="1"/>
          </p:cNvSpPr>
          <p:nvPr/>
        </p:nvSpPr>
        <p:spPr bwMode="auto">
          <a:xfrm>
            <a:off x="5940425" y="1773238"/>
            <a:ext cx="287972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r>
              <a:rPr lang="ja-JP" altLang="ja-JP" sz="1400" b="1">
                <a:latin typeface="ＭＳ 明朝" panose="02020609040205080304" pitchFamily="17" charset="-128"/>
                <a:ea typeface="ＭＳ 明朝" panose="02020609040205080304" pitchFamily="17" charset="-128"/>
              </a:rPr>
              <a:t>特異符号</a:t>
            </a:r>
            <a:r>
              <a:rPr lang="ja-JP" altLang="ja-JP" sz="1400">
                <a:latin typeface="ＭＳ 明朝" panose="02020609040205080304" pitchFamily="17" charset="-128"/>
                <a:ea typeface="ＭＳ 明朝" panose="02020609040205080304" pitchFamily="17" charset="-128"/>
              </a:rPr>
              <a:t>とは１つの符号語を異なる記号に割り当てた符号である．</a:t>
            </a:r>
            <a:r>
              <a:rPr lang="ja-JP" altLang="ja-JP" sz="1400">
                <a:solidFill>
                  <a:srgbClr val="FF0000"/>
                </a:solidFill>
                <a:latin typeface="ＭＳ 明朝" panose="02020609040205080304" pitchFamily="17" charset="-128"/>
                <a:ea typeface="ＭＳ 明朝" panose="02020609040205080304" pitchFamily="17" charset="-128"/>
              </a:rPr>
              <a:t>瞬時符号</a:t>
            </a:r>
            <a:r>
              <a:rPr lang="ja-JP" altLang="ja-JP" sz="1400">
                <a:latin typeface="ＭＳ 明朝" panose="02020609040205080304" pitchFamily="17" charset="-128"/>
                <a:ea typeface="ＭＳ 明朝" panose="02020609040205080304" pitchFamily="17" charset="-128"/>
              </a:rPr>
              <a:t>とはその符号が送られた瞬間に復号できる符号のことである．</a:t>
            </a:r>
          </a:p>
          <a:p>
            <a:pPr eaLnBrk="1" hangingPunct="1"/>
            <a:endParaRPr lang="ja-JP" altLang="en-US">
              <a:latin typeface="Tw Cen MT"/>
              <a:ea typeface="HGPｺﾞｼｯｸE" panose="020B0900000000000000" pitchFamily="50" charset="-128"/>
            </a:endParaRPr>
          </a:p>
        </p:txBody>
      </p:sp>
      <p:sp>
        <p:nvSpPr>
          <p:cNvPr id="5" name="角丸四角形 4"/>
          <p:cNvSpPr/>
          <p:nvPr/>
        </p:nvSpPr>
        <p:spPr>
          <a:xfrm>
            <a:off x="5795963" y="1700213"/>
            <a:ext cx="3097212" cy="1368425"/>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295" name="テキスト ボックス 5"/>
          <p:cNvSpPr txBox="1">
            <a:spLocks noChangeArrowheads="1"/>
          </p:cNvSpPr>
          <p:nvPr/>
        </p:nvSpPr>
        <p:spPr bwMode="auto">
          <a:xfrm>
            <a:off x="5508625" y="3284538"/>
            <a:ext cx="3481388"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r>
              <a:rPr lang="ja-JP" altLang="ja-JP" u="sng">
                <a:latin typeface="Arial" panose="020B0604020202020204" pitchFamily="34" charset="0"/>
              </a:rPr>
              <a:t>問２</a:t>
            </a:r>
            <a:r>
              <a:rPr lang="ja-JP" altLang="ja-JP">
                <a:latin typeface="Arial" panose="020B0604020202020204" pitchFamily="34" charset="0"/>
              </a:rPr>
              <a:t>　</a:t>
            </a:r>
            <a:r>
              <a:rPr lang="ja-JP" altLang="ja-JP" sz="1400">
                <a:latin typeface="Arial" panose="020B0604020202020204" pitchFamily="34" charset="0"/>
              </a:rPr>
              <a:t>次の符号は上の図のどこにあてはま</a:t>
            </a:r>
            <a:endParaRPr lang="en-US" altLang="ja-JP" sz="1400">
              <a:latin typeface="Arial" panose="020B0604020202020204" pitchFamily="34" charset="0"/>
            </a:endParaRPr>
          </a:p>
          <a:p>
            <a:pPr eaLnBrk="1" hangingPunct="1"/>
            <a:r>
              <a:rPr lang="ja-JP" altLang="ja-JP" sz="1400">
                <a:latin typeface="Arial" panose="020B0604020202020204" pitchFamily="34" charset="0"/>
              </a:rPr>
              <a:t>るか？</a:t>
            </a:r>
          </a:p>
          <a:p>
            <a:pPr eaLnBrk="1" hangingPunct="1"/>
            <a:r>
              <a:rPr lang="en-US" altLang="ja-JP" sz="1400">
                <a:latin typeface="Arial" panose="020B0604020202020204" pitchFamily="34" charset="0"/>
              </a:rPr>
              <a:t>(1) a</a:t>
            </a:r>
            <a:r>
              <a:rPr lang="ja-JP" altLang="ja-JP" sz="1400">
                <a:latin typeface="Arial" panose="020B0604020202020204" pitchFamily="34" charset="0"/>
              </a:rPr>
              <a:t>→</a:t>
            </a:r>
            <a:r>
              <a:rPr lang="en-US" altLang="ja-JP" sz="1400">
                <a:latin typeface="Arial" panose="020B0604020202020204" pitchFamily="34" charset="0"/>
              </a:rPr>
              <a:t>0</a:t>
            </a:r>
            <a:r>
              <a:rPr lang="ja-JP" altLang="ja-JP" sz="1400">
                <a:latin typeface="Arial" panose="020B0604020202020204" pitchFamily="34" charset="0"/>
              </a:rPr>
              <a:t>，</a:t>
            </a:r>
            <a:r>
              <a:rPr lang="en-US" altLang="ja-JP" sz="1400">
                <a:latin typeface="Arial" panose="020B0604020202020204" pitchFamily="34" charset="0"/>
              </a:rPr>
              <a:t>b</a:t>
            </a:r>
            <a:r>
              <a:rPr lang="ja-JP" altLang="ja-JP" sz="1400">
                <a:latin typeface="Arial" panose="020B0604020202020204" pitchFamily="34" charset="0"/>
              </a:rPr>
              <a:t>→</a:t>
            </a:r>
            <a:r>
              <a:rPr lang="en-US" altLang="ja-JP" sz="1400">
                <a:latin typeface="Arial" panose="020B0604020202020204" pitchFamily="34" charset="0"/>
              </a:rPr>
              <a:t>10</a:t>
            </a:r>
            <a:r>
              <a:rPr lang="ja-JP" altLang="ja-JP" sz="1400">
                <a:latin typeface="Arial" panose="020B0604020202020204" pitchFamily="34" charset="0"/>
              </a:rPr>
              <a:t>，</a:t>
            </a:r>
            <a:r>
              <a:rPr lang="en-US" altLang="ja-JP" sz="1400">
                <a:latin typeface="Arial" panose="020B0604020202020204" pitchFamily="34" charset="0"/>
              </a:rPr>
              <a:t>c</a:t>
            </a:r>
            <a:r>
              <a:rPr lang="ja-JP" altLang="ja-JP" sz="1400">
                <a:latin typeface="Arial" panose="020B0604020202020204" pitchFamily="34" charset="0"/>
              </a:rPr>
              <a:t>→</a:t>
            </a:r>
            <a:r>
              <a:rPr lang="en-US" altLang="ja-JP" sz="1400">
                <a:latin typeface="Arial" panose="020B0604020202020204" pitchFamily="34" charset="0"/>
              </a:rPr>
              <a:t>10</a:t>
            </a:r>
            <a:r>
              <a:rPr lang="ja-JP" altLang="ja-JP" sz="1400">
                <a:latin typeface="Arial" panose="020B0604020202020204" pitchFamily="34" charset="0"/>
              </a:rPr>
              <a:t>，</a:t>
            </a:r>
            <a:r>
              <a:rPr lang="en-US" altLang="ja-JP" sz="1400">
                <a:latin typeface="Arial" panose="020B0604020202020204" pitchFamily="34" charset="0"/>
              </a:rPr>
              <a:t>d</a:t>
            </a:r>
            <a:r>
              <a:rPr lang="ja-JP" altLang="ja-JP" sz="1400">
                <a:latin typeface="Arial" panose="020B0604020202020204" pitchFamily="34" charset="0"/>
              </a:rPr>
              <a:t>→</a:t>
            </a:r>
            <a:r>
              <a:rPr lang="en-US" altLang="ja-JP" sz="1400">
                <a:latin typeface="Arial" panose="020B0604020202020204" pitchFamily="34" charset="0"/>
              </a:rPr>
              <a:t>11</a:t>
            </a:r>
            <a:endParaRPr lang="ja-JP" altLang="ja-JP" sz="1400">
              <a:latin typeface="Arial" panose="020B0604020202020204" pitchFamily="34" charset="0"/>
            </a:endParaRPr>
          </a:p>
          <a:p>
            <a:pPr eaLnBrk="1" hangingPunct="1"/>
            <a:r>
              <a:rPr lang="en-US" altLang="ja-JP" sz="1400">
                <a:latin typeface="Arial" panose="020B0604020202020204" pitchFamily="34" charset="0"/>
              </a:rPr>
              <a:t>(2) a</a:t>
            </a:r>
            <a:r>
              <a:rPr lang="ja-JP" altLang="ja-JP" sz="1400">
                <a:latin typeface="Arial" panose="020B0604020202020204" pitchFamily="34" charset="0"/>
              </a:rPr>
              <a:t>→</a:t>
            </a:r>
            <a:r>
              <a:rPr lang="en-US" altLang="ja-JP" sz="1400">
                <a:latin typeface="Arial" panose="020B0604020202020204" pitchFamily="34" charset="0"/>
              </a:rPr>
              <a:t>0</a:t>
            </a:r>
            <a:r>
              <a:rPr lang="ja-JP" altLang="ja-JP" sz="1400">
                <a:latin typeface="Arial" panose="020B0604020202020204" pitchFamily="34" charset="0"/>
              </a:rPr>
              <a:t>，</a:t>
            </a:r>
            <a:r>
              <a:rPr lang="en-US" altLang="ja-JP" sz="1400">
                <a:latin typeface="Arial" panose="020B0604020202020204" pitchFamily="34" charset="0"/>
              </a:rPr>
              <a:t>b</a:t>
            </a:r>
            <a:r>
              <a:rPr lang="ja-JP" altLang="ja-JP" sz="1400">
                <a:latin typeface="Arial" panose="020B0604020202020204" pitchFamily="34" charset="0"/>
              </a:rPr>
              <a:t>→</a:t>
            </a:r>
            <a:r>
              <a:rPr lang="en-US" altLang="ja-JP" sz="1400">
                <a:latin typeface="Arial" panose="020B0604020202020204" pitchFamily="34" charset="0"/>
              </a:rPr>
              <a:t>01</a:t>
            </a:r>
            <a:r>
              <a:rPr lang="ja-JP" altLang="ja-JP" sz="1400">
                <a:latin typeface="Arial" panose="020B0604020202020204" pitchFamily="34" charset="0"/>
              </a:rPr>
              <a:t>，</a:t>
            </a:r>
            <a:r>
              <a:rPr lang="en-US" altLang="ja-JP" sz="1400">
                <a:latin typeface="Arial" panose="020B0604020202020204" pitchFamily="34" charset="0"/>
              </a:rPr>
              <a:t>c</a:t>
            </a:r>
            <a:r>
              <a:rPr lang="ja-JP" altLang="ja-JP" sz="1400">
                <a:latin typeface="Arial" panose="020B0604020202020204" pitchFamily="34" charset="0"/>
              </a:rPr>
              <a:t>→</a:t>
            </a:r>
            <a:r>
              <a:rPr lang="en-US" altLang="ja-JP" sz="1400">
                <a:latin typeface="Arial" panose="020B0604020202020204" pitchFamily="34" charset="0"/>
              </a:rPr>
              <a:t>10</a:t>
            </a:r>
            <a:r>
              <a:rPr lang="ja-JP" altLang="ja-JP" sz="1400">
                <a:latin typeface="Arial" panose="020B0604020202020204" pitchFamily="34" charset="0"/>
              </a:rPr>
              <a:t>，</a:t>
            </a:r>
            <a:r>
              <a:rPr lang="en-US" altLang="ja-JP" sz="1400">
                <a:latin typeface="Arial" panose="020B0604020202020204" pitchFamily="34" charset="0"/>
              </a:rPr>
              <a:t>d</a:t>
            </a:r>
            <a:r>
              <a:rPr lang="ja-JP" altLang="ja-JP" sz="1400">
                <a:latin typeface="Arial" panose="020B0604020202020204" pitchFamily="34" charset="0"/>
              </a:rPr>
              <a:t>→</a:t>
            </a:r>
            <a:r>
              <a:rPr lang="en-US" altLang="ja-JP" sz="1400">
                <a:latin typeface="Arial" panose="020B0604020202020204" pitchFamily="34" charset="0"/>
              </a:rPr>
              <a:t>11</a:t>
            </a:r>
            <a:endParaRPr lang="ja-JP" altLang="ja-JP" sz="1400">
              <a:latin typeface="Arial" panose="020B0604020202020204" pitchFamily="34" charset="0"/>
            </a:endParaRPr>
          </a:p>
          <a:p>
            <a:pPr eaLnBrk="1" hangingPunct="1"/>
            <a:r>
              <a:rPr lang="en-US" altLang="ja-JP" sz="1400">
                <a:latin typeface="Arial" panose="020B0604020202020204" pitchFamily="34" charset="0"/>
              </a:rPr>
              <a:t>(3) a</a:t>
            </a:r>
            <a:r>
              <a:rPr lang="ja-JP" altLang="ja-JP" sz="1400">
                <a:latin typeface="Arial" panose="020B0604020202020204" pitchFamily="34" charset="0"/>
              </a:rPr>
              <a:t>→</a:t>
            </a:r>
            <a:r>
              <a:rPr lang="en-US" altLang="ja-JP" sz="1400">
                <a:latin typeface="Arial" panose="020B0604020202020204" pitchFamily="34" charset="0"/>
              </a:rPr>
              <a:t>0</a:t>
            </a:r>
            <a:r>
              <a:rPr lang="ja-JP" altLang="ja-JP" sz="1400">
                <a:latin typeface="Arial" panose="020B0604020202020204" pitchFamily="34" charset="0"/>
              </a:rPr>
              <a:t>，</a:t>
            </a:r>
            <a:r>
              <a:rPr lang="en-US" altLang="ja-JP" sz="1400">
                <a:latin typeface="Arial" panose="020B0604020202020204" pitchFamily="34" charset="0"/>
              </a:rPr>
              <a:t>b</a:t>
            </a:r>
            <a:r>
              <a:rPr lang="ja-JP" altLang="ja-JP" sz="1400">
                <a:latin typeface="Arial" panose="020B0604020202020204" pitchFamily="34" charset="0"/>
              </a:rPr>
              <a:t>→</a:t>
            </a:r>
            <a:r>
              <a:rPr lang="en-US" altLang="ja-JP" sz="1400">
                <a:latin typeface="Arial" panose="020B0604020202020204" pitchFamily="34" charset="0"/>
              </a:rPr>
              <a:t>10</a:t>
            </a:r>
            <a:r>
              <a:rPr lang="ja-JP" altLang="ja-JP" sz="1400">
                <a:latin typeface="Arial" panose="020B0604020202020204" pitchFamily="34" charset="0"/>
              </a:rPr>
              <a:t>，</a:t>
            </a:r>
            <a:r>
              <a:rPr lang="en-US" altLang="ja-JP" sz="1400">
                <a:latin typeface="Arial" panose="020B0604020202020204" pitchFamily="34" charset="0"/>
              </a:rPr>
              <a:t>c</a:t>
            </a:r>
            <a:r>
              <a:rPr lang="ja-JP" altLang="ja-JP" sz="1400">
                <a:latin typeface="Arial" panose="020B0604020202020204" pitchFamily="34" charset="0"/>
              </a:rPr>
              <a:t>→</a:t>
            </a:r>
            <a:r>
              <a:rPr lang="en-US" altLang="ja-JP" sz="1400">
                <a:latin typeface="Arial" panose="020B0604020202020204" pitchFamily="34" charset="0"/>
              </a:rPr>
              <a:t>110</a:t>
            </a:r>
            <a:r>
              <a:rPr lang="ja-JP" altLang="ja-JP" sz="1400">
                <a:latin typeface="Arial" panose="020B0604020202020204" pitchFamily="34" charset="0"/>
              </a:rPr>
              <a:t>，</a:t>
            </a:r>
            <a:r>
              <a:rPr lang="en-US" altLang="ja-JP" sz="1400">
                <a:latin typeface="Arial" panose="020B0604020202020204" pitchFamily="34" charset="0"/>
              </a:rPr>
              <a:t>d</a:t>
            </a:r>
            <a:r>
              <a:rPr lang="ja-JP" altLang="ja-JP" sz="1400">
                <a:latin typeface="Arial" panose="020B0604020202020204" pitchFamily="34" charset="0"/>
              </a:rPr>
              <a:t>→</a:t>
            </a:r>
            <a:r>
              <a:rPr lang="en-US" altLang="ja-JP" sz="1400">
                <a:latin typeface="Arial" panose="020B0604020202020204" pitchFamily="34" charset="0"/>
              </a:rPr>
              <a:t>1110</a:t>
            </a:r>
            <a:endParaRPr lang="ja-JP" altLang="ja-JP" sz="1400">
              <a:latin typeface="Arial" panose="020B0604020202020204" pitchFamily="34" charset="0"/>
            </a:endParaRPr>
          </a:p>
          <a:p>
            <a:pPr eaLnBrk="1" hangingPunct="1"/>
            <a:r>
              <a:rPr lang="en-US" altLang="ja-JP" sz="1400">
                <a:latin typeface="Arial" panose="020B0604020202020204" pitchFamily="34" charset="0"/>
              </a:rPr>
              <a:t>(4) a</a:t>
            </a:r>
            <a:r>
              <a:rPr lang="ja-JP" altLang="ja-JP" sz="1400">
                <a:latin typeface="Arial" panose="020B0604020202020204" pitchFamily="34" charset="0"/>
              </a:rPr>
              <a:t>→</a:t>
            </a:r>
            <a:r>
              <a:rPr lang="en-US" altLang="ja-JP" sz="1400">
                <a:latin typeface="Arial" panose="020B0604020202020204" pitchFamily="34" charset="0"/>
              </a:rPr>
              <a:t>0</a:t>
            </a:r>
            <a:r>
              <a:rPr lang="ja-JP" altLang="ja-JP" sz="1400">
                <a:latin typeface="Arial" panose="020B0604020202020204" pitchFamily="34" charset="0"/>
              </a:rPr>
              <a:t>，</a:t>
            </a:r>
            <a:r>
              <a:rPr lang="en-US" altLang="ja-JP" sz="1400">
                <a:latin typeface="Arial" panose="020B0604020202020204" pitchFamily="34" charset="0"/>
              </a:rPr>
              <a:t>b</a:t>
            </a:r>
            <a:r>
              <a:rPr lang="ja-JP" altLang="ja-JP" sz="1400">
                <a:latin typeface="Arial" panose="020B0604020202020204" pitchFamily="34" charset="0"/>
              </a:rPr>
              <a:t>→</a:t>
            </a:r>
            <a:r>
              <a:rPr lang="en-US" altLang="ja-JP" sz="1400">
                <a:latin typeface="Arial" panose="020B0604020202020204" pitchFamily="34" charset="0"/>
              </a:rPr>
              <a:t>01</a:t>
            </a:r>
            <a:r>
              <a:rPr lang="ja-JP" altLang="ja-JP" sz="1400">
                <a:latin typeface="Arial" panose="020B0604020202020204" pitchFamily="34" charset="0"/>
              </a:rPr>
              <a:t>，</a:t>
            </a:r>
            <a:r>
              <a:rPr lang="en-US" altLang="ja-JP" sz="1400">
                <a:latin typeface="Arial" panose="020B0604020202020204" pitchFamily="34" charset="0"/>
              </a:rPr>
              <a:t>c</a:t>
            </a:r>
            <a:r>
              <a:rPr lang="ja-JP" altLang="ja-JP" sz="1400">
                <a:latin typeface="Arial" panose="020B0604020202020204" pitchFamily="34" charset="0"/>
              </a:rPr>
              <a:t>→</a:t>
            </a:r>
            <a:r>
              <a:rPr lang="en-US" altLang="ja-JP" sz="1400">
                <a:latin typeface="Arial" panose="020B0604020202020204" pitchFamily="34" charset="0"/>
              </a:rPr>
              <a:t>011</a:t>
            </a:r>
            <a:r>
              <a:rPr lang="ja-JP" altLang="ja-JP" sz="1400">
                <a:latin typeface="Arial" panose="020B0604020202020204" pitchFamily="34" charset="0"/>
              </a:rPr>
              <a:t>，</a:t>
            </a:r>
            <a:r>
              <a:rPr lang="en-US" altLang="ja-JP" sz="1400">
                <a:latin typeface="Arial" panose="020B0604020202020204" pitchFamily="34" charset="0"/>
              </a:rPr>
              <a:t>d</a:t>
            </a:r>
            <a:r>
              <a:rPr lang="ja-JP" altLang="ja-JP" sz="1400">
                <a:latin typeface="Arial" panose="020B0604020202020204" pitchFamily="34" charset="0"/>
              </a:rPr>
              <a:t>→</a:t>
            </a:r>
            <a:r>
              <a:rPr lang="en-US" altLang="ja-JP" sz="1400">
                <a:latin typeface="Arial" panose="020B0604020202020204" pitchFamily="34" charset="0"/>
              </a:rPr>
              <a:t>0111</a:t>
            </a:r>
            <a:endParaRPr lang="ja-JP" altLang="ja-JP" sz="1400">
              <a:latin typeface="Arial" panose="020B0604020202020204" pitchFamily="34" charset="0"/>
            </a:endParaRPr>
          </a:p>
          <a:p>
            <a:pPr eaLnBrk="1" hangingPunct="1"/>
            <a:endParaRPr lang="ja-JP" altLang="en-US">
              <a:latin typeface="Arial" panose="020B0604020202020204" pitchFamily="34" charset="0"/>
            </a:endParaRPr>
          </a:p>
        </p:txBody>
      </p:sp>
      <p:sp>
        <p:nvSpPr>
          <p:cNvPr id="12296" name="テキスト ボックス 7"/>
          <p:cNvSpPr txBox="1">
            <a:spLocks noChangeArrowheads="1"/>
          </p:cNvSpPr>
          <p:nvPr/>
        </p:nvSpPr>
        <p:spPr bwMode="auto">
          <a:xfrm>
            <a:off x="250825" y="4852988"/>
            <a:ext cx="85391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r>
              <a:rPr lang="ja-JP" altLang="ja-JP" sz="1400">
                <a:latin typeface="Arial" panose="020B0604020202020204" pitchFamily="34" charset="0"/>
              </a:rPr>
              <a:t>（答）</a:t>
            </a:r>
          </a:p>
          <a:p>
            <a:pPr eaLnBrk="1" hangingPunct="1"/>
            <a:r>
              <a:rPr lang="en-US" altLang="ja-JP" sz="1400">
                <a:latin typeface="Arial" panose="020B0604020202020204" pitchFamily="34" charset="0"/>
              </a:rPr>
              <a:t>(1) b</a:t>
            </a:r>
            <a:r>
              <a:rPr lang="ja-JP" altLang="ja-JP" sz="1400">
                <a:latin typeface="Arial" panose="020B0604020202020204" pitchFamily="34" charset="0"/>
              </a:rPr>
              <a:t>と</a:t>
            </a:r>
            <a:r>
              <a:rPr lang="en-US" altLang="ja-JP" sz="1400">
                <a:latin typeface="Arial" panose="020B0604020202020204" pitchFamily="34" charset="0"/>
              </a:rPr>
              <a:t>c</a:t>
            </a:r>
            <a:r>
              <a:rPr lang="ja-JP" altLang="ja-JP" sz="1400">
                <a:latin typeface="Arial" panose="020B0604020202020204" pitchFamily="34" charset="0"/>
              </a:rPr>
              <a:t>に同じ符号を割り当てているから特異符号である．</a:t>
            </a:r>
          </a:p>
          <a:p>
            <a:pPr eaLnBrk="1" hangingPunct="1"/>
            <a:r>
              <a:rPr lang="en-US" altLang="ja-JP" sz="1400">
                <a:latin typeface="Arial" panose="020B0604020202020204" pitchFamily="34" charset="0"/>
              </a:rPr>
              <a:t>(2) </a:t>
            </a:r>
            <a:r>
              <a:rPr lang="ja-JP" altLang="ja-JP" sz="1400">
                <a:latin typeface="Arial" panose="020B0604020202020204" pitchFamily="34" charset="0"/>
              </a:rPr>
              <a:t>特異符号ではないが，</a:t>
            </a:r>
            <a:r>
              <a:rPr lang="en-US" altLang="ja-JP" sz="1400">
                <a:latin typeface="Arial" panose="020B0604020202020204" pitchFamily="34" charset="0"/>
              </a:rPr>
              <a:t>0110</a:t>
            </a:r>
            <a:r>
              <a:rPr lang="ja-JP" altLang="ja-JP" sz="1400">
                <a:latin typeface="Arial" panose="020B0604020202020204" pitchFamily="34" charset="0"/>
              </a:rPr>
              <a:t>が</a:t>
            </a:r>
            <a:r>
              <a:rPr lang="en-US" altLang="ja-JP" sz="1400">
                <a:latin typeface="Arial" panose="020B0604020202020204" pitchFamily="34" charset="0"/>
              </a:rPr>
              <a:t>bc</a:t>
            </a:r>
            <a:r>
              <a:rPr lang="ja-JP" altLang="ja-JP" sz="1400">
                <a:latin typeface="Arial" panose="020B0604020202020204" pitchFamily="34" charset="0"/>
              </a:rPr>
              <a:t>なのか</a:t>
            </a:r>
            <a:r>
              <a:rPr lang="en-US" altLang="ja-JP" sz="1400">
                <a:latin typeface="Arial" panose="020B0604020202020204" pitchFamily="34" charset="0"/>
              </a:rPr>
              <a:t>ada</a:t>
            </a:r>
            <a:r>
              <a:rPr lang="ja-JP" altLang="ja-JP" sz="1400">
                <a:latin typeface="Arial" panose="020B0604020202020204" pitchFamily="34" charset="0"/>
              </a:rPr>
              <a:t>なのか区別がつかないから</a:t>
            </a:r>
            <a:r>
              <a:rPr lang="ja-JP" altLang="ja-JP" sz="1400" u="sng">
                <a:latin typeface="Arial" panose="020B0604020202020204" pitchFamily="34" charset="0"/>
              </a:rPr>
              <a:t>一意に復号化不可能な</a:t>
            </a:r>
            <a:r>
              <a:rPr lang="ja-JP" altLang="ja-JP" sz="1400">
                <a:latin typeface="Arial" panose="020B0604020202020204" pitchFamily="34" charset="0"/>
              </a:rPr>
              <a:t>符号である．</a:t>
            </a:r>
          </a:p>
          <a:p>
            <a:pPr eaLnBrk="1" hangingPunct="1"/>
            <a:r>
              <a:rPr lang="en-US" altLang="ja-JP" sz="1400">
                <a:latin typeface="Arial" panose="020B0604020202020204" pitchFamily="34" charset="0"/>
              </a:rPr>
              <a:t>(3) </a:t>
            </a:r>
            <a:r>
              <a:rPr lang="ja-JP" altLang="ja-JP" sz="1400">
                <a:latin typeface="Arial" panose="020B0604020202020204" pitchFamily="34" charset="0"/>
              </a:rPr>
              <a:t>ある符号を得たときその符号に続きがあって他の符号になるということはないから瞬時符号である．</a:t>
            </a:r>
          </a:p>
          <a:p>
            <a:pPr eaLnBrk="1" hangingPunct="1"/>
            <a:r>
              <a:rPr lang="en-US" altLang="ja-JP" sz="1400">
                <a:latin typeface="Arial" panose="020B0604020202020204" pitchFamily="34" charset="0"/>
              </a:rPr>
              <a:t>(4) </a:t>
            </a:r>
            <a:r>
              <a:rPr lang="ja-JP" altLang="ja-JP" sz="1400">
                <a:latin typeface="Arial" panose="020B0604020202020204" pitchFamily="34" charset="0"/>
              </a:rPr>
              <a:t>例えば</a:t>
            </a:r>
            <a:r>
              <a:rPr lang="en-US" altLang="ja-JP" sz="1400">
                <a:latin typeface="Arial" panose="020B0604020202020204" pitchFamily="34" charset="0"/>
              </a:rPr>
              <a:t>a</a:t>
            </a:r>
            <a:r>
              <a:rPr lang="ja-JP" altLang="ja-JP" sz="1400">
                <a:latin typeface="Arial" panose="020B0604020202020204" pitchFamily="34" charset="0"/>
              </a:rPr>
              <a:t>を得ているとしよう．このとき後に１が来れば</a:t>
            </a:r>
            <a:r>
              <a:rPr lang="en-US" altLang="ja-JP" sz="1400">
                <a:latin typeface="Arial" panose="020B0604020202020204" pitchFamily="34" charset="0"/>
              </a:rPr>
              <a:t>c,d</a:t>
            </a:r>
            <a:r>
              <a:rPr lang="ja-JP" altLang="ja-JP" sz="1400">
                <a:latin typeface="Arial" panose="020B0604020202020204" pitchFamily="34" charset="0"/>
              </a:rPr>
              <a:t>の可能性がある．運良く</a:t>
            </a:r>
            <a:r>
              <a:rPr lang="en-US" altLang="ja-JP" sz="1400">
                <a:latin typeface="Arial" panose="020B0604020202020204" pitchFamily="34" charset="0"/>
              </a:rPr>
              <a:t>0</a:t>
            </a:r>
            <a:r>
              <a:rPr lang="ja-JP" altLang="ja-JP" sz="1400">
                <a:latin typeface="Arial" panose="020B0604020202020204" pitchFamily="34" charset="0"/>
              </a:rPr>
              <a:t>が来れば</a:t>
            </a:r>
            <a:r>
              <a:rPr lang="en-US" altLang="ja-JP" sz="1400">
                <a:latin typeface="Arial" panose="020B0604020202020204" pitchFamily="34" charset="0"/>
              </a:rPr>
              <a:t>a</a:t>
            </a:r>
            <a:r>
              <a:rPr lang="ja-JP" altLang="ja-JP" sz="1400">
                <a:latin typeface="Arial" panose="020B0604020202020204" pitchFamily="34" charset="0"/>
              </a:rPr>
              <a:t>と判断できる．</a:t>
            </a:r>
            <a:endParaRPr lang="en-US" altLang="ja-JP" sz="1400">
              <a:latin typeface="Arial" panose="020B0604020202020204" pitchFamily="34" charset="0"/>
            </a:endParaRPr>
          </a:p>
          <a:p>
            <a:pPr eaLnBrk="1" hangingPunct="1"/>
            <a:r>
              <a:rPr lang="ja-JP" altLang="ja-JP" sz="1400">
                <a:latin typeface="Arial" panose="020B0604020202020204" pitchFamily="34" charset="0"/>
              </a:rPr>
              <a:t>直後に</a:t>
            </a:r>
            <a:r>
              <a:rPr lang="en-US" altLang="ja-JP" sz="1400">
                <a:latin typeface="Arial" panose="020B0604020202020204" pitchFamily="34" charset="0"/>
              </a:rPr>
              <a:t>0</a:t>
            </a:r>
            <a:r>
              <a:rPr lang="ja-JP" altLang="ja-JP" sz="1400">
                <a:latin typeface="Arial" panose="020B0604020202020204" pitchFamily="34" charset="0"/>
              </a:rPr>
              <a:t>を得た時点でどの符号を得ているかわかるということは全ての場合にあてはまる．このことからこの符号</a:t>
            </a:r>
            <a:endParaRPr lang="en-US" altLang="ja-JP" sz="1400">
              <a:latin typeface="Arial" panose="020B0604020202020204" pitchFamily="34" charset="0"/>
            </a:endParaRPr>
          </a:p>
          <a:p>
            <a:pPr eaLnBrk="1" hangingPunct="1"/>
            <a:r>
              <a:rPr lang="ja-JP" altLang="ja-JP" sz="1400">
                <a:latin typeface="Arial" panose="020B0604020202020204" pitchFamily="34" charset="0"/>
              </a:rPr>
              <a:t>は</a:t>
            </a:r>
            <a:r>
              <a:rPr lang="ja-JP" altLang="ja-JP" sz="1400" u="sng">
                <a:latin typeface="Arial" panose="020B0604020202020204" pitchFamily="34" charset="0"/>
              </a:rPr>
              <a:t>一意に復号可能だが瞬時符号でない</a:t>
            </a:r>
            <a:r>
              <a:rPr lang="ja-JP" altLang="ja-JP" sz="1400">
                <a:latin typeface="Arial" panose="020B0604020202020204" pitchFamily="34" charset="0"/>
              </a:rPr>
              <a:t>ことがわかる．</a:t>
            </a:r>
          </a:p>
          <a:p>
            <a:pPr eaLnBrk="1" hangingPunct="1"/>
            <a:endParaRPr lang="ja-JP" altLang="en-US" sz="1400">
              <a:latin typeface="Arial" panose="020B0604020202020204" pitchFamily="34" charset="0"/>
            </a:endParaRPr>
          </a:p>
        </p:txBody>
      </p:sp>
      <p:sp>
        <p:nvSpPr>
          <p:cNvPr id="9" name="角丸四角形 8"/>
          <p:cNvSpPr/>
          <p:nvPr/>
        </p:nvSpPr>
        <p:spPr>
          <a:xfrm>
            <a:off x="250825" y="4868863"/>
            <a:ext cx="8497888" cy="16557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468313" y="333375"/>
            <a:ext cx="7775575" cy="7191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315" name="テキスト ボックス 3"/>
          <p:cNvSpPr txBox="1">
            <a:spLocks noChangeArrowheads="1"/>
          </p:cNvSpPr>
          <p:nvPr/>
        </p:nvSpPr>
        <p:spPr bwMode="auto">
          <a:xfrm>
            <a:off x="735013" y="539750"/>
            <a:ext cx="7519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r>
              <a:rPr lang="ja-JP" altLang="ja-JP" u="sng">
                <a:latin typeface="ＭＳ ゴシック" panose="020B0609070205080204" pitchFamily="49" charset="-128"/>
                <a:ea typeface="ＭＳ ゴシック" panose="020B0609070205080204" pitchFamily="49" charset="-128"/>
              </a:rPr>
              <a:t>問３</a:t>
            </a:r>
            <a:r>
              <a:rPr lang="ja-JP" altLang="ja-JP">
                <a:latin typeface="ＭＳ ゴシック" panose="020B0609070205080204" pitchFamily="49" charset="-128"/>
                <a:ea typeface="ＭＳ ゴシック" panose="020B0609070205080204" pitchFamily="49" charset="-128"/>
              </a:rPr>
              <a:t>　</a:t>
            </a:r>
            <a:r>
              <a:rPr lang="ja-JP" altLang="ja-JP" sz="1400">
                <a:latin typeface="ＭＳ 明朝" panose="02020609040205080304" pitchFamily="17" charset="-128"/>
                <a:ea typeface="ＭＳ 明朝" panose="02020609040205080304" pitchFamily="17" charset="-128"/>
              </a:rPr>
              <a:t>（３）と（４）の違いは符号木を描いてみるとよくわかる．</a:t>
            </a:r>
            <a:r>
              <a:rPr lang="ja-JP" altLang="ja-JP" sz="1400">
                <a:solidFill>
                  <a:srgbClr val="FF0000"/>
                </a:solidFill>
                <a:latin typeface="ＭＳ 明朝" panose="02020609040205080304" pitchFamily="17" charset="-128"/>
                <a:ea typeface="ＭＳ 明朝" panose="02020609040205080304" pitchFamily="17" charset="-128"/>
              </a:rPr>
              <a:t>符号木</a:t>
            </a:r>
            <a:r>
              <a:rPr lang="ja-JP" altLang="ja-JP" sz="1400">
                <a:latin typeface="ＭＳ 明朝" panose="02020609040205080304" pitchFamily="17" charset="-128"/>
                <a:ea typeface="ＭＳ 明朝" panose="02020609040205080304" pitchFamily="17" charset="-128"/>
              </a:rPr>
              <a:t>を描いてみよ．</a:t>
            </a:r>
          </a:p>
          <a:p>
            <a:pPr eaLnBrk="1" hangingPunct="1"/>
            <a:endParaRPr lang="ja-JP" altLang="en-US">
              <a:latin typeface="Arial" panose="020B0604020202020204" pitchFamily="34" charset="0"/>
            </a:endParaRPr>
          </a:p>
        </p:txBody>
      </p:sp>
      <p:sp>
        <p:nvSpPr>
          <p:cNvPr id="6" name="角丸四角形 5"/>
          <p:cNvSpPr/>
          <p:nvPr/>
        </p:nvSpPr>
        <p:spPr>
          <a:xfrm>
            <a:off x="179388" y="1628775"/>
            <a:ext cx="4679950" cy="504031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317" name="テキスト ボックス 6"/>
          <p:cNvSpPr txBox="1">
            <a:spLocks noChangeArrowheads="1"/>
          </p:cNvSpPr>
          <p:nvPr/>
        </p:nvSpPr>
        <p:spPr bwMode="auto">
          <a:xfrm>
            <a:off x="611188" y="1700213"/>
            <a:ext cx="1035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r>
              <a:rPr lang="ja-JP" altLang="en-US">
                <a:latin typeface="Arial" panose="020B0604020202020204" pitchFamily="34" charset="0"/>
              </a:rPr>
              <a:t>問３の答</a:t>
            </a:r>
          </a:p>
        </p:txBody>
      </p:sp>
      <p:sp>
        <p:nvSpPr>
          <p:cNvPr id="13318" name="テキスト ボックス 7"/>
          <p:cNvSpPr txBox="1">
            <a:spLocks noChangeArrowheads="1"/>
          </p:cNvSpPr>
          <p:nvPr/>
        </p:nvSpPr>
        <p:spPr bwMode="auto">
          <a:xfrm>
            <a:off x="5003800" y="1916113"/>
            <a:ext cx="4048125" cy="32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r>
              <a:rPr lang="ja-JP" altLang="ja-JP" sz="1400" dirty="0">
                <a:latin typeface="ＭＳ 明朝" panose="02020609040205080304" pitchFamily="17" charset="-128"/>
                <a:ea typeface="ＭＳ 明朝" panose="02020609040205080304" pitchFamily="17" charset="-128"/>
              </a:rPr>
              <a:t>図から次のことがわかる．</a:t>
            </a:r>
          </a:p>
          <a:p>
            <a:pPr eaLnBrk="1" hangingPunct="1"/>
            <a:endParaRPr lang="en-US" altLang="ja-JP" b="1" u="sng" dirty="0">
              <a:latin typeface="Arial" panose="020B0604020202020204" pitchFamily="34" charset="0"/>
            </a:endParaRPr>
          </a:p>
          <a:p>
            <a:pPr eaLnBrk="1" hangingPunct="1"/>
            <a:r>
              <a:rPr lang="ja-JP" altLang="ja-JP" b="1" u="sng" dirty="0" smtClean="0">
                <a:latin typeface="Arial" panose="020B0604020202020204" pitchFamily="34" charset="0"/>
              </a:rPr>
              <a:t>定理</a:t>
            </a:r>
            <a:r>
              <a:rPr lang="ja-JP" altLang="ja-JP" dirty="0">
                <a:latin typeface="Arial" panose="020B0604020202020204" pitchFamily="34" charset="0"/>
              </a:rPr>
              <a:t>　</a:t>
            </a:r>
            <a:r>
              <a:rPr lang="ja-JP" altLang="ja-JP" sz="1400" dirty="0">
                <a:latin typeface="ＭＳ 明朝" panose="02020609040205080304" pitchFamily="17" charset="-128"/>
                <a:ea typeface="ＭＳ 明朝" panose="02020609040205080304" pitchFamily="17" charset="-128"/>
              </a:rPr>
              <a:t>次の（１</a:t>
            </a:r>
            <a:r>
              <a:rPr lang="ja-JP" altLang="en-US" sz="1400" dirty="0">
                <a:latin typeface="ＭＳ 明朝" panose="02020609040205080304" pitchFamily="17" charset="-128"/>
                <a:ea typeface="ＭＳ 明朝" panose="02020609040205080304" pitchFamily="17" charset="-128"/>
              </a:rPr>
              <a:t>），</a:t>
            </a:r>
            <a:r>
              <a:rPr lang="ja-JP" altLang="ja-JP" sz="1400" dirty="0">
                <a:latin typeface="ＭＳ 明朝" panose="02020609040205080304" pitchFamily="17" charset="-128"/>
                <a:ea typeface="ＭＳ 明朝" panose="02020609040205080304" pitchFamily="17" charset="-128"/>
              </a:rPr>
              <a:t>（２）は同値である．</a:t>
            </a:r>
          </a:p>
          <a:p>
            <a:pPr eaLnBrk="1" hangingPunct="1"/>
            <a:r>
              <a:rPr lang="ja-JP" altLang="en-US" sz="1400" dirty="0">
                <a:latin typeface="ＭＳ 明朝" panose="02020609040205080304" pitchFamily="17" charset="-128"/>
                <a:ea typeface="ＭＳ 明朝" panose="02020609040205080304" pitchFamily="17" charset="-128"/>
              </a:rPr>
              <a:t>（１）</a:t>
            </a:r>
            <a:r>
              <a:rPr lang="ja-JP" altLang="ja-JP" sz="1400" dirty="0">
                <a:latin typeface="ＭＳ 明朝" panose="02020609040205080304" pitchFamily="17" charset="-128"/>
                <a:ea typeface="ＭＳ 明朝" panose="02020609040205080304" pitchFamily="17" charset="-128"/>
              </a:rPr>
              <a:t>瞬時符号である．</a:t>
            </a:r>
          </a:p>
          <a:p>
            <a:pPr eaLnBrk="1" hangingPunct="1"/>
            <a:r>
              <a:rPr lang="ja-JP" altLang="en-US" sz="1400" dirty="0">
                <a:latin typeface="ＭＳ 明朝" panose="02020609040205080304" pitchFamily="17" charset="-128"/>
                <a:ea typeface="ＭＳ 明朝" panose="02020609040205080304" pitchFamily="17" charset="-128"/>
              </a:rPr>
              <a:t>（２）</a:t>
            </a:r>
            <a:r>
              <a:rPr lang="ja-JP" altLang="ja-JP" sz="1400" dirty="0">
                <a:latin typeface="ＭＳ 明朝" panose="02020609040205080304" pitchFamily="17" charset="-128"/>
                <a:ea typeface="ＭＳ 明朝" panose="02020609040205080304" pitchFamily="17" charset="-128"/>
              </a:rPr>
              <a:t>全ての符号語が符号木の枝の末端</a:t>
            </a:r>
            <a:r>
              <a:rPr lang="en-US" altLang="ja-JP" sz="1400" dirty="0">
                <a:latin typeface="ＭＳ 明朝" panose="02020609040205080304" pitchFamily="17" charset="-128"/>
                <a:ea typeface="ＭＳ 明朝" panose="02020609040205080304" pitchFamily="17" charset="-128"/>
              </a:rPr>
              <a:t>(</a:t>
            </a:r>
            <a:r>
              <a:rPr lang="ja-JP" altLang="ja-JP" sz="1400" dirty="0">
                <a:latin typeface="ＭＳ 明朝" panose="02020609040205080304" pitchFamily="17" charset="-128"/>
                <a:ea typeface="ＭＳ 明朝" panose="02020609040205080304" pitchFamily="17" charset="-128"/>
              </a:rPr>
              <a:t>葉</a:t>
            </a:r>
            <a:r>
              <a:rPr lang="en-US" altLang="ja-JP" sz="1400" dirty="0">
                <a:latin typeface="ＭＳ 明朝" panose="02020609040205080304" pitchFamily="17" charset="-128"/>
                <a:ea typeface="ＭＳ 明朝" panose="02020609040205080304" pitchFamily="17" charset="-128"/>
              </a:rPr>
              <a:t>)</a:t>
            </a:r>
            <a:r>
              <a:rPr lang="ja-JP" altLang="ja-JP" sz="1400" dirty="0">
                <a:latin typeface="ＭＳ 明朝" panose="02020609040205080304" pitchFamily="17" charset="-128"/>
                <a:ea typeface="ＭＳ 明朝" panose="02020609040205080304" pitchFamily="17" charset="-128"/>
              </a:rPr>
              <a:t>に</a:t>
            </a:r>
            <a:endParaRPr lang="en-US" altLang="ja-JP" sz="1400" dirty="0">
              <a:latin typeface="ＭＳ 明朝" panose="02020609040205080304" pitchFamily="17" charset="-128"/>
              <a:ea typeface="ＭＳ 明朝" panose="02020609040205080304" pitchFamily="17" charset="-128"/>
            </a:endParaRPr>
          </a:p>
          <a:p>
            <a:pPr eaLnBrk="1" hangingPunct="1"/>
            <a:r>
              <a:rPr lang="ja-JP" altLang="ja-JP" sz="1400" dirty="0">
                <a:latin typeface="ＭＳ 明朝" panose="02020609040205080304" pitchFamily="17" charset="-128"/>
                <a:ea typeface="ＭＳ 明朝" panose="02020609040205080304" pitchFamily="17" charset="-128"/>
              </a:rPr>
              <a:t>割り振られている．</a:t>
            </a:r>
            <a:endParaRPr lang="en-US" altLang="ja-JP" sz="1400" dirty="0">
              <a:latin typeface="ＭＳ 明朝" panose="02020609040205080304" pitchFamily="17" charset="-128"/>
              <a:ea typeface="ＭＳ 明朝" panose="02020609040205080304" pitchFamily="17" charset="-128"/>
            </a:endParaRPr>
          </a:p>
          <a:p>
            <a:pPr eaLnBrk="1" hangingPunct="1"/>
            <a:endParaRPr lang="en-US" altLang="ja-JP" sz="1400" dirty="0">
              <a:latin typeface="ＭＳ 明朝" panose="02020609040205080304" pitchFamily="17" charset="-128"/>
              <a:ea typeface="ＭＳ 明朝" panose="02020609040205080304" pitchFamily="17" charset="-128"/>
            </a:endParaRPr>
          </a:p>
          <a:p>
            <a:pPr eaLnBrk="1" hangingPunct="1"/>
            <a:r>
              <a:rPr lang="ja-JP" altLang="ja-JP" b="1" u="sng" dirty="0" smtClean="0">
                <a:latin typeface="Arial" panose="020B0604020202020204" pitchFamily="34" charset="0"/>
              </a:rPr>
              <a:t>定理</a:t>
            </a:r>
            <a:r>
              <a:rPr lang="ja-JP" altLang="ja-JP" sz="1400" dirty="0">
                <a:latin typeface="Arial" panose="020B0604020202020204" pitchFamily="34" charset="0"/>
              </a:rPr>
              <a:t>　</a:t>
            </a:r>
            <a:r>
              <a:rPr lang="ja-JP" altLang="ja-JP" sz="1400" b="1" dirty="0">
                <a:latin typeface="Arial" panose="020B0604020202020204" pitchFamily="34" charset="0"/>
              </a:rPr>
              <a:t>等長符号</a:t>
            </a:r>
            <a:r>
              <a:rPr lang="ja-JP" altLang="ja-JP" sz="1400" dirty="0">
                <a:latin typeface="Arial" panose="020B0604020202020204" pitchFamily="34" charset="0"/>
              </a:rPr>
              <a:t>（符号の長さが全て等しい符号）</a:t>
            </a:r>
            <a:endParaRPr lang="en-US" altLang="ja-JP" sz="1400" dirty="0">
              <a:latin typeface="Arial" panose="020B0604020202020204" pitchFamily="34" charset="0"/>
            </a:endParaRPr>
          </a:p>
          <a:p>
            <a:pPr eaLnBrk="1" hangingPunct="1"/>
            <a:r>
              <a:rPr lang="ja-JP" altLang="ja-JP" sz="1400" dirty="0">
                <a:latin typeface="Arial" panose="020B0604020202020204" pitchFamily="34" charset="0"/>
              </a:rPr>
              <a:t>は特異符号でなければ，瞬時符号である．</a:t>
            </a:r>
          </a:p>
          <a:p>
            <a:pPr eaLnBrk="1" hangingPunct="1"/>
            <a:endParaRPr lang="en-US" altLang="ja-JP" sz="1400" dirty="0">
              <a:latin typeface="Arial" panose="020B0604020202020204" pitchFamily="34" charset="0"/>
            </a:endParaRPr>
          </a:p>
          <a:p>
            <a:pPr eaLnBrk="1" hangingPunct="1"/>
            <a:endParaRPr lang="en-US" altLang="ja-JP" sz="1400" dirty="0">
              <a:latin typeface="Arial" panose="020B0604020202020204" pitchFamily="34" charset="0"/>
            </a:endParaRPr>
          </a:p>
          <a:p>
            <a:pPr eaLnBrk="1" hangingPunct="1"/>
            <a:r>
              <a:rPr lang="en-US" altLang="ja-JP" sz="1400" dirty="0">
                <a:latin typeface="Arial" panose="020B0604020202020204" pitchFamily="34" charset="0"/>
              </a:rPr>
              <a:t>(</a:t>
            </a:r>
            <a:r>
              <a:rPr lang="ja-JP" altLang="ja-JP" sz="1400" dirty="0">
                <a:latin typeface="Arial" panose="020B0604020202020204" pitchFamily="34" charset="0"/>
              </a:rPr>
              <a:t>証明</a:t>
            </a:r>
            <a:r>
              <a:rPr lang="en-US" altLang="ja-JP" sz="1400" dirty="0">
                <a:latin typeface="Arial" panose="020B0604020202020204" pitchFamily="34" charset="0"/>
              </a:rPr>
              <a:t>)</a:t>
            </a:r>
            <a:r>
              <a:rPr lang="ja-JP" altLang="ja-JP" sz="1400" dirty="0">
                <a:latin typeface="Arial" panose="020B0604020202020204" pitchFamily="34" charset="0"/>
              </a:rPr>
              <a:t>　</a:t>
            </a:r>
            <a:r>
              <a:rPr lang="ja-JP" altLang="ja-JP" sz="1400" b="1" dirty="0">
                <a:latin typeface="Arial" panose="020B0604020202020204" pitchFamily="34" charset="0"/>
              </a:rPr>
              <a:t> </a:t>
            </a:r>
            <a:r>
              <a:rPr lang="ja-JP" altLang="ja-JP" sz="1400" dirty="0">
                <a:latin typeface="Arial" panose="020B0604020202020204" pitchFamily="34" charset="0"/>
              </a:rPr>
              <a:t>等長符号は符号木の枝の末端</a:t>
            </a:r>
            <a:r>
              <a:rPr lang="en-US" altLang="ja-JP" sz="1400" dirty="0">
                <a:latin typeface="Arial" panose="020B0604020202020204" pitchFamily="34" charset="0"/>
              </a:rPr>
              <a:t>(</a:t>
            </a:r>
            <a:r>
              <a:rPr lang="ja-JP" altLang="ja-JP" sz="1400" dirty="0">
                <a:latin typeface="Arial" panose="020B0604020202020204" pitchFamily="34" charset="0"/>
              </a:rPr>
              <a:t>葉</a:t>
            </a:r>
            <a:r>
              <a:rPr lang="en-US" altLang="ja-JP" sz="1400" dirty="0">
                <a:latin typeface="Arial" panose="020B0604020202020204" pitchFamily="34" charset="0"/>
              </a:rPr>
              <a:t>)</a:t>
            </a:r>
            <a:r>
              <a:rPr lang="ja-JP" altLang="ja-JP" sz="1400" dirty="0">
                <a:latin typeface="Arial" panose="020B0604020202020204" pitchFamily="34" charset="0"/>
              </a:rPr>
              <a:t>に割り</a:t>
            </a:r>
            <a:endParaRPr lang="en-US" altLang="ja-JP" sz="1400" dirty="0">
              <a:latin typeface="Arial" panose="020B0604020202020204" pitchFamily="34" charset="0"/>
            </a:endParaRPr>
          </a:p>
          <a:p>
            <a:pPr eaLnBrk="1" hangingPunct="1"/>
            <a:r>
              <a:rPr lang="ja-JP" altLang="ja-JP" sz="1400" dirty="0">
                <a:latin typeface="Arial" panose="020B0604020202020204" pitchFamily="34" charset="0"/>
              </a:rPr>
              <a:t>振られている．</a:t>
            </a:r>
            <a:endParaRPr lang="ja-JP" altLang="ja-JP" sz="1400" dirty="0">
              <a:latin typeface="ＭＳ 明朝" panose="02020609040205080304" pitchFamily="17" charset="-128"/>
              <a:ea typeface="ＭＳ 明朝" panose="02020609040205080304" pitchFamily="17" charset="-128"/>
            </a:endParaRPr>
          </a:p>
          <a:p>
            <a:pPr eaLnBrk="1" hangingPunct="1"/>
            <a:endParaRPr lang="ja-JP" altLang="en-US" sz="1400" dirty="0">
              <a:latin typeface="ＭＳ 明朝" panose="02020609040205080304" pitchFamily="17" charset="-128"/>
              <a:ea typeface="ＭＳ 明朝" panose="02020609040205080304" pitchFamily="17" charset="-128"/>
            </a:endParaRPr>
          </a:p>
        </p:txBody>
      </p:sp>
      <p:sp>
        <p:nvSpPr>
          <p:cNvPr id="9" name="角丸四角形 8"/>
          <p:cNvSpPr/>
          <p:nvPr/>
        </p:nvSpPr>
        <p:spPr>
          <a:xfrm>
            <a:off x="5003800" y="2420938"/>
            <a:ext cx="3960813" cy="1728787"/>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95288" y="333375"/>
            <a:ext cx="8208962" cy="6477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339" name="テキスト ボックス 2"/>
          <p:cNvSpPr txBox="1">
            <a:spLocks noChangeArrowheads="1"/>
          </p:cNvSpPr>
          <p:nvPr/>
        </p:nvSpPr>
        <p:spPr bwMode="auto">
          <a:xfrm>
            <a:off x="498475" y="477838"/>
            <a:ext cx="8035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r>
              <a:rPr lang="ja-JP" altLang="ja-JP" u="sng">
                <a:latin typeface="Arial" panose="020B0604020202020204" pitchFamily="34" charset="0"/>
              </a:rPr>
              <a:t>問４</a:t>
            </a:r>
            <a:r>
              <a:rPr lang="ja-JP" altLang="ja-JP">
                <a:latin typeface="Arial" panose="020B0604020202020204" pitchFamily="34" charset="0"/>
              </a:rPr>
              <a:t>　</a:t>
            </a:r>
            <a:r>
              <a:rPr lang="ja-JP" altLang="ja-JP" sz="1400">
                <a:latin typeface="ＭＳ 明朝" panose="02020609040205080304" pitchFamily="17" charset="-128"/>
                <a:ea typeface="ＭＳ 明朝" panose="02020609040205080304" pitchFamily="17" charset="-128"/>
              </a:rPr>
              <a:t>情報源</a:t>
            </a:r>
            <a:r>
              <a:rPr lang="en-US" altLang="ja-JP" sz="1400">
                <a:latin typeface="ＭＳ 明朝" panose="02020609040205080304" pitchFamily="17" charset="-128"/>
                <a:ea typeface="ＭＳ 明朝" panose="02020609040205080304" pitchFamily="17" charset="-128"/>
              </a:rPr>
              <a:t>S={a,b,c,d,e}</a:t>
            </a:r>
            <a:r>
              <a:rPr lang="ja-JP" altLang="ja-JP" sz="1400">
                <a:latin typeface="ＭＳ 明朝" panose="02020609040205080304" pitchFamily="17" charset="-128"/>
                <a:ea typeface="ＭＳ 明朝" panose="02020609040205080304" pitchFamily="17" charset="-128"/>
              </a:rPr>
              <a:t>を次の表のように符号化した．符号</a:t>
            </a:r>
            <a:r>
              <a:rPr lang="en-US" altLang="ja-JP" sz="1400">
                <a:latin typeface="ＭＳ 明朝" panose="02020609040205080304" pitchFamily="17" charset="-128"/>
                <a:ea typeface="ＭＳ 明朝" panose="02020609040205080304" pitchFamily="17" charset="-128"/>
              </a:rPr>
              <a:t>C</a:t>
            </a:r>
            <a:r>
              <a:rPr lang="en-US" altLang="ja-JP" sz="1400" baseline="-25000">
                <a:latin typeface="ＭＳ 明朝" panose="02020609040205080304" pitchFamily="17" charset="-128"/>
                <a:ea typeface="ＭＳ 明朝" panose="02020609040205080304" pitchFamily="17" charset="-128"/>
              </a:rPr>
              <a:t>1</a:t>
            </a:r>
            <a:r>
              <a:rPr lang="ja-JP" altLang="ja-JP" sz="1400">
                <a:latin typeface="ＭＳ 明朝" panose="02020609040205080304" pitchFamily="17" charset="-128"/>
                <a:ea typeface="ＭＳ 明朝" panose="02020609040205080304" pitchFamily="17" charset="-128"/>
              </a:rPr>
              <a:t>～</a:t>
            </a:r>
            <a:r>
              <a:rPr lang="en-US" altLang="ja-JP" sz="1400">
                <a:latin typeface="ＭＳ 明朝" panose="02020609040205080304" pitchFamily="17" charset="-128"/>
                <a:ea typeface="ＭＳ 明朝" panose="02020609040205080304" pitchFamily="17" charset="-128"/>
              </a:rPr>
              <a:t>C</a:t>
            </a:r>
            <a:r>
              <a:rPr lang="en-US" altLang="ja-JP" sz="1400" baseline="-25000">
                <a:latin typeface="ＭＳ 明朝" panose="02020609040205080304" pitchFamily="17" charset="-128"/>
                <a:ea typeface="ＭＳ 明朝" panose="02020609040205080304" pitchFamily="17" charset="-128"/>
              </a:rPr>
              <a:t>6</a:t>
            </a:r>
            <a:r>
              <a:rPr lang="ja-JP" altLang="ja-JP" sz="1400">
                <a:latin typeface="ＭＳ 明朝" panose="02020609040205080304" pitchFamily="17" charset="-128"/>
                <a:ea typeface="ＭＳ 明朝" panose="02020609040205080304" pitchFamily="17" charset="-128"/>
              </a:rPr>
              <a:t>について以下の問に答えよ．</a:t>
            </a:r>
          </a:p>
          <a:p>
            <a:pPr eaLnBrk="1" hangingPunct="1"/>
            <a:endParaRPr lang="ja-JP" altLang="en-US">
              <a:latin typeface="Arial" panose="020B0604020202020204" pitchFamily="34" charset="0"/>
            </a:endParaRPr>
          </a:p>
        </p:txBody>
      </p:sp>
      <p:graphicFrame>
        <p:nvGraphicFramePr>
          <p:cNvPr id="5" name="表 4"/>
          <p:cNvGraphicFramePr>
            <a:graphicFrameLocks noGrp="1"/>
          </p:cNvGraphicFramePr>
          <p:nvPr/>
        </p:nvGraphicFramePr>
        <p:xfrm>
          <a:off x="611188" y="1557338"/>
          <a:ext cx="5526085" cy="1031875"/>
        </p:xfrm>
        <a:graphic>
          <a:graphicData uri="http://schemas.openxmlformats.org/drawingml/2006/table">
            <a:tbl>
              <a:tblPr/>
              <a:tblGrid>
                <a:gridCol w="789350"/>
                <a:gridCol w="789350"/>
                <a:gridCol w="789350"/>
                <a:gridCol w="789350"/>
                <a:gridCol w="789350"/>
                <a:gridCol w="789350"/>
                <a:gridCol w="789985"/>
              </a:tblGrid>
              <a:tr h="231971">
                <a:tc>
                  <a:txBody>
                    <a:bodyPr/>
                    <a:lstStyle/>
                    <a:p>
                      <a:pPr marL="0" marR="0" algn="just">
                        <a:spcBef>
                          <a:spcPts val="0"/>
                        </a:spcBef>
                        <a:spcAft>
                          <a:spcPts val="0"/>
                        </a:spcAft>
                      </a:pPr>
                      <a:endParaRPr lang="en-US" sz="1000" kern="100">
                        <a:latin typeface="Century"/>
                        <a:ea typeface="ＭＳ 明朝"/>
                        <a:cs typeface="Times New Roman"/>
                      </a:endParaRPr>
                    </a:p>
                  </a:txBody>
                  <a:tcPr marL="62869" marR="62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kern="100">
                        <a:latin typeface="Century"/>
                        <a:ea typeface="ＭＳ 明朝"/>
                        <a:cs typeface="Times New Roman"/>
                      </a:endParaRPr>
                    </a:p>
                  </a:txBody>
                  <a:tcPr marL="62869" marR="62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kern="100">
                        <a:latin typeface="Century"/>
                        <a:ea typeface="ＭＳ 明朝"/>
                        <a:cs typeface="Times New Roman"/>
                      </a:endParaRPr>
                    </a:p>
                  </a:txBody>
                  <a:tcPr marL="62869" marR="62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kern="100">
                        <a:latin typeface="Century"/>
                        <a:ea typeface="ＭＳ 明朝"/>
                        <a:cs typeface="Times New Roman"/>
                      </a:endParaRPr>
                    </a:p>
                  </a:txBody>
                  <a:tcPr marL="62869" marR="62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kern="100">
                        <a:latin typeface="Century"/>
                        <a:ea typeface="ＭＳ 明朝"/>
                        <a:cs typeface="Times New Roman"/>
                      </a:endParaRPr>
                    </a:p>
                  </a:txBody>
                  <a:tcPr marL="62869" marR="62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kern="100">
                        <a:latin typeface="Century"/>
                        <a:ea typeface="ＭＳ 明朝"/>
                        <a:cs typeface="Times New Roman"/>
                      </a:endParaRPr>
                    </a:p>
                  </a:txBody>
                  <a:tcPr marL="62869" marR="62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kern="100">
                        <a:latin typeface="Century"/>
                        <a:ea typeface="ＭＳ 明朝"/>
                        <a:cs typeface="Times New Roman"/>
                      </a:endParaRPr>
                    </a:p>
                  </a:txBody>
                  <a:tcPr marL="62869" marR="62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9904">
                <a:tc>
                  <a:txBody>
                    <a:bodyPr/>
                    <a:lstStyle/>
                    <a:p>
                      <a:pPr marL="0" marR="0" algn="ctr">
                        <a:spcBef>
                          <a:spcPts val="0"/>
                        </a:spcBef>
                        <a:spcAft>
                          <a:spcPts val="0"/>
                        </a:spcAft>
                      </a:pPr>
                      <a:r>
                        <a:rPr lang="en-US" sz="1000" kern="100">
                          <a:latin typeface="Century"/>
                          <a:ea typeface="ＭＳ 明朝"/>
                          <a:cs typeface="Times New Roman"/>
                        </a:rPr>
                        <a:t>a</a:t>
                      </a:r>
                      <a:endParaRPr lang="ja-JP" sz="1000" kern="100">
                        <a:latin typeface="Century"/>
                        <a:ea typeface="ＭＳ 明朝"/>
                        <a:cs typeface="Times New Roman"/>
                      </a:endParaRPr>
                    </a:p>
                    <a:p>
                      <a:pPr marL="0" marR="0" algn="ctr">
                        <a:spcBef>
                          <a:spcPts val="0"/>
                        </a:spcBef>
                        <a:spcAft>
                          <a:spcPts val="0"/>
                        </a:spcAft>
                      </a:pPr>
                      <a:r>
                        <a:rPr lang="en-US" sz="1000" kern="100">
                          <a:latin typeface="Century"/>
                          <a:ea typeface="ＭＳ 明朝"/>
                          <a:cs typeface="Times New Roman"/>
                        </a:rPr>
                        <a:t>b</a:t>
                      </a:r>
                      <a:endParaRPr lang="ja-JP" sz="1000" kern="100">
                        <a:latin typeface="Century"/>
                        <a:ea typeface="ＭＳ 明朝"/>
                        <a:cs typeface="Times New Roman"/>
                      </a:endParaRPr>
                    </a:p>
                    <a:p>
                      <a:pPr marL="0" marR="0" algn="ctr">
                        <a:spcBef>
                          <a:spcPts val="0"/>
                        </a:spcBef>
                        <a:spcAft>
                          <a:spcPts val="0"/>
                        </a:spcAft>
                      </a:pPr>
                      <a:r>
                        <a:rPr lang="en-US" sz="1000" kern="100">
                          <a:latin typeface="Century"/>
                          <a:ea typeface="ＭＳ 明朝"/>
                          <a:cs typeface="Times New Roman"/>
                        </a:rPr>
                        <a:t>c</a:t>
                      </a:r>
                      <a:endParaRPr lang="ja-JP" sz="1000" kern="100">
                        <a:latin typeface="Century"/>
                        <a:ea typeface="ＭＳ 明朝"/>
                        <a:cs typeface="Times New Roman"/>
                      </a:endParaRPr>
                    </a:p>
                    <a:p>
                      <a:pPr marL="0" marR="0" algn="ctr">
                        <a:spcBef>
                          <a:spcPts val="0"/>
                        </a:spcBef>
                        <a:spcAft>
                          <a:spcPts val="0"/>
                        </a:spcAft>
                      </a:pPr>
                      <a:r>
                        <a:rPr lang="en-US" sz="1000" kern="100">
                          <a:latin typeface="Century"/>
                          <a:ea typeface="ＭＳ 明朝"/>
                          <a:cs typeface="Times New Roman"/>
                        </a:rPr>
                        <a:t>d</a:t>
                      </a:r>
                      <a:endParaRPr lang="ja-JP" sz="1000" kern="100">
                        <a:latin typeface="Century"/>
                        <a:ea typeface="ＭＳ 明朝"/>
                        <a:cs typeface="Times New Roman"/>
                      </a:endParaRPr>
                    </a:p>
                    <a:p>
                      <a:pPr marL="0" marR="0" algn="ctr">
                        <a:spcBef>
                          <a:spcPts val="0"/>
                        </a:spcBef>
                        <a:spcAft>
                          <a:spcPts val="0"/>
                        </a:spcAft>
                      </a:pPr>
                      <a:r>
                        <a:rPr lang="en-US" sz="1000" kern="100">
                          <a:latin typeface="Century"/>
                          <a:ea typeface="ＭＳ 明朝"/>
                          <a:cs typeface="Times New Roman"/>
                        </a:rPr>
                        <a:t>e</a:t>
                      </a:r>
                      <a:endParaRPr lang="ja-JP" sz="1000" kern="100">
                        <a:latin typeface="Century"/>
                        <a:ea typeface="ＭＳ 明朝"/>
                        <a:cs typeface="Times New Roman"/>
                      </a:endParaRPr>
                    </a:p>
                  </a:txBody>
                  <a:tcPr marL="62869" marR="62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kern="100">
                          <a:latin typeface="Century"/>
                          <a:ea typeface="ＭＳ 明朝"/>
                          <a:cs typeface="Times New Roman"/>
                        </a:rPr>
                        <a:t>0</a:t>
                      </a:r>
                      <a:endParaRPr lang="ja-JP" sz="1000" kern="100">
                        <a:latin typeface="Century"/>
                        <a:ea typeface="ＭＳ 明朝"/>
                        <a:cs typeface="Times New Roman"/>
                      </a:endParaRPr>
                    </a:p>
                    <a:p>
                      <a:pPr marL="0" marR="0" algn="just">
                        <a:spcBef>
                          <a:spcPts val="0"/>
                        </a:spcBef>
                        <a:spcAft>
                          <a:spcPts val="0"/>
                        </a:spcAft>
                      </a:pPr>
                      <a:r>
                        <a:rPr lang="en-US" sz="1000" kern="100">
                          <a:latin typeface="Century"/>
                          <a:ea typeface="ＭＳ 明朝"/>
                          <a:cs typeface="Times New Roman"/>
                        </a:rPr>
                        <a:t>10</a:t>
                      </a:r>
                      <a:endParaRPr lang="ja-JP" sz="1000" kern="100">
                        <a:latin typeface="Century"/>
                        <a:ea typeface="ＭＳ 明朝"/>
                        <a:cs typeface="Times New Roman"/>
                      </a:endParaRPr>
                    </a:p>
                    <a:p>
                      <a:pPr marL="0" marR="0" algn="just">
                        <a:spcBef>
                          <a:spcPts val="0"/>
                        </a:spcBef>
                        <a:spcAft>
                          <a:spcPts val="0"/>
                        </a:spcAft>
                      </a:pPr>
                      <a:r>
                        <a:rPr lang="en-US" sz="1000" kern="100">
                          <a:latin typeface="Century"/>
                          <a:ea typeface="ＭＳ 明朝"/>
                          <a:cs typeface="Times New Roman"/>
                        </a:rPr>
                        <a:t>110</a:t>
                      </a:r>
                      <a:endParaRPr lang="ja-JP" sz="1000" kern="100">
                        <a:latin typeface="Century"/>
                        <a:ea typeface="ＭＳ 明朝"/>
                        <a:cs typeface="Times New Roman"/>
                      </a:endParaRPr>
                    </a:p>
                    <a:p>
                      <a:pPr marL="0" marR="0" algn="just">
                        <a:spcBef>
                          <a:spcPts val="0"/>
                        </a:spcBef>
                        <a:spcAft>
                          <a:spcPts val="0"/>
                        </a:spcAft>
                      </a:pPr>
                      <a:r>
                        <a:rPr lang="en-US" sz="1000" kern="100">
                          <a:latin typeface="Century"/>
                          <a:ea typeface="ＭＳ 明朝"/>
                          <a:cs typeface="Times New Roman"/>
                        </a:rPr>
                        <a:t>1110</a:t>
                      </a:r>
                      <a:endParaRPr lang="ja-JP" sz="1000" kern="100">
                        <a:latin typeface="Century"/>
                        <a:ea typeface="ＭＳ 明朝"/>
                        <a:cs typeface="Times New Roman"/>
                      </a:endParaRPr>
                    </a:p>
                    <a:p>
                      <a:pPr marL="0" marR="0" algn="just">
                        <a:spcBef>
                          <a:spcPts val="0"/>
                        </a:spcBef>
                        <a:spcAft>
                          <a:spcPts val="0"/>
                        </a:spcAft>
                      </a:pPr>
                      <a:r>
                        <a:rPr lang="en-US" sz="1000" kern="100">
                          <a:latin typeface="Century"/>
                          <a:ea typeface="ＭＳ 明朝"/>
                          <a:cs typeface="Times New Roman"/>
                        </a:rPr>
                        <a:t>1011</a:t>
                      </a:r>
                      <a:endParaRPr lang="ja-JP" sz="1000" kern="100">
                        <a:latin typeface="Century"/>
                        <a:ea typeface="ＭＳ 明朝"/>
                        <a:cs typeface="Times New Roman"/>
                      </a:endParaRPr>
                    </a:p>
                  </a:txBody>
                  <a:tcPr marL="62869" marR="62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kern="100">
                          <a:latin typeface="Century"/>
                          <a:ea typeface="ＭＳ 明朝"/>
                          <a:cs typeface="Times New Roman"/>
                        </a:rPr>
                        <a:t>1</a:t>
                      </a:r>
                      <a:endParaRPr lang="ja-JP" sz="1000" kern="100">
                        <a:latin typeface="Century"/>
                        <a:ea typeface="ＭＳ 明朝"/>
                        <a:cs typeface="Times New Roman"/>
                      </a:endParaRPr>
                    </a:p>
                    <a:p>
                      <a:pPr marL="0" marR="0" algn="just">
                        <a:spcBef>
                          <a:spcPts val="0"/>
                        </a:spcBef>
                        <a:spcAft>
                          <a:spcPts val="0"/>
                        </a:spcAft>
                      </a:pPr>
                      <a:r>
                        <a:rPr lang="en-US" sz="1000" kern="100">
                          <a:latin typeface="Century"/>
                          <a:ea typeface="ＭＳ 明朝"/>
                          <a:cs typeface="Times New Roman"/>
                        </a:rPr>
                        <a:t>110</a:t>
                      </a:r>
                      <a:endParaRPr lang="ja-JP" sz="1000" kern="100">
                        <a:latin typeface="Century"/>
                        <a:ea typeface="ＭＳ 明朝"/>
                        <a:cs typeface="Times New Roman"/>
                      </a:endParaRPr>
                    </a:p>
                    <a:p>
                      <a:pPr marL="0" marR="0" algn="just">
                        <a:spcBef>
                          <a:spcPts val="0"/>
                        </a:spcBef>
                        <a:spcAft>
                          <a:spcPts val="0"/>
                        </a:spcAft>
                      </a:pPr>
                      <a:r>
                        <a:rPr lang="en-US" sz="1000" kern="100">
                          <a:latin typeface="Century"/>
                          <a:ea typeface="ＭＳ 明朝"/>
                          <a:cs typeface="Times New Roman"/>
                        </a:rPr>
                        <a:t>001</a:t>
                      </a:r>
                      <a:endParaRPr lang="ja-JP" sz="1000" kern="100">
                        <a:latin typeface="Century"/>
                        <a:ea typeface="ＭＳ 明朝"/>
                        <a:cs typeface="Times New Roman"/>
                      </a:endParaRPr>
                    </a:p>
                    <a:p>
                      <a:pPr marL="0" marR="0" algn="just">
                        <a:spcBef>
                          <a:spcPts val="0"/>
                        </a:spcBef>
                        <a:spcAft>
                          <a:spcPts val="0"/>
                        </a:spcAft>
                      </a:pPr>
                      <a:r>
                        <a:rPr lang="en-US" sz="1000" kern="100">
                          <a:latin typeface="Century"/>
                          <a:ea typeface="ＭＳ 明朝"/>
                          <a:cs typeface="Times New Roman"/>
                        </a:rPr>
                        <a:t>011</a:t>
                      </a:r>
                      <a:endParaRPr lang="ja-JP" sz="1000" kern="100">
                        <a:latin typeface="Century"/>
                        <a:ea typeface="ＭＳ 明朝"/>
                        <a:cs typeface="Times New Roman"/>
                      </a:endParaRPr>
                    </a:p>
                    <a:p>
                      <a:pPr marL="0" marR="0" algn="just">
                        <a:spcBef>
                          <a:spcPts val="0"/>
                        </a:spcBef>
                        <a:spcAft>
                          <a:spcPts val="0"/>
                        </a:spcAft>
                      </a:pPr>
                      <a:r>
                        <a:rPr lang="en-US" sz="1000" kern="100">
                          <a:latin typeface="Century"/>
                          <a:ea typeface="ＭＳ 明朝"/>
                          <a:cs typeface="Times New Roman"/>
                        </a:rPr>
                        <a:t>101</a:t>
                      </a:r>
                      <a:endParaRPr lang="ja-JP" sz="1000" kern="100">
                        <a:latin typeface="Century"/>
                        <a:ea typeface="ＭＳ 明朝"/>
                        <a:cs typeface="Times New Roman"/>
                      </a:endParaRPr>
                    </a:p>
                  </a:txBody>
                  <a:tcPr marL="62869" marR="62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kern="100">
                          <a:latin typeface="Century"/>
                          <a:ea typeface="ＭＳ 明朝"/>
                          <a:cs typeface="Times New Roman"/>
                        </a:rPr>
                        <a:t>0</a:t>
                      </a:r>
                      <a:endParaRPr lang="ja-JP" sz="1000" kern="100">
                        <a:latin typeface="Century"/>
                        <a:ea typeface="ＭＳ 明朝"/>
                        <a:cs typeface="Times New Roman"/>
                      </a:endParaRPr>
                    </a:p>
                    <a:p>
                      <a:pPr marL="0" marR="0" algn="just">
                        <a:spcBef>
                          <a:spcPts val="0"/>
                        </a:spcBef>
                        <a:spcAft>
                          <a:spcPts val="0"/>
                        </a:spcAft>
                      </a:pPr>
                      <a:r>
                        <a:rPr lang="en-US" sz="1000" kern="100">
                          <a:latin typeface="Century"/>
                          <a:ea typeface="ＭＳ 明朝"/>
                          <a:cs typeface="Times New Roman"/>
                        </a:rPr>
                        <a:t>10</a:t>
                      </a:r>
                      <a:endParaRPr lang="ja-JP" sz="1000" kern="100">
                        <a:latin typeface="Century"/>
                        <a:ea typeface="ＭＳ 明朝"/>
                        <a:cs typeface="Times New Roman"/>
                      </a:endParaRPr>
                    </a:p>
                    <a:p>
                      <a:pPr marL="0" marR="0" algn="just">
                        <a:spcBef>
                          <a:spcPts val="0"/>
                        </a:spcBef>
                        <a:spcAft>
                          <a:spcPts val="0"/>
                        </a:spcAft>
                      </a:pPr>
                      <a:r>
                        <a:rPr lang="en-US" sz="1000" kern="100">
                          <a:latin typeface="Century"/>
                          <a:ea typeface="ＭＳ 明朝"/>
                          <a:cs typeface="Times New Roman"/>
                        </a:rPr>
                        <a:t>110</a:t>
                      </a:r>
                      <a:endParaRPr lang="ja-JP" sz="1000" kern="100">
                        <a:latin typeface="Century"/>
                        <a:ea typeface="ＭＳ 明朝"/>
                        <a:cs typeface="Times New Roman"/>
                      </a:endParaRPr>
                    </a:p>
                    <a:p>
                      <a:pPr marL="0" marR="0" algn="just">
                        <a:spcBef>
                          <a:spcPts val="0"/>
                        </a:spcBef>
                        <a:spcAft>
                          <a:spcPts val="0"/>
                        </a:spcAft>
                      </a:pPr>
                      <a:r>
                        <a:rPr lang="en-US" sz="1000" kern="100">
                          <a:latin typeface="Century"/>
                          <a:ea typeface="ＭＳ 明朝"/>
                          <a:cs typeface="Times New Roman"/>
                        </a:rPr>
                        <a:t>1110</a:t>
                      </a:r>
                      <a:endParaRPr lang="ja-JP" sz="1000" kern="100">
                        <a:latin typeface="Century"/>
                        <a:ea typeface="ＭＳ 明朝"/>
                        <a:cs typeface="Times New Roman"/>
                      </a:endParaRPr>
                    </a:p>
                    <a:p>
                      <a:pPr marL="0" marR="0" algn="just">
                        <a:spcBef>
                          <a:spcPts val="0"/>
                        </a:spcBef>
                        <a:spcAft>
                          <a:spcPts val="0"/>
                        </a:spcAft>
                      </a:pPr>
                      <a:r>
                        <a:rPr lang="en-US" sz="1000" kern="100">
                          <a:latin typeface="Century"/>
                          <a:ea typeface="ＭＳ 明朝"/>
                          <a:cs typeface="Times New Roman"/>
                        </a:rPr>
                        <a:t>11110</a:t>
                      </a:r>
                      <a:endParaRPr lang="ja-JP" sz="1000" kern="100">
                        <a:latin typeface="Century"/>
                        <a:ea typeface="ＭＳ 明朝"/>
                        <a:cs typeface="Times New Roman"/>
                      </a:endParaRPr>
                    </a:p>
                  </a:txBody>
                  <a:tcPr marL="62869" marR="62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kern="100">
                          <a:latin typeface="Century"/>
                          <a:ea typeface="ＭＳ 明朝"/>
                          <a:cs typeface="Times New Roman"/>
                        </a:rPr>
                        <a:t>0</a:t>
                      </a:r>
                      <a:endParaRPr lang="ja-JP" sz="1000" kern="100">
                        <a:latin typeface="Century"/>
                        <a:ea typeface="ＭＳ 明朝"/>
                        <a:cs typeface="Times New Roman"/>
                      </a:endParaRPr>
                    </a:p>
                    <a:p>
                      <a:pPr marL="0" marR="0" algn="just">
                        <a:spcBef>
                          <a:spcPts val="0"/>
                        </a:spcBef>
                        <a:spcAft>
                          <a:spcPts val="0"/>
                        </a:spcAft>
                      </a:pPr>
                      <a:r>
                        <a:rPr lang="en-US" sz="1000" kern="100">
                          <a:latin typeface="Century"/>
                          <a:ea typeface="ＭＳ 明朝"/>
                          <a:cs typeface="Times New Roman"/>
                        </a:rPr>
                        <a:t>01</a:t>
                      </a:r>
                      <a:endParaRPr lang="ja-JP" sz="1000" kern="100">
                        <a:latin typeface="Century"/>
                        <a:ea typeface="ＭＳ 明朝"/>
                        <a:cs typeface="Times New Roman"/>
                      </a:endParaRPr>
                    </a:p>
                    <a:p>
                      <a:pPr marL="0" marR="0" algn="just">
                        <a:spcBef>
                          <a:spcPts val="0"/>
                        </a:spcBef>
                        <a:spcAft>
                          <a:spcPts val="0"/>
                        </a:spcAft>
                      </a:pPr>
                      <a:r>
                        <a:rPr lang="en-US" sz="1000" kern="100">
                          <a:latin typeface="Century"/>
                          <a:ea typeface="ＭＳ 明朝"/>
                          <a:cs typeface="Times New Roman"/>
                        </a:rPr>
                        <a:t>011</a:t>
                      </a:r>
                      <a:endParaRPr lang="ja-JP" sz="1000" kern="100">
                        <a:latin typeface="Century"/>
                        <a:ea typeface="ＭＳ 明朝"/>
                        <a:cs typeface="Times New Roman"/>
                      </a:endParaRPr>
                    </a:p>
                    <a:p>
                      <a:pPr marL="0" marR="0" algn="just">
                        <a:spcBef>
                          <a:spcPts val="0"/>
                        </a:spcBef>
                        <a:spcAft>
                          <a:spcPts val="0"/>
                        </a:spcAft>
                      </a:pPr>
                      <a:r>
                        <a:rPr lang="en-US" sz="1000" kern="100">
                          <a:latin typeface="Century"/>
                          <a:ea typeface="ＭＳ 明朝"/>
                          <a:cs typeface="Times New Roman"/>
                        </a:rPr>
                        <a:t>0111</a:t>
                      </a:r>
                      <a:endParaRPr lang="ja-JP" sz="1000" kern="100">
                        <a:latin typeface="Century"/>
                        <a:ea typeface="ＭＳ 明朝"/>
                        <a:cs typeface="Times New Roman"/>
                      </a:endParaRPr>
                    </a:p>
                    <a:p>
                      <a:pPr marL="0" marR="0" algn="just">
                        <a:spcBef>
                          <a:spcPts val="0"/>
                        </a:spcBef>
                        <a:spcAft>
                          <a:spcPts val="0"/>
                        </a:spcAft>
                      </a:pPr>
                      <a:r>
                        <a:rPr lang="en-US" sz="1000" kern="100">
                          <a:latin typeface="Century"/>
                          <a:ea typeface="ＭＳ 明朝"/>
                          <a:cs typeface="Times New Roman"/>
                        </a:rPr>
                        <a:t>01111</a:t>
                      </a:r>
                      <a:endParaRPr lang="ja-JP" sz="1000" kern="100">
                        <a:latin typeface="Century"/>
                        <a:ea typeface="ＭＳ 明朝"/>
                        <a:cs typeface="Times New Roman"/>
                      </a:endParaRPr>
                    </a:p>
                  </a:txBody>
                  <a:tcPr marL="62869" marR="62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kern="100">
                          <a:latin typeface="Century"/>
                          <a:ea typeface="ＭＳ 明朝"/>
                          <a:cs typeface="Times New Roman"/>
                        </a:rPr>
                        <a:t>100</a:t>
                      </a:r>
                      <a:endParaRPr lang="ja-JP" sz="1000" kern="100">
                        <a:latin typeface="Century"/>
                        <a:ea typeface="ＭＳ 明朝"/>
                        <a:cs typeface="Times New Roman"/>
                      </a:endParaRPr>
                    </a:p>
                    <a:p>
                      <a:pPr marL="0" marR="0" algn="just">
                        <a:spcBef>
                          <a:spcPts val="0"/>
                        </a:spcBef>
                        <a:spcAft>
                          <a:spcPts val="0"/>
                        </a:spcAft>
                      </a:pPr>
                      <a:r>
                        <a:rPr lang="en-US" sz="1000" kern="100">
                          <a:latin typeface="Century"/>
                          <a:ea typeface="ＭＳ 明朝"/>
                          <a:cs typeface="Times New Roman"/>
                        </a:rPr>
                        <a:t>101</a:t>
                      </a:r>
                      <a:endParaRPr lang="ja-JP" sz="1000" kern="100">
                        <a:latin typeface="Century"/>
                        <a:ea typeface="ＭＳ 明朝"/>
                        <a:cs typeface="Times New Roman"/>
                      </a:endParaRPr>
                    </a:p>
                    <a:p>
                      <a:pPr marL="0" marR="0" algn="just">
                        <a:spcBef>
                          <a:spcPts val="0"/>
                        </a:spcBef>
                        <a:spcAft>
                          <a:spcPts val="0"/>
                        </a:spcAft>
                      </a:pPr>
                      <a:r>
                        <a:rPr lang="en-US" sz="1000" kern="100">
                          <a:latin typeface="Century"/>
                          <a:ea typeface="ＭＳ 明朝"/>
                          <a:cs typeface="Times New Roman"/>
                        </a:rPr>
                        <a:t>110</a:t>
                      </a:r>
                      <a:endParaRPr lang="ja-JP" sz="1000" kern="100">
                        <a:latin typeface="Century"/>
                        <a:ea typeface="ＭＳ 明朝"/>
                        <a:cs typeface="Times New Roman"/>
                      </a:endParaRPr>
                    </a:p>
                    <a:p>
                      <a:pPr marL="0" marR="0" algn="just">
                        <a:spcBef>
                          <a:spcPts val="0"/>
                        </a:spcBef>
                        <a:spcAft>
                          <a:spcPts val="0"/>
                        </a:spcAft>
                      </a:pPr>
                      <a:r>
                        <a:rPr lang="en-US" sz="1000" kern="100">
                          <a:latin typeface="Century"/>
                          <a:ea typeface="ＭＳ 明朝"/>
                          <a:cs typeface="Times New Roman"/>
                        </a:rPr>
                        <a:t>111</a:t>
                      </a:r>
                      <a:endParaRPr lang="ja-JP" sz="1000" kern="100">
                        <a:latin typeface="Century"/>
                        <a:ea typeface="ＭＳ 明朝"/>
                        <a:cs typeface="Times New Roman"/>
                      </a:endParaRPr>
                    </a:p>
                    <a:p>
                      <a:pPr marL="0" marR="0" algn="just">
                        <a:spcBef>
                          <a:spcPts val="0"/>
                        </a:spcBef>
                        <a:spcAft>
                          <a:spcPts val="0"/>
                        </a:spcAft>
                      </a:pPr>
                      <a:r>
                        <a:rPr lang="en-US" sz="1000" kern="100">
                          <a:latin typeface="Century"/>
                          <a:ea typeface="ＭＳ 明朝"/>
                          <a:cs typeface="Times New Roman"/>
                        </a:rPr>
                        <a:t>000</a:t>
                      </a:r>
                      <a:endParaRPr lang="ja-JP" sz="1000" kern="100">
                        <a:latin typeface="Century"/>
                        <a:ea typeface="ＭＳ 明朝"/>
                        <a:cs typeface="Times New Roman"/>
                      </a:endParaRPr>
                    </a:p>
                  </a:txBody>
                  <a:tcPr marL="62869" marR="62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kern="100" dirty="0">
                          <a:latin typeface="Century"/>
                          <a:ea typeface="ＭＳ 明朝"/>
                          <a:cs typeface="Times New Roman"/>
                        </a:rPr>
                        <a:t>1</a:t>
                      </a:r>
                      <a:endParaRPr lang="ja-JP" sz="1000" kern="100" dirty="0">
                        <a:latin typeface="Century"/>
                        <a:ea typeface="ＭＳ 明朝"/>
                        <a:cs typeface="Times New Roman"/>
                      </a:endParaRPr>
                    </a:p>
                    <a:p>
                      <a:pPr marL="0" marR="0" algn="just">
                        <a:spcBef>
                          <a:spcPts val="0"/>
                        </a:spcBef>
                        <a:spcAft>
                          <a:spcPts val="0"/>
                        </a:spcAft>
                      </a:pPr>
                      <a:r>
                        <a:rPr lang="en-US" sz="1000" kern="100" dirty="0">
                          <a:latin typeface="Century"/>
                          <a:ea typeface="ＭＳ 明朝"/>
                          <a:cs typeface="Times New Roman"/>
                        </a:rPr>
                        <a:t>01</a:t>
                      </a:r>
                      <a:endParaRPr lang="ja-JP" sz="1000" kern="100" dirty="0">
                        <a:latin typeface="Century"/>
                        <a:ea typeface="ＭＳ 明朝"/>
                        <a:cs typeface="Times New Roman"/>
                      </a:endParaRPr>
                    </a:p>
                    <a:p>
                      <a:pPr marL="0" marR="0" algn="just">
                        <a:spcBef>
                          <a:spcPts val="0"/>
                        </a:spcBef>
                        <a:spcAft>
                          <a:spcPts val="0"/>
                        </a:spcAft>
                      </a:pPr>
                      <a:r>
                        <a:rPr lang="en-US" sz="1000" kern="100" dirty="0">
                          <a:latin typeface="Century"/>
                          <a:ea typeface="ＭＳ 明朝"/>
                          <a:cs typeface="Times New Roman"/>
                        </a:rPr>
                        <a:t>000</a:t>
                      </a:r>
                      <a:endParaRPr lang="ja-JP" sz="1000" kern="100" dirty="0">
                        <a:latin typeface="Century"/>
                        <a:ea typeface="ＭＳ 明朝"/>
                        <a:cs typeface="Times New Roman"/>
                      </a:endParaRPr>
                    </a:p>
                    <a:p>
                      <a:pPr marL="0" marR="0" algn="just">
                        <a:spcBef>
                          <a:spcPts val="0"/>
                        </a:spcBef>
                        <a:spcAft>
                          <a:spcPts val="0"/>
                        </a:spcAft>
                      </a:pPr>
                      <a:r>
                        <a:rPr lang="en-US" sz="1000" kern="100" dirty="0">
                          <a:latin typeface="Century"/>
                          <a:ea typeface="ＭＳ 明朝"/>
                          <a:cs typeface="Times New Roman"/>
                        </a:rPr>
                        <a:t>0010</a:t>
                      </a:r>
                      <a:endParaRPr lang="ja-JP" sz="1000" kern="100" dirty="0">
                        <a:latin typeface="Century"/>
                        <a:ea typeface="ＭＳ 明朝"/>
                        <a:cs typeface="Times New Roman"/>
                      </a:endParaRPr>
                    </a:p>
                    <a:p>
                      <a:pPr marL="0" marR="0" algn="just">
                        <a:spcBef>
                          <a:spcPts val="0"/>
                        </a:spcBef>
                        <a:spcAft>
                          <a:spcPts val="0"/>
                        </a:spcAft>
                      </a:pPr>
                      <a:r>
                        <a:rPr lang="en-US" sz="1000" kern="100" dirty="0">
                          <a:latin typeface="Century"/>
                          <a:ea typeface="ＭＳ 明朝"/>
                          <a:cs typeface="Times New Roman"/>
                        </a:rPr>
                        <a:t>0011</a:t>
                      </a:r>
                      <a:endParaRPr lang="ja-JP" sz="1000" kern="100" dirty="0">
                        <a:latin typeface="Century"/>
                        <a:ea typeface="ＭＳ 明朝"/>
                        <a:cs typeface="Times New Roman"/>
                      </a:endParaRPr>
                    </a:p>
                  </a:txBody>
                  <a:tcPr marL="62869" marR="62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4366" name="Object 5"/>
          <p:cNvGraphicFramePr>
            <a:graphicFrameLocks noChangeAspect="1"/>
          </p:cNvGraphicFramePr>
          <p:nvPr/>
        </p:nvGraphicFramePr>
        <p:xfrm>
          <a:off x="2436813" y="1557338"/>
          <a:ext cx="190500" cy="228600"/>
        </p:xfrm>
        <a:graphic>
          <a:graphicData uri="http://schemas.openxmlformats.org/presentationml/2006/ole">
            <mc:AlternateContent xmlns:mc="http://schemas.openxmlformats.org/markup-compatibility/2006">
              <mc:Choice xmlns:v="urn:schemas-microsoft-com:vml" Requires="v">
                <p:oleObj spid="_x0000_s87068" name="Equation" r:id="rId3" imgW="190500" imgH="228600" progId="Equation.DSMT4">
                  <p:embed/>
                </p:oleObj>
              </mc:Choice>
              <mc:Fallback>
                <p:oleObj name="Equation" r:id="rId3" imgW="190500" imgH="2286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6813" y="1557338"/>
                        <a:ext cx="190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67" name="Object 4"/>
          <p:cNvGraphicFramePr>
            <a:graphicFrameLocks noChangeAspect="1"/>
          </p:cNvGraphicFramePr>
          <p:nvPr/>
        </p:nvGraphicFramePr>
        <p:xfrm>
          <a:off x="3228975" y="1557338"/>
          <a:ext cx="190500" cy="228600"/>
        </p:xfrm>
        <a:graphic>
          <a:graphicData uri="http://schemas.openxmlformats.org/presentationml/2006/ole">
            <mc:AlternateContent xmlns:mc="http://schemas.openxmlformats.org/markup-compatibility/2006">
              <mc:Choice xmlns:v="urn:schemas-microsoft-com:vml" Requires="v">
                <p:oleObj spid="_x0000_s87069" name="Equation" r:id="rId5" imgW="190500" imgH="228600" progId="Equation.DSMT4">
                  <p:embed/>
                </p:oleObj>
              </mc:Choice>
              <mc:Fallback>
                <p:oleObj name="Equation" r:id="rId5" imgW="190500" imgH="2286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8975" y="1557338"/>
                        <a:ext cx="190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68" name="Object 3"/>
          <p:cNvGraphicFramePr>
            <a:graphicFrameLocks noChangeAspect="1"/>
          </p:cNvGraphicFramePr>
          <p:nvPr/>
        </p:nvGraphicFramePr>
        <p:xfrm>
          <a:off x="4021138" y="1557338"/>
          <a:ext cx="190500" cy="228600"/>
        </p:xfrm>
        <a:graphic>
          <a:graphicData uri="http://schemas.openxmlformats.org/presentationml/2006/ole">
            <mc:AlternateContent xmlns:mc="http://schemas.openxmlformats.org/markup-compatibility/2006">
              <mc:Choice xmlns:v="urn:schemas-microsoft-com:vml" Requires="v">
                <p:oleObj spid="_x0000_s87070" name="Equation" r:id="rId7" imgW="190500" imgH="228600" progId="Equation.DSMT4">
                  <p:embed/>
                </p:oleObj>
              </mc:Choice>
              <mc:Fallback>
                <p:oleObj name="Equation" r:id="rId7" imgW="190500" imgH="2286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21138" y="1557338"/>
                        <a:ext cx="190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69" name="Object 2"/>
          <p:cNvGraphicFramePr>
            <a:graphicFrameLocks noChangeAspect="1"/>
          </p:cNvGraphicFramePr>
          <p:nvPr/>
        </p:nvGraphicFramePr>
        <p:xfrm>
          <a:off x="4813300" y="1557338"/>
          <a:ext cx="190500" cy="228600"/>
        </p:xfrm>
        <a:graphic>
          <a:graphicData uri="http://schemas.openxmlformats.org/presentationml/2006/ole">
            <mc:AlternateContent xmlns:mc="http://schemas.openxmlformats.org/markup-compatibility/2006">
              <mc:Choice xmlns:v="urn:schemas-microsoft-com:vml" Requires="v">
                <p:oleObj spid="_x0000_s87071" name="Equation" r:id="rId9" imgW="190500" imgH="228600" progId="Equation.DSMT4">
                  <p:embed/>
                </p:oleObj>
              </mc:Choice>
              <mc:Fallback>
                <p:oleObj name="Equation" r:id="rId9" imgW="190500" imgH="228600" progId="Equation.DSMT4">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13300" y="1557338"/>
                        <a:ext cx="190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70"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endParaRPr lang="ja-JP" altLang="en-US">
              <a:latin typeface="Arial" panose="020B0604020202020204" pitchFamily="34" charset="0"/>
            </a:endParaRPr>
          </a:p>
        </p:txBody>
      </p:sp>
      <p:graphicFrame>
        <p:nvGraphicFramePr>
          <p:cNvPr id="14371" name="Object 7"/>
          <p:cNvGraphicFramePr>
            <a:graphicFrameLocks noChangeAspect="1"/>
          </p:cNvGraphicFramePr>
          <p:nvPr/>
        </p:nvGraphicFramePr>
        <p:xfrm>
          <a:off x="1654175" y="1557338"/>
          <a:ext cx="180975" cy="228600"/>
        </p:xfrm>
        <a:graphic>
          <a:graphicData uri="http://schemas.openxmlformats.org/presentationml/2006/ole">
            <mc:AlternateContent xmlns:mc="http://schemas.openxmlformats.org/markup-compatibility/2006">
              <mc:Choice xmlns:v="urn:schemas-microsoft-com:vml" Requires="v">
                <p:oleObj spid="_x0000_s87072" name="Equation" r:id="rId11" imgW="177646" imgH="228402" progId="Equation.DSMT4">
                  <p:embed/>
                </p:oleObj>
              </mc:Choice>
              <mc:Fallback>
                <p:oleObj name="Equation" r:id="rId11" imgW="177646" imgH="228402" progId="Equation.DSMT4">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54175" y="1557338"/>
                        <a:ext cx="1809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72" name="Object 9"/>
          <p:cNvGraphicFramePr>
            <a:graphicFrameLocks noChangeAspect="1"/>
          </p:cNvGraphicFramePr>
          <p:nvPr/>
        </p:nvGraphicFramePr>
        <p:xfrm>
          <a:off x="5605463" y="1557338"/>
          <a:ext cx="190500" cy="228600"/>
        </p:xfrm>
        <a:graphic>
          <a:graphicData uri="http://schemas.openxmlformats.org/presentationml/2006/ole">
            <mc:AlternateContent xmlns:mc="http://schemas.openxmlformats.org/markup-compatibility/2006">
              <mc:Choice xmlns:v="urn:schemas-microsoft-com:vml" Requires="v">
                <p:oleObj spid="_x0000_s87073" name="Equation" r:id="rId13" imgW="190500" imgH="228600" progId="Equation.DSMT4">
                  <p:embed/>
                </p:oleObj>
              </mc:Choice>
              <mc:Fallback>
                <p:oleObj name="Equation" r:id="rId13" imgW="190500" imgH="228600" progId="Equation.DSMT4">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05463" y="1557338"/>
                        <a:ext cx="190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73" name="テキスト ボックス 14"/>
          <p:cNvSpPr txBox="1">
            <a:spLocks noChangeArrowheads="1"/>
          </p:cNvSpPr>
          <p:nvPr/>
        </p:nvSpPr>
        <p:spPr bwMode="auto">
          <a:xfrm>
            <a:off x="684213" y="2708275"/>
            <a:ext cx="7005637"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r>
              <a:rPr lang="ja-JP" altLang="ja-JP" sz="1400">
                <a:latin typeface="ＭＳ 明朝" panose="02020609040205080304" pitchFamily="17" charset="-128"/>
                <a:ea typeface="ＭＳ 明朝" panose="02020609040205080304" pitchFamily="17" charset="-128"/>
              </a:rPr>
              <a:t>（１）</a:t>
            </a:r>
            <a:r>
              <a:rPr lang="ja-JP" altLang="en-US" sz="1400">
                <a:latin typeface="ＭＳ 明朝" panose="02020609040205080304" pitchFamily="17" charset="-128"/>
                <a:ea typeface="ＭＳ 明朝" panose="02020609040205080304" pitchFamily="17" charset="-128"/>
              </a:rPr>
              <a:t>　</a:t>
            </a:r>
            <a:r>
              <a:rPr lang="en-US" altLang="ja-JP" sz="1400">
                <a:latin typeface="ＭＳ 明朝" panose="02020609040205080304" pitchFamily="17" charset="-128"/>
                <a:ea typeface="ＭＳ 明朝" panose="02020609040205080304" pitchFamily="17" charset="-128"/>
              </a:rPr>
              <a:t> </a:t>
            </a:r>
            <a:r>
              <a:rPr lang="ja-JP" altLang="ja-JP" sz="1400">
                <a:latin typeface="ＭＳ 明朝" panose="02020609040205080304" pitchFamily="17" charset="-128"/>
                <a:ea typeface="ＭＳ 明朝" panose="02020609040205080304" pitchFamily="17" charset="-128"/>
              </a:rPr>
              <a:t>，</a:t>
            </a:r>
            <a:r>
              <a:rPr lang="en-US" altLang="ja-JP" sz="1400">
                <a:latin typeface="ＭＳ 明朝" panose="02020609040205080304" pitchFamily="17" charset="-128"/>
                <a:ea typeface="ＭＳ 明朝" panose="02020609040205080304" pitchFamily="17" charset="-128"/>
              </a:rPr>
              <a:t> </a:t>
            </a:r>
            <a:r>
              <a:rPr lang="ja-JP" altLang="en-US" sz="1400">
                <a:latin typeface="ＭＳ 明朝" panose="02020609040205080304" pitchFamily="17" charset="-128"/>
                <a:ea typeface="ＭＳ 明朝" panose="02020609040205080304" pitchFamily="17" charset="-128"/>
              </a:rPr>
              <a:t>　</a:t>
            </a:r>
            <a:r>
              <a:rPr lang="ja-JP" altLang="ja-JP" sz="1400">
                <a:latin typeface="ＭＳ 明朝" panose="02020609040205080304" pitchFamily="17" charset="-128"/>
                <a:ea typeface="ＭＳ 明朝" panose="02020609040205080304" pitchFamily="17" charset="-128"/>
              </a:rPr>
              <a:t>は一意に復号化不可能な符号らしい．理由を述べよ．</a:t>
            </a:r>
          </a:p>
          <a:p>
            <a:pPr eaLnBrk="1" hangingPunct="1"/>
            <a:r>
              <a:rPr lang="ja-JP" altLang="en-US" sz="1400">
                <a:latin typeface="ＭＳ 明朝" panose="02020609040205080304" pitchFamily="17" charset="-128"/>
                <a:ea typeface="ＭＳ 明朝" panose="02020609040205080304" pitchFamily="17" charset="-128"/>
              </a:rPr>
              <a:t>（２）</a:t>
            </a:r>
            <a:r>
              <a:rPr lang="ja-JP" altLang="ja-JP" sz="1400">
                <a:latin typeface="ＭＳ 明朝" panose="02020609040205080304" pitchFamily="17" charset="-128"/>
                <a:ea typeface="ＭＳ 明朝" panose="02020609040205080304" pitchFamily="17" charset="-128"/>
              </a:rPr>
              <a:t>瞬時符号を列挙せよ</a:t>
            </a:r>
          </a:p>
          <a:p>
            <a:pPr eaLnBrk="1" hangingPunct="1"/>
            <a:r>
              <a:rPr lang="ja-JP" altLang="en-US" sz="1400">
                <a:latin typeface="ＭＳ 明朝" panose="02020609040205080304" pitchFamily="17" charset="-128"/>
                <a:ea typeface="ＭＳ 明朝" panose="02020609040205080304" pitchFamily="17" charset="-128"/>
              </a:rPr>
              <a:t>（３）</a:t>
            </a:r>
            <a:r>
              <a:rPr lang="ja-JP" altLang="ja-JP" sz="1400">
                <a:latin typeface="ＭＳ 明朝" panose="02020609040205080304" pitchFamily="17" charset="-128"/>
                <a:ea typeface="ＭＳ 明朝" panose="02020609040205080304" pitchFamily="17" charset="-128"/>
              </a:rPr>
              <a:t>情報源</a:t>
            </a:r>
            <a:r>
              <a:rPr lang="en-US" altLang="ja-JP" sz="1400">
                <a:latin typeface="ＭＳ 明朝" panose="02020609040205080304" pitchFamily="17" charset="-128"/>
                <a:ea typeface="ＭＳ 明朝" panose="02020609040205080304" pitchFamily="17" charset="-128"/>
              </a:rPr>
              <a:t>S</a:t>
            </a:r>
            <a:r>
              <a:rPr lang="ja-JP" altLang="ja-JP" sz="1400">
                <a:latin typeface="ＭＳ 明朝" panose="02020609040205080304" pitchFamily="17" charset="-128"/>
                <a:ea typeface="ＭＳ 明朝" panose="02020609040205080304" pitchFamily="17" charset="-128"/>
              </a:rPr>
              <a:t>の発生確率を</a:t>
            </a:r>
            <a:r>
              <a:rPr lang="en-US" altLang="ja-JP" sz="1400">
                <a:latin typeface="ＭＳ 明朝" panose="02020609040205080304" pitchFamily="17" charset="-128"/>
                <a:ea typeface="ＭＳ 明朝" panose="02020609040205080304" pitchFamily="17" charset="-128"/>
              </a:rPr>
              <a:t> </a:t>
            </a:r>
            <a:r>
              <a:rPr lang="ja-JP" altLang="en-US" sz="1400">
                <a:latin typeface="ＭＳ 明朝" panose="02020609040205080304" pitchFamily="17" charset="-128"/>
                <a:ea typeface="ＭＳ 明朝" panose="02020609040205080304" pitchFamily="17" charset="-128"/>
              </a:rPr>
              <a:t>　　　　　　　</a:t>
            </a:r>
            <a:r>
              <a:rPr lang="ja-JP" altLang="ja-JP" sz="1400">
                <a:latin typeface="ＭＳ 明朝" panose="02020609040205080304" pitchFamily="17" charset="-128"/>
                <a:ea typeface="ＭＳ 明朝" panose="02020609040205080304" pitchFamily="17" charset="-128"/>
              </a:rPr>
              <a:t>とする．</a:t>
            </a:r>
            <a:endParaRPr lang="en-US" altLang="ja-JP" sz="1400">
              <a:latin typeface="ＭＳ 明朝" panose="02020609040205080304" pitchFamily="17" charset="-128"/>
              <a:ea typeface="ＭＳ 明朝" panose="02020609040205080304" pitchFamily="17" charset="-128"/>
            </a:endParaRPr>
          </a:p>
          <a:p>
            <a:pPr eaLnBrk="1" hangingPunct="1"/>
            <a:endParaRPr lang="en-US" altLang="ja-JP" sz="1400">
              <a:latin typeface="ＭＳ 明朝" panose="02020609040205080304" pitchFamily="17" charset="-128"/>
              <a:ea typeface="ＭＳ 明朝" panose="02020609040205080304" pitchFamily="17" charset="-128"/>
            </a:endParaRPr>
          </a:p>
          <a:p>
            <a:pPr eaLnBrk="1" hangingPunct="1"/>
            <a:r>
              <a:rPr lang="ja-JP" altLang="ja-JP" sz="1400">
                <a:latin typeface="ＭＳ 明朝" panose="02020609040205080304" pitchFamily="17" charset="-128"/>
                <a:ea typeface="ＭＳ 明朝" panose="02020609040205080304" pitchFamily="17" charset="-128"/>
              </a:rPr>
              <a:t>瞬時符号でこの情報源に最も適した符号はどれか</a:t>
            </a:r>
            <a:r>
              <a:rPr lang="en-US" altLang="ja-JP" sz="1400">
                <a:latin typeface="ＭＳ 明朝" panose="02020609040205080304" pitchFamily="17" charset="-128"/>
                <a:ea typeface="ＭＳ 明朝" panose="02020609040205080304" pitchFamily="17" charset="-128"/>
              </a:rPr>
              <a:t>? (</a:t>
            </a:r>
            <a:r>
              <a:rPr lang="ja-JP" altLang="ja-JP" sz="1400">
                <a:latin typeface="ＭＳ 明朝" panose="02020609040205080304" pitchFamily="17" charset="-128"/>
                <a:ea typeface="ＭＳ 明朝" panose="02020609040205080304" pitchFamily="17" charset="-128"/>
              </a:rPr>
              <a:t>ヒント　平均符号長を計算せよ</a:t>
            </a:r>
            <a:r>
              <a:rPr lang="en-US" altLang="ja-JP" sz="1400">
                <a:latin typeface="ＭＳ 明朝" panose="02020609040205080304" pitchFamily="17" charset="-128"/>
                <a:ea typeface="ＭＳ 明朝" panose="02020609040205080304" pitchFamily="17" charset="-128"/>
              </a:rPr>
              <a:t>)</a:t>
            </a:r>
            <a:endParaRPr lang="ja-JP" altLang="ja-JP" sz="1400">
              <a:latin typeface="ＭＳ 明朝" panose="02020609040205080304" pitchFamily="17" charset="-128"/>
              <a:ea typeface="ＭＳ 明朝" panose="02020609040205080304" pitchFamily="17" charset="-128"/>
            </a:endParaRPr>
          </a:p>
          <a:p>
            <a:pPr eaLnBrk="1" hangingPunct="1"/>
            <a:r>
              <a:rPr lang="en-US" altLang="ja-JP" sz="1400">
                <a:latin typeface="ＭＳ 明朝" panose="02020609040205080304" pitchFamily="17" charset="-128"/>
                <a:ea typeface="ＭＳ 明朝" panose="02020609040205080304" pitchFamily="17" charset="-128"/>
              </a:rPr>
              <a:t> </a:t>
            </a:r>
            <a:endParaRPr lang="ja-JP" altLang="ja-JP" sz="1400">
              <a:latin typeface="ＭＳ 明朝" panose="02020609040205080304" pitchFamily="17" charset="-128"/>
              <a:ea typeface="ＭＳ 明朝" panose="02020609040205080304" pitchFamily="17" charset="-128"/>
            </a:endParaRPr>
          </a:p>
          <a:p>
            <a:pPr eaLnBrk="1" hangingPunct="1"/>
            <a:r>
              <a:rPr lang="en-US" altLang="ja-JP" sz="1400">
                <a:latin typeface="ＭＳ 明朝" panose="02020609040205080304" pitchFamily="17" charset="-128"/>
                <a:ea typeface="ＭＳ 明朝" panose="02020609040205080304" pitchFamily="17" charset="-128"/>
              </a:rPr>
              <a:t> </a:t>
            </a:r>
            <a:endParaRPr lang="ja-JP" altLang="ja-JP" sz="1400">
              <a:latin typeface="ＭＳ 明朝" panose="02020609040205080304" pitchFamily="17" charset="-128"/>
              <a:ea typeface="ＭＳ 明朝" panose="02020609040205080304" pitchFamily="17" charset="-128"/>
            </a:endParaRPr>
          </a:p>
          <a:p>
            <a:pPr eaLnBrk="1" hangingPunct="1"/>
            <a:endParaRPr lang="ja-JP" altLang="en-US">
              <a:latin typeface="Arial" panose="020B0604020202020204" pitchFamily="34" charset="0"/>
            </a:endParaRPr>
          </a:p>
        </p:txBody>
      </p:sp>
      <p:graphicFrame>
        <p:nvGraphicFramePr>
          <p:cNvPr id="14374" name="Object 10"/>
          <p:cNvGraphicFramePr>
            <a:graphicFrameLocks noChangeAspect="1"/>
          </p:cNvGraphicFramePr>
          <p:nvPr/>
        </p:nvGraphicFramePr>
        <p:xfrm>
          <a:off x="1304925" y="2717800"/>
          <a:ext cx="238125" cy="300038"/>
        </p:xfrm>
        <a:graphic>
          <a:graphicData uri="http://schemas.openxmlformats.org/presentationml/2006/ole">
            <mc:AlternateContent xmlns:mc="http://schemas.openxmlformats.org/markup-compatibility/2006">
              <mc:Choice xmlns:v="urn:schemas-microsoft-com:vml" Requires="v">
                <p:oleObj spid="_x0000_s87074" name="Equation" r:id="rId15" imgW="177646" imgH="228402" progId="Equation.DSMT4">
                  <p:embed/>
                </p:oleObj>
              </mc:Choice>
              <mc:Fallback>
                <p:oleObj name="Equation" r:id="rId15" imgW="177646" imgH="228402" progId="Equation.DSMT4">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04925" y="2717800"/>
                        <a:ext cx="2381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75" name="Object 11"/>
          <p:cNvGraphicFramePr>
            <a:graphicFrameLocks noChangeAspect="1"/>
          </p:cNvGraphicFramePr>
          <p:nvPr/>
        </p:nvGraphicFramePr>
        <p:xfrm>
          <a:off x="1717675" y="2708275"/>
          <a:ext cx="247650" cy="296863"/>
        </p:xfrm>
        <a:graphic>
          <a:graphicData uri="http://schemas.openxmlformats.org/presentationml/2006/ole">
            <mc:AlternateContent xmlns:mc="http://schemas.openxmlformats.org/markup-compatibility/2006">
              <mc:Choice xmlns:v="urn:schemas-microsoft-com:vml" Requires="v">
                <p:oleObj spid="_x0000_s87075" name="Equation" r:id="rId16" imgW="190500" imgH="228600" progId="Equation.DSMT4">
                  <p:embed/>
                </p:oleObj>
              </mc:Choice>
              <mc:Fallback>
                <p:oleObj name="Equation" r:id="rId16" imgW="190500" imgH="228600" progId="Equation.DSMT4">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7675" y="2708275"/>
                        <a:ext cx="24765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76"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endParaRPr lang="ja-JP" altLang="en-US">
              <a:latin typeface="Arial" panose="020B0604020202020204" pitchFamily="34" charset="0"/>
            </a:endParaRPr>
          </a:p>
        </p:txBody>
      </p:sp>
      <p:graphicFrame>
        <p:nvGraphicFramePr>
          <p:cNvPr id="14377" name="Object 12"/>
          <p:cNvGraphicFramePr>
            <a:graphicFrameLocks noChangeAspect="1"/>
          </p:cNvGraphicFramePr>
          <p:nvPr/>
        </p:nvGraphicFramePr>
        <p:xfrm>
          <a:off x="2987675" y="2997200"/>
          <a:ext cx="1343025" cy="657225"/>
        </p:xfrm>
        <a:graphic>
          <a:graphicData uri="http://schemas.openxmlformats.org/presentationml/2006/ole">
            <mc:AlternateContent xmlns:mc="http://schemas.openxmlformats.org/markup-compatibility/2006">
              <mc:Choice xmlns:v="urn:schemas-microsoft-com:vml" Requires="v">
                <p:oleObj spid="_x0000_s87076" name="Equation" r:id="rId17" imgW="1346200" imgH="660400" progId="Equation.DSMT4">
                  <p:embed/>
                </p:oleObj>
              </mc:Choice>
              <mc:Fallback>
                <p:oleObj name="Equation" r:id="rId17" imgW="1346200" imgH="660400" progId="Equation.DSMT4">
                  <p:embed/>
                  <p:pic>
                    <p:nvPicPr>
                      <p:cNvPr id="0" name="Object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87675" y="2997200"/>
                        <a:ext cx="13430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角丸四角形 19"/>
          <p:cNvSpPr/>
          <p:nvPr/>
        </p:nvSpPr>
        <p:spPr>
          <a:xfrm>
            <a:off x="323528" y="3933825"/>
            <a:ext cx="8712522" cy="28082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379" name="正方形/長方形 20"/>
          <p:cNvSpPr>
            <a:spLocks noChangeArrowheads="1"/>
          </p:cNvSpPr>
          <p:nvPr/>
        </p:nvSpPr>
        <p:spPr bwMode="auto">
          <a:xfrm>
            <a:off x="395288" y="3933825"/>
            <a:ext cx="1004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r>
              <a:rPr lang="ja-JP" altLang="en-US">
                <a:latin typeface="Arial" panose="020B0604020202020204" pitchFamily="34" charset="0"/>
              </a:rPr>
              <a:t>問</a:t>
            </a:r>
            <a:r>
              <a:rPr lang="en-US" altLang="ja-JP">
                <a:latin typeface="Arial" panose="020B0604020202020204" pitchFamily="34" charset="0"/>
              </a:rPr>
              <a:t>4</a:t>
            </a:r>
            <a:r>
              <a:rPr lang="ja-JP" altLang="en-US">
                <a:latin typeface="Arial" panose="020B0604020202020204" pitchFamily="34" charset="0"/>
              </a:rPr>
              <a:t>の答</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idx="4294967295"/>
          </p:nvPr>
        </p:nvSpPr>
        <p:spPr/>
        <p:txBody>
          <a:bodyPr anchor="ctr"/>
          <a:lstStyle/>
          <a:p>
            <a:pPr eaLnBrk="1" hangingPunct="1"/>
            <a:r>
              <a:rPr lang="ja-JP" altLang="en-US" smtClean="0"/>
              <a:t>クラフトの不等式</a:t>
            </a:r>
          </a:p>
        </p:txBody>
      </p:sp>
      <p:sp>
        <p:nvSpPr>
          <p:cNvPr id="15363" name="テキスト ボックス 2"/>
          <p:cNvSpPr txBox="1">
            <a:spLocks noChangeArrowheads="1"/>
          </p:cNvSpPr>
          <p:nvPr/>
        </p:nvSpPr>
        <p:spPr bwMode="auto">
          <a:xfrm>
            <a:off x="458788" y="1773238"/>
            <a:ext cx="8434387"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r>
              <a:rPr lang="ja-JP" altLang="ja-JP" b="1" u="sng">
                <a:latin typeface="Arial" panose="020B0604020202020204" pitchFamily="34" charset="0"/>
              </a:rPr>
              <a:t>定理</a:t>
            </a:r>
            <a:r>
              <a:rPr lang="ja-JP" altLang="ja-JP">
                <a:latin typeface="Arial" panose="020B0604020202020204" pitchFamily="34" charset="0"/>
              </a:rPr>
              <a:t>　</a:t>
            </a:r>
            <a:r>
              <a:rPr lang="ja-JP" altLang="ja-JP" sz="1400">
                <a:latin typeface="ＭＳ 明朝" panose="02020609040205080304" pitchFamily="17" charset="-128"/>
                <a:ea typeface="ＭＳ 明朝" panose="02020609040205080304" pitchFamily="17" charset="-128"/>
              </a:rPr>
              <a:t>符号語長</a:t>
            </a:r>
            <a:r>
              <a:rPr lang="ja-JP" altLang="en-US" sz="1400">
                <a:latin typeface="ＭＳ 明朝" panose="02020609040205080304" pitchFamily="17" charset="-128"/>
                <a:ea typeface="ＭＳ 明朝" panose="02020609040205080304" pitchFamily="17" charset="-128"/>
              </a:rPr>
              <a:t>　　　　　　</a:t>
            </a:r>
            <a:r>
              <a:rPr lang="ja-JP" altLang="ja-JP" sz="1400">
                <a:latin typeface="ＭＳ 明朝" panose="02020609040205080304" pitchFamily="17" charset="-128"/>
                <a:ea typeface="ＭＳ 明朝" panose="02020609040205080304" pitchFamily="17" charset="-128"/>
              </a:rPr>
              <a:t>をもつ</a:t>
            </a:r>
            <a:r>
              <a:rPr lang="en-US" altLang="ja-JP" sz="1400">
                <a:latin typeface="ＭＳ 明朝" panose="02020609040205080304" pitchFamily="17" charset="-128"/>
                <a:ea typeface="ＭＳ 明朝" panose="02020609040205080304" pitchFamily="17" charset="-128"/>
              </a:rPr>
              <a:t>r</a:t>
            </a:r>
            <a:r>
              <a:rPr lang="ja-JP" altLang="ja-JP" sz="1400">
                <a:latin typeface="ＭＳ 明朝" panose="02020609040205080304" pitchFamily="17" charset="-128"/>
                <a:ea typeface="ＭＳ 明朝" panose="02020609040205080304" pitchFamily="17" charset="-128"/>
              </a:rPr>
              <a:t>元瞬時符号が存在するための必要十分条件は次の不等式をみたす</a:t>
            </a:r>
            <a:endParaRPr lang="en-US" altLang="ja-JP" sz="1400">
              <a:latin typeface="ＭＳ 明朝" panose="02020609040205080304" pitchFamily="17" charset="-128"/>
              <a:ea typeface="ＭＳ 明朝" panose="02020609040205080304" pitchFamily="17" charset="-128"/>
            </a:endParaRPr>
          </a:p>
          <a:p>
            <a:pPr eaLnBrk="1" hangingPunct="1"/>
            <a:r>
              <a:rPr lang="ja-JP" altLang="ja-JP" sz="1400">
                <a:latin typeface="ＭＳ 明朝" panose="02020609040205080304" pitchFamily="17" charset="-128"/>
                <a:ea typeface="ＭＳ 明朝" panose="02020609040205080304" pitchFamily="17" charset="-128"/>
              </a:rPr>
              <a:t>ことである．</a:t>
            </a:r>
            <a:endParaRPr lang="en-US" altLang="ja-JP" sz="1400">
              <a:latin typeface="ＭＳ 明朝" panose="02020609040205080304" pitchFamily="17" charset="-128"/>
              <a:ea typeface="ＭＳ 明朝" panose="02020609040205080304" pitchFamily="17" charset="-128"/>
            </a:endParaRPr>
          </a:p>
          <a:p>
            <a:pPr eaLnBrk="1" hangingPunct="1"/>
            <a:r>
              <a:rPr lang="ja-JP" altLang="en-US" sz="1400">
                <a:latin typeface="ＭＳ 明朝" panose="02020609040205080304" pitchFamily="17" charset="-128"/>
                <a:ea typeface="ＭＳ 明朝" panose="02020609040205080304" pitchFamily="17" charset="-128"/>
              </a:rPr>
              <a:t>　　　　　　　　　　　　　　　　　　　　　　　（</a:t>
            </a:r>
            <a:r>
              <a:rPr lang="ja-JP" altLang="en-US" sz="1400">
                <a:solidFill>
                  <a:srgbClr val="FF0000"/>
                </a:solidFill>
                <a:latin typeface="ＭＳ 明朝" panose="02020609040205080304" pitchFamily="17" charset="-128"/>
                <a:ea typeface="ＭＳ 明朝" panose="02020609040205080304" pitchFamily="17" charset="-128"/>
              </a:rPr>
              <a:t>クラフトの不等式</a:t>
            </a:r>
            <a:r>
              <a:rPr lang="ja-JP" altLang="en-US" sz="1400">
                <a:latin typeface="ＭＳ 明朝" panose="02020609040205080304" pitchFamily="17" charset="-128"/>
                <a:ea typeface="ＭＳ 明朝" panose="02020609040205080304" pitchFamily="17" charset="-128"/>
              </a:rPr>
              <a:t>）</a:t>
            </a:r>
            <a:endParaRPr lang="en-US" altLang="ja-JP" sz="1400">
              <a:latin typeface="ＭＳ 明朝" panose="02020609040205080304" pitchFamily="17" charset="-128"/>
              <a:ea typeface="ＭＳ 明朝" panose="02020609040205080304" pitchFamily="17" charset="-128"/>
            </a:endParaRPr>
          </a:p>
          <a:p>
            <a:pPr eaLnBrk="1" hangingPunct="1"/>
            <a:r>
              <a:rPr lang="ja-JP" altLang="en-US" sz="1400">
                <a:latin typeface="ＭＳ 明朝" panose="02020609040205080304" pitchFamily="17" charset="-128"/>
                <a:ea typeface="ＭＳ 明朝" panose="02020609040205080304" pitchFamily="17" charset="-128"/>
              </a:rPr>
              <a:t>　　　　　　　　　　　　　　　　　　</a:t>
            </a:r>
            <a:endParaRPr lang="ja-JP" altLang="ja-JP" sz="1400">
              <a:latin typeface="ＭＳ 明朝" panose="02020609040205080304" pitchFamily="17" charset="-128"/>
              <a:ea typeface="ＭＳ 明朝" panose="02020609040205080304" pitchFamily="17" charset="-128"/>
            </a:endParaRPr>
          </a:p>
          <a:p>
            <a:pPr eaLnBrk="1" hangingPunct="1"/>
            <a:endParaRPr lang="ja-JP" altLang="en-US" sz="1400">
              <a:latin typeface="ＭＳ 明朝" panose="02020609040205080304" pitchFamily="17" charset="-128"/>
              <a:ea typeface="ＭＳ 明朝" panose="02020609040205080304" pitchFamily="17" charset="-128"/>
            </a:endParaRPr>
          </a:p>
        </p:txBody>
      </p:sp>
      <p:sp>
        <p:nvSpPr>
          <p:cNvPr id="1536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endParaRPr lang="ja-JP" altLang="en-US">
              <a:latin typeface="Arial" panose="020B0604020202020204" pitchFamily="34" charset="0"/>
            </a:endParaRPr>
          </a:p>
        </p:txBody>
      </p:sp>
      <p:graphicFrame>
        <p:nvGraphicFramePr>
          <p:cNvPr id="15365" name="Object 1"/>
          <p:cNvGraphicFramePr>
            <a:graphicFrameLocks noChangeAspect="1"/>
          </p:cNvGraphicFramePr>
          <p:nvPr/>
        </p:nvGraphicFramePr>
        <p:xfrm>
          <a:off x="1898650" y="1844675"/>
          <a:ext cx="982663" cy="298450"/>
        </p:xfrm>
        <a:graphic>
          <a:graphicData uri="http://schemas.openxmlformats.org/presentationml/2006/ole">
            <mc:AlternateContent xmlns:mc="http://schemas.openxmlformats.org/markup-compatibility/2006">
              <mc:Choice xmlns:v="urn:schemas-microsoft-com:vml" Requires="v">
                <p:oleObj spid="_x0000_s15710" name="Equation" r:id="rId3" imgW="749300" imgH="228600" progId="Equation.DSMT4">
                  <p:embed/>
                </p:oleObj>
              </mc:Choice>
              <mc:Fallback>
                <p:oleObj name="Equation" r:id="rId3" imgW="7493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8650" y="1844675"/>
                        <a:ext cx="98266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角丸四角形 5"/>
          <p:cNvSpPr/>
          <p:nvPr/>
        </p:nvSpPr>
        <p:spPr>
          <a:xfrm>
            <a:off x="395288" y="1773238"/>
            <a:ext cx="8497887" cy="1008062"/>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36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endParaRPr lang="ja-JP" altLang="en-US">
              <a:latin typeface="Arial" panose="020B0604020202020204" pitchFamily="34" charset="0"/>
            </a:endParaRPr>
          </a:p>
        </p:txBody>
      </p:sp>
      <p:graphicFrame>
        <p:nvGraphicFramePr>
          <p:cNvPr id="15368" name="Object 3"/>
          <p:cNvGraphicFramePr>
            <a:graphicFrameLocks noChangeAspect="1"/>
          </p:cNvGraphicFramePr>
          <p:nvPr/>
        </p:nvGraphicFramePr>
        <p:xfrm>
          <a:off x="3013075" y="2146300"/>
          <a:ext cx="911225" cy="561975"/>
        </p:xfrm>
        <a:graphic>
          <a:graphicData uri="http://schemas.openxmlformats.org/presentationml/2006/ole">
            <mc:AlternateContent xmlns:mc="http://schemas.openxmlformats.org/markup-compatibility/2006">
              <mc:Choice xmlns:v="urn:schemas-microsoft-com:vml" Requires="v">
                <p:oleObj spid="_x0000_s15711" name="Equation" r:id="rId5" imgW="698197" imgH="431613" progId="Equation.DSMT4">
                  <p:embed/>
                </p:oleObj>
              </mc:Choice>
              <mc:Fallback>
                <p:oleObj name="Equation" r:id="rId5" imgW="698197" imgH="431613"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3075" y="2146300"/>
                        <a:ext cx="9112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9" name="テキスト ボックス 8"/>
          <p:cNvSpPr txBox="1">
            <a:spLocks noChangeArrowheads="1"/>
          </p:cNvSpPr>
          <p:nvPr/>
        </p:nvSpPr>
        <p:spPr bwMode="auto">
          <a:xfrm>
            <a:off x="468313" y="2924175"/>
            <a:ext cx="83534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r>
              <a:rPr lang="ja-JP" altLang="ja-JP" u="sng" dirty="0">
                <a:latin typeface="Arial" panose="020B0604020202020204" pitchFamily="34" charset="0"/>
              </a:rPr>
              <a:t>注意</a:t>
            </a:r>
            <a:r>
              <a:rPr lang="ja-JP" altLang="ja-JP" sz="1400" dirty="0">
                <a:latin typeface="ＭＳ 明朝" panose="02020609040205080304" pitchFamily="17" charset="-128"/>
                <a:ea typeface="ＭＳ 明朝" panose="02020609040205080304" pitchFamily="17" charset="-128"/>
              </a:rPr>
              <a:t>　クラフトの不等式は瞬時符号であるための必要十分条件ではなく瞬時符号が</a:t>
            </a:r>
            <a:r>
              <a:rPr lang="ja-JP" altLang="ja-JP" sz="1400" b="1" dirty="0">
                <a:solidFill>
                  <a:srgbClr val="0000FF"/>
                </a:solidFill>
                <a:latin typeface="ＭＳ 明朝" panose="02020609040205080304" pitchFamily="17" charset="-128"/>
                <a:ea typeface="ＭＳ 明朝" panose="02020609040205080304" pitchFamily="17" charset="-128"/>
              </a:rPr>
              <a:t>存在するため</a:t>
            </a:r>
            <a:r>
              <a:rPr lang="ja-JP" altLang="ja-JP" sz="1400" dirty="0">
                <a:latin typeface="ＭＳ 明朝" panose="02020609040205080304" pitchFamily="17" charset="-128"/>
                <a:ea typeface="ＭＳ 明朝" panose="02020609040205080304" pitchFamily="17" charset="-128"/>
              </a:rPr>
              <a:t>の</a:t>
            </a:r>
            <a:endParaRPr lang="en-US" altLang="ja-JP" sz="1400" dirty="0">
              <a:latin typeface="ＭＳ 明朝" panose="02020609040205080304" pitchFamily="17" charset="-128"/>
              <a:ea typeface="ＭＳ 明朝" panose="02020609040205080304" pitchFamily="17" charset="-128"/>
            </a:endParaRPr>
          </a:p>
          <a:p>
            <a:pPr eaLnBrk="1" hangingPunct="1"/>
            <a:r>
              <a:rPr lang="ja-JP" altLang="ja-JP" sz="1400" dirty="0">
                <a:latin typeface="ＭＳ 明朝" panose="02020609040205080304" pitchFamily="17" charset="-128"/>
                <a:ea typeface="ＭＳ 明朝" panose="02020609040205080304" pitchFamily="17" charset="-128"/>
              </a:rPr>
              <a:t>必要十分条件である．つまり符号語長</a:t>
            </a:r>
            <a:r>
              <a:rPr lang="en-US" altLang="ja-JP" sz="1400" dirty="0">
                <a:latin typeface="ＭＳ 明朝" panose="02020609040205080304" pitchFamily="17" charset="-128"/>
                <a:ea typeface="ＭＳ 明朝" panose="02020609040205080304" pitchFamily="17" charset="-128"/>
              </a:rPr>
              <a:t> </a:t>
            </a:r>
            <a:r>
              <a:rPr lang="ja-JP" altLang="ja-JP" sz="1400" dirty="0">
                <a:latin typeface="ＭＳ 明朝" panose="02020609040205080304" pitchFamily="17" charset="-128"/>
                <a:ea typeface="ＭＳ 明朝" panose="02020609040205080304" pitchFamily="17" charset="-128"/>
              </a:rPr>
              <a:t>がクラフトの不等式をみたしていれば</a:t>
            </a:r>
            <a:r>
              <a:rPr lang="ja-JP" altLang="ja-JP" sz="1400" dirty="0" smtClean="0">
                <a:latin typeface="ＭＳ 明朝" panose="02020609040205080304" pitchFamily="17" charset="-128"/>
                <a:ea typeface="ＭＳ 明朝" panose="02020609040205080304" pitchFamily="17" charset="-128"/>
              </a:rPr>
              <a:t>，</a:t>
            </a:r>
            <a:r>
              <a:rPr lang="ja-JP" altLang="en-US" sz="1400" b="1" dirty="0" err="1" smtClean="0">
                <a:solidFill>
                  <a:srgbClr val="0000FF"/>
                </a:solidFill>
                <a:latin typeface="ＭＳ 明朝" panose="02020609040205080304" pitchFamily="17" charset="-128"/>
                <a:ea typeface="ＭＳ 明朝" panose="02020609040205080304" pitchFamily="17" charset="-128"/>
              </a:rPr>
              <a:t>うま</a:t>
            </a:r>
            <a:r>
              <a:rPr lang="ja-JP" altLang="en-US" sz="1400" b="1" dirty="0" err="1">
                <a:solidFill>
                  <a:srgbClr val="0000FF"/>
                </a:solidFill>
                <a:latin typeface="ＭＳ 明朝" panose="02020609040205080304" pitchFamily="17" charset="-128"/>
                <a:ea typeface="ＭＳ 明朝" panose="02020609040205080304" pitchFamily="17" charset="-128"/>
              </a:rPr>
              <a:t>く</a:t>
            </a:r>
            <a:r>
              <a:rPr lang="ja-JP" altLang="ja-JP" sz="1400" b="1" dirty="0" err="1" smtClean="0">
                <a:solidFill>
                  <a:srgbClr val="0000FF"/>
                </a:solidFill>
                <a:latin typeface="ＭＳ 明朝" panose="02020609040205080304" pitchFamily="17" charset="-128"/>
                <a:ea typeface="ＭＳ 明朝" panose="02020609040205080304" pitchFamily="17" charset="-128"/>
              </a:rPr>
              <a:t>を</a:t>
            </a:r>
            <a:r>
              <a:rPr lang="ja-JP" altLang="ja-JP" sz="1400" b="1" dirty="0">
                <a:solidFill>
                  <a:srgbClr val="0000FF"/>
                </a:solidFill>
                <a:latin typeface="ＭＳ 明朝" panose="02020609040205080304" pitchFamily="17" charset="-128"/>
                <a:ea typeface="ＭＳ 明朝" panose="02020609040205080304" pitchFamily="17" charset="-128"/>
              </a:rPr>
              <a:t>構成すれば</a:t>
            </a:r>
            <a:endParaRPr lang="en-US" altLang="ja-JP" sz="1400" b="1" dirty="0">
              <a:solidFill>
                <a:srgbClr val="0000FF"/>
              </a:solidFill>
              <a:latin typeface="ＭＳ 明朝" panose="02020609040205080304" pitchFamily="17" charset="-128"/>
              <a:ea typeface="ＭＳ 明朝" panose="02020609040205080304" pitchFamily="17" charset="-128"/>
            </a:endParaRPr>
          </a:p>
          <a:p>
            <a:pPr eaLnBrk="1" hangingPunct="1"/>
            <a:r>
              <a:rPr lang="ja-JP" altLang="ja-JP" sz="1400" dirty="0">
                <a:latin typeface="ＭＳ 明朝" panose="02020609040205080304" pitchFamily="17" charset="-128"/>
                <a:ea typeface="ＭＳ 明朝" panose="02020609040205080304" pitchFamily="17" charset="-128"/>
              </a:rPr>
              <a:t>瞬時符号にできるということである．</a:t>
            </a:r>
          </a:p>
          <a:p>
            <a:pPr eaLnBrk="1" hangingPunct="1"/>
            <a:endParaRPr lang="ja-JP" altLang="en-US" sz="1400" dirty="0">
              <a:latin typeface="ＭＳ 明朝" panose="02020609040205080304" pitchFamily="17" charset="-128"/>
              <a:ea typeface="ＭＳ 明朝" panose="02020609040205080304" pitchFamily="17" charset="-128"/>
            </a:endParaRPr>
          </a:p>
        </p:txBody>
      </p:sp>
      <p:sp>
        <p:nvSpPr>
          <p:cNvPr id="15370" name="テキスト ボックス 9"/>
          <p:cNvSpPr txBox="1">
            <a:spLocks noChangeArrowheads="1"/>
          </p:cNvSpPr>
          <p:nvPr/>
        </p:nvSpPr>
        <p:spPr bwMode="auto">
          <a:xfrm>
            <a:off x="252413" y="3860800"/>
            <a:ext cx="548005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r>
              <a:rPr lang="ja-JP" altLang="ja-JP" b="1" u="sng">
                <a:latin typeface="Arial" panose="020B0604020202020204" pitchFamily="34" charset="0"/>
              </a:rPr>
              <a:t>注意の例</a:t>
            </a:r>
            <a:endParaRPr lang="ja-JP" altLang="ja-JP">
              <a:latin typeface="Arial" panose="020B0604020202020204" pitchFamily="34" charset="0"/>
            </a:endParaRPr>
          </a:p>
          <a:p>
            <a:pPr eaLnBrk="1" hangingPunct="1"/>
            <a:r>
              <a:rPr lang="ja-JP" altLang="ja-JP" sz="1400">
                <a:latin typeface="ＭＳ 明朝" panose="02020609040205080304" pitchFamily="17" charset="-128"/>
                <a:ea typeface="ＭＳ 明朝" panose="02020609040205080304" pitchFamily="17" charset="-128"/>
              </a:rPr>
              <a:t>問</a:t>
            </a:r>
            <a:r>
              <a:rPr lang="en-US" altLang="ja-JP" sz="1400">
                <a:latin typeface="ＭＳ 明朝" panose="02020609040205080304" pitchFamily="17" charset="-128"/>
                <a:ea typeface="ＭＳ 明朝" panose="02020609040205080304" pitchFamily="17" charset="-128"/>
              </a:rPr>
              <a:t>2</a:t>
            </a:r>
            <a:r>
              <a:rPr lang="ja-JP" altLang="ja-JP" sz="1400">
                <a:latin typeface="ＭＳ 明朝" panose="02020609040205080304" pitchFamily="17" charset="-128"/>
                <a:ea typeface="ＭＳ 明朝" panose="02020609040205080304" pitchFamily="17" charset="-128"/>
              </a:rPr>
              <a:t>の</a:t>
            </a:r>
          </a:p>
          <a:p>
            <a:pPr eaLnBrk="1" hangingPunct="1"/>
            <a:r>
              <a:rPr lang="ja-JP" altLang="ja-JP" sz="1400">
                <a:latin typeface="ＭＳ 明朝" panose="02020609040205080304" pitchFamily="17" charset="-128"/>
                <a:ea typeface="ＭＳ 明朝" panose="02020609040205080304" pitchFamily="17" charset="-128"/>
              </a:rPr>
              <a:t>（３）</a:t>
            </a:r>
            <a:r>
              <a:rPr lang="en-US" altLang="ja-JP" sz="1400">
                <a:latin typeface="ＭＳ 明朝" panose="02020609040205080304" pitchFamily="17" charset="-128"/>
                <a:ea typeface="ＭＳ 明朝" panose="02020609040205080304" pitchFamily="17" charset="-128"/>
              </a:rPr>
              <a:t>a</a:t>
            </a:r>
            <a:r>
              <a:rPr lang="ja-JP" altLang="ja-JP" sz="1400">
                <a:latin typeface="ＭＳ 明朝" panose="02020609040205080304" pitchFamily="17" charset="-128"/>
                <a:ea typeface="ＭＳ 明朝" panose="02020609040205080304" pitchFamily="17" charset="-128"/>
              </a:rPr>
              <a:t>→</a:t>
            </a:r>
            <a:r>
              <a:rPr lang="en-US" altLang="ja-JP" sz="1400">
                <a:latin typeface="ＭＳ 明朝" panose="02020609040205080304" pitchFamily="17" charset="-128"/>
                <a:ea typeface="ＭＳ 明朝" panose="02020609040205080304" pitchFamily="17" charset="-128"/>
              </a:rPr>
              <a:t>0</a:t>
            </a:r>
            <a:r>
              <a:rPr lang="ja-JP" altLang="ja-JP" sz="1400">
                <a:latin typeface="ＭＳ 明朝" panose="02020609040205080304" pitchFamily="17" charset="-128"/>
                <a:ea typeface="ＭＳ 明朝" panose="02020609040205080304" pitchFamily="17" charset="-128"/>
              </a:rPr>
              <a:t>，</a:t>
            </a:r>
            <a:r>
              <a:rPr lang="en-US" altLang="ja-JP" sz="1400">
                <a:latin typeface="ＭＳ 明朝" panose="02020609040205080304" pitchFamily="17" charset="-128"/>
                <a:ea typeface="ＭＳ 明朝" panose="02020609040205080304" pitchFamily="17" charset="-128"/>
              </a:rPr>
              <a:t>b</a:t>
            </a:r>
            <a:r>
              <a:rPr lang="ja-JP" altLang="ja-JP" sz="1400">
                <a:latin typeface="ＭＳ 明朝" panose="02020609040205080304" pitchFamily="17" charset="-128"/>
                <a:ea typeface="ＭＳ 明朝" panose="02020609040205080304" pitchFamily="17" charset="-128"/>
              </a:rPr>
              <a:t>→</a:t>
            </a:r>
            <a:r>
              <a:rPr lang="en-US" altLang="ja-JP" sz="1400">
                <a:latin typeface="ＭＳ 明朝" panose="02020609040205080304" pitchFamily="17" charset="-128"/>
                <a:ea typeface="ＭＳ 明朝" panose="02020609040205080304" pitchFamily="17" charset="-128"/>
              </a:rPr>
              <a:t>10</a:t>
            </a:r>
            <a:r>
              <a:rPr lang="ja-JP" altLang="ja-JP" sz="1400">
                <a:latin typeface="ＭＳ 明朝" panose="02020609040205080304" pitchFamily="17" charset="-128"/>
                <a:ea typeface="ＭＳ 明朝" panose="02020609040205080304" pitchFamily="17" charset="-128"/>
              </a:rPr>
              <a:t>，</a:t>
            </a:r>
            <a:r>
              <a:rPr lang="en-US" altLang="ja-JP" sz="1400">
                <a:latin typeface="ＭＳ 明朝" panose="02020609040205080304" pitchFamily="17" charset="-128"/>
                <a:ea typeface="ＭＳ 明朝" panose="02020609040205080304" pitchFamily="17" charset="-128"/>
              </a:rPr>
              <a:t>c</a:t>
            </a:r>
            <a:r>
              <a:rPr lang="ja-JP" altLang="ja-JP" sz="1400">
                <a:latin typeface="ＭＳ 明朝" panose="02020609040205080304" pitchFamily="17" charset="-128"/>
                <a:ea typeface="ＭＳ 明朝" panose="02020609040205080304" pitchFamily="17" charset="-128"/>
              </a:rPr>
              <a:t>→</a:t>
            </a:r>
            <a:r>
              <a:rPr lang="en-US" altLang="ja-JP" sz="1400">
                <a:latin typeface="ＭＳ 明朝" panose="02020609040205080304" pitchFamily="17" charset="-128"/>
                <a:ea typeface="ＭＳ 明朝" panose="02020609040205080304" pitchFamily="17" charset="-128"/>
              </a:rPr>
              <a:t>110</a:t>
            </a:r>
            <a:r>
              <a:rPr lang="ja-JP" altLang="ja-JP" sz="1400">
                <a:latin typeface="ＭＳ 明朝" panose="02020609040205080304" pitchFamily="17" charset="-128"/>
                <a:ea typeface="ＭＳ 明朝" panose="02020609040205080304" pitchFamily="17" charset="-128"/>
              </a:rPr>
              <a:t>，</a:t>
            </a:r>
            <a:r>
              <a:rPr lang="en-US" altLang="ja-JP" sz="1400">
                <a:latin typeface="ＭＳ 明朝" panose="02020609040205080304" pitchFamily="17" charset="-128"/>
                <a:ea typeface="ＭＳ 明朝" panose="02020609040205080304" pitchFamily="17" charset="-128"/>
              </a:rPr>
              <a:t>d</a:t>
            </a:r>
            <a:r>
              <a:rPr lang="ja-JP" altLang="ja-JP" sz="1400">
                <a:latin typeface="ＭＳ 明朝" panose="02020609040205080304" pitchFamily="17" charset="-128"/>
                <a:ea typeface="ＭＳ 明朝" panose="02020609040205080304" pitchFamily="17" charset="-128"/>
              </a:rPr>
              <a:t>→</a:t>
            </a:r>
            <a:r>
              <a:rPr lang="en-US" altLang="ja-JP" sz="1400">
                <a:latin typeface="ＭＳ 明朝" panose="02020609040205080304" pitchFamily="17" charset="-128"/>
                <a:ea typeface="ＭＳ 明朝" panose="02020609040205080304" pitchFamily="17" charset="-128"/>
              </a:rPr>
              <a:t>1110</a:t>
            </a:r>
            <a:endParaRPr lang="ja-JP" altLang="ja-JP" sz="1400">
              <a:latin typeface="ＭＳ 明朝" panose="02020609040205080304" pitchFamily="17" charset="-128"/>
              <a:ea typeface="ＭＳ 明朝" panose="02020609040205080304" pitchFamily="17" charset="-128"/>
            </a:endParaRPr>
          </a:p>
          <a:p>
            <a:pPr eaLnBrk="1" hangingPunct="1"/>
            <a:r>
              <a:rPr lang="ja-JP" altLang="en-US" sz="1400">
                <a:latin typeface="ＭＳ 明朝" panose="02020609040205080304" pitchFamily="17" charset="-128"/>
                <a:ea typeface="ＭＳ 明朝" panose="02020609040205080304" pitchFamily="17" charset="-128"/>
              </a:rPr>
              <a:t>（４）</a:t>
            </a:r>
            <a:r>
              <a:rPr lang="en-US" altLang="ja-JP" sz="1400">
                <a:latin typeface="ＭＳ 明朝" panose="02020609040205080304" pitchFamily="17" charset="-128"/>
                <a:ea typeface="ＭＳ 明朝" panose="02020609040205080304" pitchFamily="17" charset="-128"/>
              </a:rPr>
              <a:t>a</a:t>
            </a:r>
            <a:r>
              <a:rPr lang="ja-JP" altLang="ja-JP" sz="1400">
                <a:latin typeface="ＭＳ 明朝" panose="02020609040205080304" pitchFamily="17" charset="-128"/>
                <a:ea typeface="ＭＳ 明朝" panose="02020609040205080304" pitchFamily="17" charset="-128"/>
              </a:rPr>
              <a:t>→</a:t>
            </a:r>
            <a:r>
              <a:rPr lang="en-US" altLang="ja-JP" sz="1400">
                <a:latin typeface="ＭＳ 明朝" panose="02020609040205080304" pitchFamily="17" charset="-128"/>
                <a:ea typeface="ＭＳ 明朝" panose="02020609040205080304" pitchFamily="17" charset="-128"/>
              </a:rPr>
              <a:t>0</a:t>
            </a:r>
            <a:r>
              <a:rPr lang="ja-JP" altLang="ja-JP" sz="1400">
                <a:latin typeface="ＭＳ 明朝" panose="02020609040205080304" pitchFamily="17" charset="-128"/>
                <a:ea typeface="ＭＳ 明朝" panose="02020609040205080304" pitchFamily="17" charset="-128"/>
              </a:rPr>
              <a:t>，</a:t>
            </a:r>
            <a:r>
              <a:rPr lang="en-US" altLang="ja-JP" sz="1400">
                <a:latin typeface="ＭＳ 明朝" panose="02020609040205080304" pitchFamily="17" charset="-128"/>
                <a:ea typeface="ＭＳ 明朝" panose="02020609040205080304" pitchFamily="17" charset="-128"/>
              </a:rPr>
              <a:t>b</a:t>
            </a:r>
            <a:r>
              <a:rPr lang="ja-JP" altLang="ja-JP" sz="1400">
                <a:latin typeface="ＭＳ 明朝" panose="02020609040205080304" pitchFamily="17" charset="-128"/>
                <a:ea typeface="ＭＳ 明朝" panose="02020609040205080304" pitchFamily="17" charset="-128"/>
              </a:rPr>
              <a:t>→</a:t>
            </a:r>
            <a:r>
              <a:rPr lang="en-US" altLang="ja-JP" sz="1400">
                <a:latin typeface="ＭＳ 明朝" panose="02020609040205080304" pitchFamily="17" charset="-128"/>
                <a:ea typeface="ＭＳ 明朝" panose="02020609040205080304" pitchFamily="17" charset="-128"/>
              </a:rPr>
              <a:t>01</a:t>
            </a:r>
            <a:r>
              <a:rPr lang="ja-JP" altLang="ja-JP" sz="1400">
                <a:latin typeface="ＭＳ 明朝" panose="02020609040205080304" pitchFamily="17" charset="-128"/>
                <a:ea typeface="ＭＳ 明朝" panose="02020609040205080304" pitchFamily="17" charset="-128"/>
              </a:rPr>
              <a:t>，</a:t>
            </a:r>
            <a:r>
              <a:rPr lang="en-US" altLang="ja-JP" sz="1400">
                <a:latin typeface="ＭＳ 明朝" panose="02020609040205080304" pitchFamily="17" charset="-128"/>
                <a:ea typeface="ＭＳ 明朝" panose="02020609040205080304" pitchFamily="17" charset="-128"/>
              </a:rPr>
              <a:t>c</a:t>
            </a:r>
            <a:r>
              <a:rPr lang="ja-JP" altLang="ja-JP" sz="1400">
                <a:latin typeface="ＭＳ 明朝" panose="02020609040205080304" pitchFamily="17" charset="-128"/>
                <a:ea typeface="ＭＳ 明朝" panose="02020609040205080304" pitchFamily="17" charset="-128"/>
              </a:rPr>
              <a:t>→</a:t>
            </a:r>
            <a:r>
              <a:rPr lang="en-US" altLang="ja-JP" sz="1400">
                <a:latin typeface="ＭＳ 明朝" panose="02020609040205080304" pitchFamily="17" charset="-128"/>
                <a:ea typeface="ＭＳ 明朝" panose="02020609040205080304" pitchFamily="17" charset="-128"/>
              </a:rPr>
              <a:t>011</a:t>
            </a:r>
            <a:r>
              <a:rPr lang="ja-JP" altLang="ja-JP" sz="1400">
                <a:latin typeface="ＭＳ 明朝" panose="02020609040205080304" pitchFamily="17" charset="-128"/>
                <a:ea typeface="ＭＳ 明朝" panose="02020609040205080304" pitchFamily="17" charset="-128"/>
              </a:rPr>
              <a:t>，</a:t>
            </a:r>
            <a:r>
              <a:rPr lang="en-US" altLang="ja-JP" sz="1400">
                <a:latin typeface="ＭＳ 明朝" panose="02020609040205080304" pitchFamily="17" charset="-128"/>
                <a:ea typeface="ＭＳ 明朝" panose="02020609040205080304" pitchFamily="17" charset="-128"/>
              </a:rPr>
              <a:t>d</a:t>
            </a:r>
            <a:r>
              <a:rPr lang="ja-JP" altLang="ja-JP" sz="1400">
                <a:latin typeface="ＭＳ 明朝" panose="02020609040205080304" pitchFamily="17" charset="-128"/>
                <a:ea typeface="ＭＳ 明朝" panose="02020609040205080304" pitchFamily="17" charset="-128"/>
              </a:rPr>
              <a:t>→</a:t>
            </a:r>
            <a:r>
              <a:rPr lang="en-US" altLang="ja-JP" sz="1400">
                <a:latin typeface="ＭＳ 明朝" panose="02020609040205080304" pitchFamily="17" charset="-128"/>
                <a:ea typeface="ＭＳ 明朝" panose="02020609040205080304" pitchFamily="17" charset="-128"/>
              </a:rPr>
              <a:t>0111</a:t>
            </a:r>
            <a:endParaRPr lang="ja-JP" altLang="ja-JP" sz="1400">
              <a:latin typeface="ＭＳ 明朝" panose="02020609040205080304" pitchFamily="17" charset="-128"/>
              <a:ea typeface="ＭＳ 明朝" panose="02020609040205080304" pitchFamily="17" charset="-128"/>
            </a:endParaRPr>
          </a:p>
          <a:p>
            <a:pPr eaLnBrk="1" hangingPunct="1"/>
            <a:r>
              <a:rPr lang="ja-JP" altLang="ja-JP" sz="1400">
                <a:latin typeface="ＭＳ 明朝" panose="02020609040205080304" pitchFamily="17" charset="-128"/>
                <a:ea typeface="ＭＳ 明朝" panose="02020609040205080304" pitchFamily="17" charset="-128"/>
              </a:rPr>
              <a:t>で（３）は瞬時符号で（４）はそうではなかった．しかし，共に</a:t>
            </a:r>
            <a:r>
              <a:rPr lang="en-US" altLang="ja-JP" sz="1400">
                <a:latin typeface="ＭＳ 明朝" panose="02020609040205080304" pitchFamily="17" charset="-128"/>
                <a:ea typeface="ＭＳ 明朝" panose="02020609040205080304" pitchFamily="17" charset="-128"/>
              </a:rPr>
              <a:t> </a:t>
            </a:r>
          </a:p>
          <a:p>
            <a:pPr eaLnBrk="1" hangingPunct="1"/>
            <a:r>
              <a:rPr lang="ja-JP" altLang="ja-JP" sz="1400">
                <a:latin typeface="ＭＳ 明朝" panose="02020609040205080304" pitchFamily="17" charset="-128"/>
                <a:ea typeface="ＭＳ 明朝" panose="02020609040205080304" pitchFamily="17" charset="-128"/>
              </a:rPr>
              <a:t>となりクラフトの不等式をみたす．よって</a:t>
            </a:r>
          </a:p>
          <a:p>
            <a:pPr eaLnBrk="1" hangingPunct="1"/>
            <a:r>
              <a:rPr lang="en-US" altLang="ja-JP" sz="1400">
                <a:latin typeface="ＭＳ 明朝" panose="02020609040205080304" pitchFamily="17" charset="-128"/>
                <a:ea typeface="ＭＳ 明朝" panose="02020609040205080304" pitchFamily="17" charset="-128"/>
              </a:rPr>
              <a:t> </a:t>
            </a:r>
            <a:endParaRPr lang="ja-JP" altLang="ja-JP" sz="1400">
              <a:latin typeface="ＭＳ 明朝" panose="02020609040205080304" pitchFamily="17" charset="-128"/>
              <a:ea typeface="ＭＳ 明朝" panose="02020609040205080304" pitchFamily="17" charset="-128"/>
            </a:endParaRPr>
          </a:p>
          <a:p>
            <a:pPr eaLnBrk="1" hangingPunct="1"/>
            <a:r>
              <a:rPr lang="ja-JP" altLang="ja-JP" sz="1400">
                <a:latin typeface="ＭＳ 明朝" panose="02020609040205080304" pitchFamily="17" charset="-128"/>
                <a:ea typeface="ＭＳ 明朝" panose="02020609040205080304" pitchFamily="17" charset="-128"/>
              </a:rPr>
              <a:t>「瞬時符号である」　　　　　「クラフトの不等式をみたす」</a:t>
            </a:r>
          </a:p>
          <a:p>
            <a:pPr eaLnBrk="1" hangingPunct="1"/>
            <a:r>
              <a:rPr lang="en-US" altLang="ja-JP" sz="1400">
                <a:latin typeface="ＭＳ 明朝" panose="02020609040205080304" pitchFamily="17" charset="-128"/>
                <a:ea typeface="ＭＳ 明朝" panose="02020609040205080304" pitchFamily="17" charset="-128"/>
              </a:rPr>
              <a:t> </a:t>
            </a:r>
            <a:endParaRPr lang="ja-JP" altLang="ja-JP" sz="1400">
              <a:latin typeface="ＭＳ 明朝" panose="02020609040205080304" pitchFamily="17" charset="-128"/>
              <a:ea typeface="ＭＳ 明朝" panose="02020609040205080304" pitchFamily="17" charset="-128"/>
            </a:endParaRPr>
          </a:p>
          <a:p>
            <a:pPr eaLnBrk="1" hangingPunct="1"/>
            <a:r>
              <a:rPr lang="ja-JP" altLang="ja-JP" sz="1400">
                <a:latin typeface="ＭＳ 明朝" panose="02020609040205080304" pitchFamily="17" charset="-128"/>
                <a:ea typeface="ＭＳ 明朝" panose="02020609040205080304" pitchFamily="17" charset="-128"/>
              </a:rPr>
              <a:t>という関係式が成り立つことがわかる．</a:t>
            </a:r>
          </a:p>
          <a:p>
            <a:pPr eaLnBrk="1" hangingPunct="1"/>
            <a:endParaRPr lang="ja-JP" altLang="en-US">
              <a:latin typeface="Arial" panose="020B0604020202020204" pitchFamily="34" charset="0"/>
            </a:endParaRPr>
          </a:p>
        </p:txBody>
      </p:sp>
      <p:sp>
        <p:nvSpPr>
          <p:cNvPr id="15371"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endParaRPr lang="ja-JP" altLang="en-US">
              <a:latin typeface="Arial" panose="020B0604020202020204" pitchFamily="34" charset="0"/>
            </a:endParaRPr>
          </a:p>
        </p:txBody>
      </p:sp>
      <p:graphicFrame>
        <p:nvGraphicFramePr>
          <p:cNvPr id="15372" name="Object 5"/>
          <p:cNvGraphicFramePr>
            <a:graphicFrameLocks noChangeAspect="1"/>
          </p:cNvGraphicFramePr>
          <p:nvPr/>
        </p:nvGraphicFramePr>
        <p:xfrm>
          <a:off x="5724525" y="4729163"/>
          <a:ext cx="2257425" cy="428625"/>
        </p:xfrm>
        <a:graphic>
          <a:graphicData uri="http://schemas.openxmlformats.org/presentationml/2006/ole">
            <mc:AlternateContent xmlns:mc="http://schemas.openxmlformats.org/markup-compatibility/2006">
              <mc:Choice xmlns:v="urn:schemas-microsoft-com:vml" Requires="v">
                <p:oleObj spid="_x0000_s15712" name="Equation" r:id="rId7" imgW="2260600" imgH="431800" progId="Equation.DSMT4">
                  <p:embed/>
                </p:oleObj>
              </mc:Choice>
              <mc:Fallback>
                <p:oleObj name="Equation" r:id="rId7" imgW="2260600" imgH="4318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4525" y="4729163"/>
                        <a:ext cx="22574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角丸四角形 12"/>
          <p:cNvSpPr/>
          <p:nvPr/>
        </p:nvSpPr>
        <p:spPr>
          <a:xfrm>
            <a:off x="252413" y="3860800"/>
            <a:ext cx="8496300" cy="2447925"/>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idx="4294967295"/>
          </p:nvPr>
        </p:nvSpPr>
        <p:spPr/>
        <p:txBody>
          <a:bodyPr anchor="ctr"/>
          <a:lstStyle/>
          <a:p>
            <a:pPr eaLnBrk="1" hangingPunct="1"/>
            <a:r>
              <a:rPr lang="ja-JP" altLang="en-US" smtClean="0"/>
              <a:t>定理の証明</a:t>
            </a:r>
          </a:p>
        </p:txBody>
      </p:sp>
      <p:sp>
        <p:nvSpPr>
          <p:cNvPr id="16387" name="テキスト ボックス 2"/>
          <p:cNvSpPr txBox="1">
            <a:spLocks noChangeArrowheads="1"/>
          </p:cNvSpPr>
          <p:nvPr/>
        </p:nvSpPr>
        <p:spPr bwMode="auto">
          <a:xfrm>
            <a:off x="323850" y="1773238"/>
            <a:ext cx="86233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r>
              <a:rPr lang="ja-JP" altLang="ja-JP" sz="1400">
                <a:latin typeface="ＭＳ 明朝" panose="02020609040205080304" pitchFamily="17" charset="-128"/>
                <a:ea typeface="ＭＳ 明朝" panose="02020609040205080304" pitchFamily="17" charset="-128"/>
              </a:rPr>
              <a:t>２元符号の場合を考えよう．木の根に量１の水をあたえることにしよう．この水は最初の枝で</a:t>
            </a:r>
            <a:r>
              <a:rPr lang="en-US" altLang="ja-JP" sz="1400">
                <a:latin typeface="ＭＳ 明朝" panose="02020609040205080304" pitchFamily="17" charset="-128"/>
                <a:ea typeface="ＭＳ 明朝" panose="02020609040205080304" pitchFamily="17" charset="-128"/>
              </a:rPr>
              <a:t>1/2</a:t>
            </a:r>
            <a:r>
              <a:rPr lang="ja-JP" altLang="ja-JP" sz="1400">
                <a:latin typeface="ＭＳ 明朝" panose="02020609040205080304" pitchFamily="17" charset="-128"/>
                <a:ea typeface="ＭＳ 明朝" panose="02020609040205080304" pitchFamily="17" charset="-128"/>
              </a:rPr>
              <a:t>と</a:t>
            </a:r>
            <a:r>
              <a:rPr lang="en-US" altLang="ja-JP" sz="1400">
                <a:latin typeface="ＭＳ 明朝" panose="02020609040205080304" pitchFamily="17" charset="-128"/>
                <a:ea typeface="ＭＳ 明朝" panose="02020609040205080304" pitchFamily="17" charset="-128"/>
              </a:rPr>
              <a:t>1/2</a:t>
            </a:r>
          </a:p>
          <a:p>
            <a:pPr eaLnBrk="1" hangingPunct="1"/>
            <a:r>
              <a:rPr lang="ja-JP" altLang="ja-JP" sz="1400">
                <a:latin typeface="ＭＳ 明朝" panose="02020609040205080304" pitchFamily="17" charset="-128"/>
                <a:ea typeface="ＭＳ 明朝" panose="02020609040205080304" pitchFamily="17" charset="-128"/>
              </a:rPr>
              <a:t>に分流し，次の分岐でもまた２分され</a:t>
            </a:r>
            <a:r>
              <a:rPr lang="ja-JP" altLang="en-US" sz="1400">
                <a:latin typeface="ＭＳ 明朝" panose="02020609040205080304" pitchFamily="17" charset="-128"/>
                <a:ea typeface="ＭＳ 明朝" panose="02020609040205080304" pitchFamily="17" charset="-128"/>
              </a:rPr>
              <a:t>　　</a:t>
            </a:r>
            <a:r>
              <a:rPr lang="ja-JP" altLang="ja-JP" sz="1400">
                <a:latin typeface="ＭＳ 明朝" panose="02020609040205080304" pitchFamily="17" charset="-128"/>
                <a:ea typeface="ＭＳ 明朝" panose="02020609040205080304" pitchFamily="17" charset="-128"/>
              </a:rPr>
              <a:t>と</a:t>
            </a:r>
            <a:r>
              <a:rPr lang="en-US" altLang="ja-JP" sz="1400">
                <a:latin typeface="ＭＳ 明朝" panose="02020609040205080304" pitchFamily="17" charset="-128"/>
                <a:ea typeface="ＭＳ 明朝" panose="02020609040205080304" pitchFamily="17" charset="-128"/>
              </a:rPr>
              <a:t> </a:t>
            </a:r>
            <a:r>
              <a:rPr lang="ja-JP" altLang="en-US" sz="1400">
                <a:latin typeface="ＭＳ 明朝" panose="02020609040205080304" pitchFamily="17" charset="-128"/>
                <a:ea typeface="ＭＳ 明朝" panose="02020609040205080304" pitchFamily="17" charset="-128"/>
              </a:rPr>
              <a:t>　　</a:t>
            </a:r>
            <a:r>
              <a:rPr lang="ja-JP" altLang="ja-JP" sz="1400">
                <a:latin typeface="ＭＳ 明朝" panose="02020609040205080304" pitchFamily="17" charset="-128"/>
                <a:ea typeface="ＭＳ 明朝" panose="02020609040205080304" pitchFamily="17" charset="-128"/>
              </a:rPr>
              <a:t>に分流される．同様にして</a:t>
            </a:r>
            <a:r>
              <a:rPr lang="en-US" altLang="ja-JP" sz="1400">
                <a:latin typeface="ＭＳ 明朝" panose="02020609040205080304" pitchFamily="17" charset="-128"/>
                <a:ea typeface="ＭＳ 明朝" panose="02020609040205080304" pitchFamily="17" charset="-128"/>
              </a:rPr>
              <a:t>m</a:t>
            </a:r>
            <a:r>
              <a:rPr lang="ja-JP" altLang="ja-JP" sz="1400">
                <a:latin typeface="ＭＳ 明朝" panose="02020609040205080304" pitchFamily="17" charset="-128"/>
                <a:ea typeface="ＭＳ 明朝" panose="02020609040205080304" pitchFamily="17" charset="-128"/>
              </a:rPr>
              <a:t>次の分岐では</a:t>
            </a:r>
            <a:r>
              <a:rPr lang="ja-JP" altLang="en-US" sz="1400">
                <a:latin typeface="ＭＳ 明朝" panose="02020609040205080304" pitchFamily="17" charset="-128"/>
                <a:ea typeface="ＭＳ 明朝" panose="02020609040205080304" pitchFamily="17" charset="-128"/>
              </a:rPr>
              <a:t>　　</a:t>
            </a:r>
            <a:r>
              <a:rPr lang="ja-JP" altLang="ja-JP" sz="1400">
                <a:latin typeface="ＭＳ 明朝" panose="02020609040205080304" pitchFamily="17" charset="-128"/>
                <a:ea typeface="ＭＳ 明朝" panose="02020609040205080304" pitchFamily="17" charset="-128"/>
              </a:rPr>
              <a:t>と</a:t>
            </a:r>
            <a:r>
              <a:rPr lang="ja-JP" altLang="en-US" sz="1400">
                <a:latin typeface="ＭＳ 明朝" panose="02020609040205080304" pitchFamily="17" charset="-128"/>
                <a:ea typeface="ＭＳ 明朝" panose="02020609040205080304" pitchFamily="17" charset="-128"/>
              </a:rPr>
              <a:t>　　</a:t>
            </a:r>
            <a:r>
              <a:rPr lang="ja-JP" altLang="ja-JP" sz="1400">
                <a:latin typeface="ＭＳ 明朝" panose="02020609040205080304" pitchFamily="17" charset="-128"/>
                <a:ea typeface="ＭＳ 明朝" panose="02020609040205080304" pitchFamily="17" charset="-128"/>
              </a:rPr>
              <a:t>に</a:t>
            </a:r>
            <a:endParaRPr lang="en-US" altLang="ja-JP" sz="1400">
              <a:latin typeface="ＭＳ 明朝" panose="02020609040205080304" pitchFamily="17" charset="-128"/>
              <a:ea typeface="ＭＳ 明朝" panose="02020609040205080304" pitchFamily="17" charset="-128"/>
            </a:endParaRPr>
          </a:p>
          <a:p>
            <a:pPr eaLnBrk="1" hangingPunct="1"/>
            <a:r>
              <a:rPr lang="ja-JP" altLang="ja-JP" sz="1400">
                <a:latin typeface="ＭＳ 明朝" panose="02020609040205080304" pitchFamily="17" charset="-128"/>
                <a:ea typeface="ＭＳ 明朝" panose="02020609040205080304" pitchFamily="17" charset="-128"/>
              </a:rPr>
              <a:t>分流されることがわかる．符号語に対応するノード</a:t>
            </a:r>
            <a:r>
              <a:rPr lang="en-US" altLang="ja-JP" sz="1400">
                <a:latin typeface="ＭＳ 明朝" panose="02020609040205080304" pitchFamily="17" charset="-128"/>
                <a:ea typeface="ＭＳ 明朝" panose="02020609040205080304" pitchFamily="17" charset="-128"/>
              </a:rPr>
              <a:t>(</a:t>
            </a:r>
            <a:r>
              <a:rPr lang="ja-JP" altLang="ja-JP" sz="1400">
                <a:latin typeface="ＭＳ 明朝" panose="02020609040205080304" pitchFamily="17" charset="-128"/>
                <a:ea typeface="ＭＳ 明朝" panose="02020609040205080304" pitchFamily="17" charset="-128"/>
              </a:rPr>
              <a:t>葉</a:t>
            </a:r>
            <a:r>
              <a:rPr lang="en-US" altLang="ja-JP" sz="1400">
                <a:latin typeface="ＭＳ 明朝" panose="02020609040205080304" pitchFamily="17" charset="-128"/>
                <a:ea typeface="ＭＳ 明朝" panose="02020609040205080304" pitchFamily="17" charset="-128"/>
              </a:rPr>
              <a:t>)</a:t>
            </a:r>
            <a:r>
              <a:rPr lang="ja-JP" altLang="ja-JP" sz="1400">
                <a:latin typeface="ＭＳ 明朝" panose="02020609040205080304" pitchFamily="17" charset="-128"/>
                <a:ea typeface="ＭＳ 明朝" panose="02020609040205080304" pitchFamily="17" charset="-128"/>
              </a:rPr>
              <a:t>の下にバケツをおき，バケツに流れてくる水量を</a:t>
            </a:r>
            <a:endParaRPr lang="en-US" altLang="ja-JP" sz="1400">
              <a:latin typeface="ＭＳ 明朝" panose="02020609040205080304" pitchFamily="17" charset="-128"/>
              <a:ea typeface="ＭＳ 明朝" panose="02020609040205080304" pitchFamily="17" charset="-128"/>
            </a:endParaRPr>
          </a:p>
          <a:p>
            <a:pPr eaLnBrk="1" hangingPunct="1"/>
            <a:r>
              <a:rPr lang="ja-JP" altLang="ja-JP" sz="1400">
                <a:latin typeface="ＭＳ 明朝" panose="02020609040205080304" pitchFamily="17" charset="-128"/>
                <a:ea typeface="ＭＳ 明朝" panose="02020609040205080304" pitchFamily="17" charset="-128"/>
              </a:rPr>
              <a:t>すべてのバケツについて足し合わせたものがクラフトの不等式の左辺となる．</a:t>
            </a:r>
            <a:endParaRPr lang="en-US" altLang="ja-JP" sz="1400">
              <a:latin typeface="ＭＳ 明朝" panose="02020609040205080304" pitchFamily="17" charset="-128"/>
              <a:ea typeface="ＭＳ 明朝" panose="02020609040205080304" pitchFamily="17" charset="-128"/>
            </a:endParaRPr>
          </a:p>
          <a:p>
            <a:pPr eaLnBrk="1" hangingPunct="1"/>
            <a:endParaRPr lang="en-US" altLang="ja-JP" sz="1400">
              <a:latin typeface="ＭＳ 明朝" panose="02020609040205080304" pitchFamily="17" charset="-128"/>
              <a:ea typeface="ＭＳ 明朝" panose="02020609040205080304" pitchFamily="17" charset="-128"/>
            </a:endParaRPr>
          </a:p>
          <a:p>
            <a:pPr eaLnBrk="1" hangingPunct="1"/>
            <a:r>
              <a:rPr lang="ja-JP" altLang="ja-JP" sz="1400">
                <a:latin typeface="ＭＳ 明朝" panose="02020609040205080304" pitchFamily="17" charset="-128"/>
                <a:ea typeface="ＭＳ 明朝" panose="02020609040205080304" pitchFamily="17" charset="-128"/>
              </a:rPr>
              <a:t>明らかに瞬時符号ではバケツの水の総和は１</a:t>
            </a:r>
            <a:r>
              <a:rPr lang="ja-JP" altLang="en-US" sz="1400">
                <a:latin typeface="ＭＳ 明朝" panose="02020609040205080304" pitchFamily="17" charset="-128"/>
                <a:ea typeface="ＭＳ 明朝" panose="02020609040205080304" pitchFamily="17" charset="-128"/>
              </a:rPr>
              <a:t>以下と</a:t>
            </a:r>
            <a:r>
              <a:rPr lang="ja-JP" altLang="ja-JP" sz="1400">
                <a:latin typeface="ＭＳ 明朝" panose="02020609040205080304" pitchFamily="17" charset="-128"/>
                <a:ea typeface="ＭＳ 明朝" panose="02020609040205080304" pitchFamily="17" charset="-128"/>
              </a:rPr>
              <a:t>なることがわかる．</a:t>
            </a:r>
            <a:endParaRPr lang="en-US" altLang="ja-JP" sz="1400">
              <a:latin typeface="ＭＳ 明朝" panose="02020609040205080304" pitchFamily="17" charset="-128"/>
              <a:ea typeface="ＭＳ 明朝" panose="02020609040205080304" pitchFamily="17" charset="-128"/>
            </a:endParaRPr>
          </a:p>
          <a:p>
            <a:pPr eaLnBrk="1" hangingPunct="1"/>
            <a:endParaRPr lang="en-US" altLang="ja-JP" sz="1400">
              <a:latin typeface="ＭＳ 明朝" panose="02020609040205080304" pitchFamily="17" charset="-128"/>
              <a:ea typeface="ＭＳ 明朝" panose="02020609040205080304" pitchFamily="17" charset="-128"/>
            </a:endParaRPr>
          </a:p>
          <a:p>
            <a:pPr eaLnBrk="1" hangingPunct="1"/>
            <a:r>
              <a:rPr lang="ja-JP" altLang="ja-JP" sz="1400">
                <a:latin typeface="ＭＳ 明朝" panose="02020609040205080304" pitchFamily="17" charset="-128"/>
                <a:ea typeface="ＭＳ 明朝" panose="02020609040205080304" pitchFamily="17" charset="-128"/>
              </a:rPr>
              <a:t>逆にクラフトの不等式がみたされるならば，</a:t>
            </a:r>
            <a:r>
              <a:rPr lang="en-US" altLang="ja-JP" sz="1400">
                <a:latin typeface="ＭＳ 明朝" panose="02020609040205080304" pitchFamily="17" charset="-128"/>
                <a:ea typeface="ＭＳ 明朝" panose="02020609040205080304" pitchFamily="17" charset="-128"/>
              </a:rPr>
              <a:t> </a:t>
            </a:r>
            <a:r>
              <a:rPr lang="ja-JP" altLang="en-US" sz="1400">
                <a:latin typeface="ＭＳ 明朝" panose="02020609040205080304" pitchFamily="17" charset="-128"/>
                <a:ea typeface="ＭＳ 明朝" panose="02020609040205080304" pitchFamily="17" charset="-128"/>
              </a:rPr>
              <a:t>　</a:t>
            </a:r>
            <a:r>
              <a:rPr lang="ja-JP" altLang="ja-JP" sz="1400">
                <a:latin typeface="ＭＳ 明朝" panose="02020609040205080304" pitchFamily="17" charset="-128"/>
                <a:ea typeface="ＭＳ 明朝" panose="02020609040205080304" pitchFamily="17" charset="-128"/>
              </a:rPr>
              <a:t>に対して </a:t>
            </a:r>
            <a:r>
              <a:rPr lang="ja-JP" altLang="en-US" sz="1400">
                <a:latin typeface="ＭＳ 明朝" panose="02020609040205080304" pitchFamily="17" charset="-128"/>
                <a:ea typeface="ＭＳ 明朝" panose="02020609040205080304" pitchFamily="17" charset="-128"/>
              </a:rPr>
              <a:t>　</a:t>
            </a:r>
            <a:r>
              <a:rPr lang="ja-JP" altLang="ja-JP" sz="1400">
                <a:latin typeface="ＭＳ 明朝" panose="02020609040205080304" pitchFamily="17" charset="-128"/>
                <a:ea typeface="ＭＳ 明朝" panose="02020609040205080304" pitchFamily="17" charset="-128"/>
              </a:rPr>
              <a:t>－１次の葉を選んでやれば瞬時符号が</a:t>
            </a:r>
            <a:endParaRPr lang="en-US" altLang="ja-JP" sz="1400">
              <a:latin typeface="ＭＳ 明朝" panose="02020609040205080304" pitchFamily="17" charset="-128"/>
              <a:ea typeface="ＭＳ 明朝" panose="02020609040205080304" pitchFamily="17" charset="-128"/>
            </a:endParaRPr>
          </a:p>
          <a:p>
            <a:pPr eaLnBrk="1" hangingPunct="1"/>
            <a:r>
              <a:rPr lang="ja-JP" altLang="ja-JP" sz="1400">
                <a:latin typeface="ＭＳ 明朝" panose="02020609040205080304" pitchFamily="17" charset="-128"/>
                <a:ea typeface="ＭＳ 明朝" panose="02020609040205080304" pitchFamily="17" charset="-128"/>
              </a:rPr>
              <a:t>構成できることがわかる．</a:t>
            </a:r>
          </a:p>
          <a:p>
            <a:pPr eaLnBrk="1" hangingPunct="1"/>
            <a:endParaRPr lang="ja-JP" altLang="en-US" sz="1400">
              <a:latin typeface="ＭＳ 明朝" panose="02020609040205080304" pitchFamily="17" charset="-128"/>
              <a:ea typeface="ＭＳ 明朝" panose="02020609040205080304" pitchFamily="17" charset="-128"/>
            </a:endParaRPr>
          </a:p>
        </p:txBody>
      </p:sp>
      <p:sp>
        <p:nvSpPr>
          <p:cNvPr id="1638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endParaRPr lang="ja-JP" altLang="en-US">
              <a:latin typeface="Arial" panose="020B0604020202020204" pitchFamily="34" charset="0"/>
            </a:endParaRPr>
          </a:p>
        </p:txBody>
      </p:sp>
      <p:graphicFrame>
        <p:nvGraphicFramePr>
          <p:cNvPr id="16389" name="Object 1"/>
          <p:cNvGraphicFramePr>
            <a:graphicFrameLocks noChangeAspect="1"/>
          </p:cNvGraphicFramePr>
          <p:nvPr/>
        </p:nvGraphicFramePr>
        <p:xfrm>
          <a:off x="3419475" y="2003425"/>
          <a:ext cx="400050" cy="263525"/>
        </p:xfrm>
        <a:graphic>
          <a:graphicData uri="http://schemas.openxmlformats.org/presentationml/2006/ole">
            <mc:AlternateContent xmlns:mc="http://schemas.openxmlformats.org/markup-compatibility/2006">
              <mc:Choice xmlns:v="urn:schemas-microsoft-com:vml" Requires="v">
                <p:oleObj spid="_x0000_s72265" name="Equation" r:id="rId3" imgW="304536" imgH="203024" progId="Equation.DSMT4">
                  <p:embed/>
                </p:oleObj>
              </mc:Choice>
              <mc:Fallback>
                <p:oleObj name="Equation" r:id="rId3" imgW="304536" imgH="203024"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2003425"/>
                        <a:ext cx="4000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90" name="Object 3"/>
          <p:cNvGraphicFramePr>
            <a:graphicFrameLocks noChangeAspect="1"/>
          </p:cNvGraphicFramePr>
          <p:nvPr/>
        </p:nvGraphicFramePr>
        <p:xfrm>
          <a:off x="3995738" y="2008188"/>
          <a:ext cx="400050" cy="263525"/>
        </p:xfrm>
        <a:graphic>
          <a:graphicData uri="http://schemas.openxmlformats.org/presentationml/2006/ole">
            <mc:AlternateContent xmlns:mc="http://schemas.openxmlformats.org/markup-compatibility/2006">
              <mc:Choice xmlns:v="urn:schemas-microsoft-com:vml" Requires="v">
                <p:oleObj spid="_x0000_s72266" name="Equation" r:id="rId5" imgW="304536" imgH="203024" progId="Equation.DSMT4">
                  <p:embed/>
                </p:oleObj>
              </mc:Choice>
              <mc:Fallback>
                <p:oleObj name="Equation" r:id="rId5" imgW="304536" imgH="203024"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2008188"/>
                        <a:ext cx="4000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フローチャート : 磁気ディスク 6"/>
          <p:cNvSpPr/>
          <p:nvPr/>
        </p:nvSpPr>
        <p:spPr>
          <a:xfrm>
            <a:off x="6669088" y="5867400"/>
            <a:ext cx="863600" cy="504825"/>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392" name="テキスト ボックス 7"/>
          <p:cNvSpPr txBox="1">
            <a:spLocks noChangeArrowheads="1"/>
          </p:cNvSpPr>
          <p:nvPr/>
        </p:nvSpPr>
        <p:spPr bwMode="auto">
          <a:xfrm>
            <a:off x="6884988" y="6011863"/>
            <a:ext cx="388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r>
              <a:rPr lang="en-US" altLang="ja-JP">
                <a:latin typeface="Arial" panose="020B0604020202020204" pitchFamily="34" charset="0"/>
              </a:rPr>
              <a:t>1ℓ</a:t>
            </a:r>
            <a:endParaRPr lang="ja-JP" altLang="en-US">
              <a:latin typeface="Arial" panose="020B0604020202020204" pitchFamily="34" charset="0"/>
            </a:endParaRPr>
          </a:p>
        </p:txBody>
      </p:sp>
      <p:sp>
        <p:nvSpPr>
          <p:cNvPr id="13" name="円/楕円 12"/>
          <p:cNvSpPr/>
          <p:nvPr/>
        </p:nvSpPr>
        <p:spPr>
          <a:xfrm>
            <a:off x="6453188" y="5300663"/>
            <a:ext cx="144462"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円/楕円 13"/>
          <p:cNvSpPr/>
          <p:nvPr/>
        </p:nvSpPr>
        <p:spPr>
          <a:xfrm>
            <a:off x="7532688" y="5300663"/>
            <a:ext cx="144462"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6" name="直線コネクタ 15"/>
          <p:cNvCxnSpPr>
            <a:stCxn id="7" idx="1"/>
            <a:endCxn id="13" idx="5"/>
          </p:cNvCxnSpPr>
          <p:nvPr/>
        </p:nvCxnSpPr>
        <p:spPr>
          <a:xfrm rot="16200000" flipV="1">
            <a:off x="6616701" y="5383212"/>
            <a:ext cx="442912" cy="525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a:stCxn id="7" idx="1"/>
            <a:endCxn id="14" idx="3"/>
          </p:cNvCxnSpPr>
          <p:nvPr/>
        </p:nvCxnSpPr>
        <p:spPr>
          <a:xfrm rot="5400000" flipH="1" flipV="1">
            <a:off x="7106445" y="5418931"/>
            <a:ext cx="442912" cy="45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6397" name="Object 4"/>
          <p:cNvGraphicFramePr>
            <a:graphicFrameLocks noChangeAspect="1"/>
          </p:cNvGraphicFramePr>
          <p:nvPr/>
        </p:nvGraphicFramePr>
        <p:xfrm>
          <a:off x="7756525" y="5248275"/>
          <a:ext cx="333375" cy="214313"/>
        </p:xfrm>
        <a:graphic>
          <a:graphicData uri="http://schemas.openxmlformats.org/presentationml/2006/ole">
            <mc:AlternateContent xmlns:mc="http://schemas.openxmlformats.org/markup-compatibility/2006">
              <mc:Choice xmlns:v="urn:schemas-microsoft-com:vml" Requires="v">
                <p:oleObj spid="_x0000_s72267" name="Equation" r:id="rId6" imgW="253780" imgH="164957" progId="Equation.DSMT4">
                  <p:embed/>
                </p:oleObj>
              </mc:Choice>
              <mc:Fallback>
                <p:oleObj name="Equation" r:id="rId6" imgW="253780" imgH="164957"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56525" y="5248275"/>
                        <a:ext cx="3333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98" name="Object 5"/>
          <p:cNvGraphicFramePr>
            <a:graphicFrameLocks noChangeAspect="1"/>
          </p:cNvGraphicFramePr>
          <p:nvPr/>
        </p:nvGraphicFramePr>
        <p:xfrm>
          <a:off x="6100763" y="5273675"/>
          <a:ext cx="333375" cy="214313"/>
        </p:xfrm>
        <a:graphic>
          <a:graphicData uri="http://schemas.openxmlformats.org/presentationml/2006/ole">
            <mc:AlternateContent xmlns:mc="http://schemas.openxmlformats.org/markup-compatibility/2006">
              <mc:Choice xmlns:v="urn:schemas-microsoft-com:vml" Requires="v">
                <p:oleObj spid="_x0000_s72268" name="Equation" r:id="rId8" imgW="253780" imgH="164957" progId="Equation.DSMT4">
                  <p:embed/>
                </p:oleObj>
              </mc:Choice>
              <mc:Fallback>
                <p:oleObj name="Equation" r:id="rId8" imgW="253780" imgH="164957"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00763" y="5273675"/>
                        <a:ext cx="3333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円/楕円 23"/>
          <p:cNvSpPr/>
          <p:nvPr/>
        </p:nvSpPr>
        <p:spPr>
          <a:xfrm>
            <a:off x="7173913" y="4724400"/>
            <a:ext cx="142875"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26" name="直線コネクタ 25"/>
          <p:cNvCxnSpPr>
            <a:stCxn id="14" idx="0"/>
            <a:endCxn id="24" idx="5"/>
          </p:cNvCxnSpPr>
          <p:nvPr/>
        </p:nvCxnSpPr>
        <p:spPr>
          <a:xfrm rot="16200000" flipV="1">
            <a:off x="7224713" y="4919662"/>
            <a:ext cx="452438" cy="309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円/楕円 27"/>
          <p:cNvSpPr/>
          <p:nvPr/>
        </p:nvSpPr>
        <p:spPr>
          <a:xfrm>
            <a:off x="7821613" y="4724400"/>
            <a:ext cx="142875"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30" name="直線コネクタ 29"/>
          <p:cNvCxnSpPr>
            <a:stCxn id="14" idx="0"/>
            <a:endCxn id="28" idx="4"/>
          </p:cNvCxnSpPr>
          <p:nvPr/>
        </p:nvCxnSpPr>
        <p:spPr>
          <a:xfrm rot="5400000" flipH="1" flipV="1">
            <a:off x="7533482" y="4941094"/>
            <a:ext cx="431800" cy="2873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円/楕円 31"/>
          <p:cNvSpPr/>
          <p:nvPr/>
        </p:nvSpPr>
        <p:spPr>
          <a:xfrm>
            <a:off x="7532688" y="4005263"/>
            <a:ext cx="144462"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 name="円/楕円 32"/>
          <p:cNvSpPr/>
          <p:nvPr/>
        </p:nvSpPr>
        <p:spPr>
          <a:xfrm>
            <a:off x="8108950" y="4005263"/>
            <a:ext cx="144463"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35" name="直線コネクタ 34"/>
          <p:cNvCxnSpPr>
            <a:stCxn id="28" idx="0"/>
            <a:endCxn id="32" idx="5"/>
          </p:cNvCxnSpPr>
          <p:nvPr/>
        </p:nvCxnSpPr>
        <p:spPr>
          <a:xfrm rot="16200000" flipV="1">
            <a:off x="7476332" y="4307681"/>
            <a:ext cx="596900" cy="236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a:stCxn id="28" idx="0"/>
            <a:endCxn id="33" idx="4"/>
          </p:cNvCxnSpPr>
          <p:nvPr/>
        </p:nvCxnSpPr>
        <p:spPr>
          <a:xfrm rot="5400000" flipH="1" flipV="1">
            <a:off x="7750175" y="4292600"/>
            <a:ext cx="574675" cy="2889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6407" name="Object 6"/>
          <p:cNvGraphicFramePr>
            <a:graphicFrameLocks noChangeAspect="1"/>
          </p:cNvGraphicFramePr>
          <p:nvPr/>
        </p:nvGraphicFramePr>
        <p:xfrm>
          <a:off x="8002588" y="4667250"/>
          <a:ext cx="400050" cy="263525"/>
        </p:xfrm>
        <a:graphic>
          <a:graphicData uri="http://schemas.openxmlformats.org/presentationml/2006/ole">
            <mc:AlternateContent xmlns:mc="http://schemas.openxmlformats.org/markup-compatibility/2006">
              <mc:Choice xmlns:v="urn:schemas-microsoft-com:vml" Requires="v">
                <p:oleObj spid="_x0000_s72269" name="Equation" r:id="rId10" imgW="304536" imgH="203024" progId="Equation.DSMT4">
                  <p:embed/>
                </p:oleObj>
              </mc:Choice>
              <mc:Fallback>
                <p:oleObj name="Equation" r:id="rId10" imgW="304536" imgH="203024" progId="Equation.DSMT4">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02588" y="4667250"/>
                        <a:ext cx="4000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408" name="Object 7"/>
          <p:cNvGraphicFramePr>
            <a:graphicFrameLocks noChangeAspect="1"/>
          </p:cNvGraphicFramePr>
          <p:nvPr/>
        </p:nvGraphicFramePr>
        <p:xfrm>
          <a:off x="6773863" y="4652963"/>
          <a:ext cx="400050" cy="263525"/>
        </p:xfrm>
        <a:graphic>
          <a:graphicData uri="http://schemas.openxmlformats.org/presentationml/2006/ole">
            <mc:AlternateContent xmlns:mc="http://schemas.openxmlformats.org/markup-compatibility/2006">
              <mc:Choice xmlns:v="urn:schemas-microsoft-com:vml" Requires="v">
                <p:oleObj spid="_x0000_s72270" name="Equation" r:id="rId12" imgW="304536" imgH="203024" progId="Equation.DSMT4">
                  <p:embed/>
                </p:oleObj>
              </mc:Choice>
              <mc:Fallback>
                <p:oleObj name="Equation" r:id="rId12" imgW="304536" imgH="203024" progId="Equation.DSMT4">
                  <p:embed/>
                  <p:pic>
                    <p:nvPicPr>
                      <p:cNvPr id="0"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73863" y="4652963"/>
                        <a:ext cx="4000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409" name="Object 8"/>
          <p:cNvGraphicFramePr>
            <a:graphicFrameLocks noChangeAspect="1"/>
          </p:cNvGraphicFramePr>
          <p:nvPr/>
        </p:nvGraphicFramePr>
        <p:xfrm>
          <a:off x="8293100" y="3860800"/>
          <a:ext cx="382588" cy="263525"/>
        </p:xfrm>
        <a:graphic>
          <a:graphicData uri="http://schemas.openxmlformats.org/presentationml/2006/ole">
            <mc:AlternateContent xmlns:mc="http://schemas.openxmlformats.org/markup-compatibility/2006">
              <mc:Choice xmlns:v="urn:schemas-microsoft-com:vml" Requires="v">
                <p:oleObj spid="_x0000_s72271" name="Equation" r:id="rId14" imgW="291973" imgH="203112" progId="Equation.DSMT4">
                  <p:embed/>
                </p:oleObj>
              </mc:Choice>
              <mc:Fallback>
                <p:oleObj name="Equation" r:id="rId14" imgW="291973" imgH="203112" progId="Equation.DSMT4">
                  <p:embed/>
                  <p:pic>
                    <p:nvPicPr>
                      <p:cNvPr id="0"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93100" y="3860800"/>
                        <a:ext cx="3825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410" name="Object 9"/>
          <p:cNvGraphicFramePr>
            <a:graphicFrameLocks noChangeAspect="1"/>
          </p:cNvGraphicFramePr>
          <p:nvPr/>
        </p:nvGraphicFramePr>
        <p:xfrm>
          <a:off x="7100888" y="3860800"/>
          <a:ext cx="382587" cy="263525"/>
        </p:xfrm>
        <a:graphic>
          <a:graphicData uri="http://schemas.openxmlformats.org/presentationml/2006/ole">
            <mc:AlternateContent xmlns:mc="http://schemas.openxmlformats.org/markup-compatibility/2006">
              <mc:Choice xmlns:v="urn:schemas-microsoft-com:vml" Requires="v">
                <p:oleObj spid="_x0000_s72272" name="Equation" r:id="rId16" imgW="291973" imgH="203112" progId="Equation.DSMT4">
                  <p:embed/>
                </p:oleObj>
              </mc:Choice>
              <mc:Fallback>
                <p:oleObj name="Equation" r:id="rId16" imgW="291973" imgH="203112" progId="Equation.DSMT4">
                  <p:embed/>
                  <p:pic>
                    <p:nvPicPr>
                      <p:cNvPr id="0"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00888" y="3860800"/>
                        <a:ext cx="38258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 name="円/楕円 43"/>
          <p:cNvSpPr/>
          <p:nvPr/>
        </p:nvSpPr>
        <p:spPr>
          <a:xfrm>
            <a:off x="6308725" y="4724400"/>
            <a:ext cx="144463"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円/楕円 44"/>
          <p:cNvSpPr/>
          <p:nvPr/>
        </p:nvSpPr>
        <p:spPr>
          <a:xfrm>
            <a:off x="5589588" y="4724400"/>
            <a:ext cx="142875"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47" name="直線コネクタ 46"/>
          <p:cNvCxnSpPr>
            <a:stCxn id="13" idx="0"/>
            <a:endCxn id="44" idx="5"/>
          </p:cNvCxnSpPr>
          <p:nvPr/>
        </p:nvCxnSpPr>
        <p:spPr>
          <a:xfrm rot="16200000" flipV="1">
            <a:off x="6252369" y="5028406"/>
            <a:ext cx="452438" cy="92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a:stCxn id="13" idx="0"/>
            <a:endCxn id="45" idx="5"/>
          </p:cNvCxnSpPr>
          <p:nvPr/>
        </p:nvCxnSpPr>
        <p:spPr>
          <a:xfrm rot="16200000" flipV="1">
            <a:off x="5892006" y="4668044"/>
            <a:ext cx="452438" cy="81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6415" name="Object 10"/>
          <p:cNvGraphicFramePr>
            <a:graphicFrameLocks noChangeAspect="1"/>
          </p:cNvGraphicFramePr>
          <p:nvPr/>
        </p:nvGraphicFramePr>
        <p:xfrm>
          <a:off x="5948363" y="4652963"/>
          <a:ext cx="400050" cy="263525"/>
        </p:xfrm>
        <a:graphic>
          <a:graphicData uri="http://schemas.openxmlformats.org/presentationml/2006/ole">
            <mc:AlternateContent xmlns:mc="http://schemas.openxmlformats.org/markup-compatibility/2006">
              <mc:Choice xmlns:v="urn:schemas-microsoft-com:vml" Requires="v">
                <p:oleObj spid="_x0000_s72273" name="Equation" r:id="rId18" imgW="304536" imgH="203024" progId="Equation.DSMT4">
                  <p:embed/>
                </p:oleObj>
              </mc:Choice>
              <mc:Fallback>
                <p:oleObj name="Equation" r:id="rId18" imgW="304536" imgH="203024" progId="Equation.DSMT4">
                  <p:embed/>
                  <p:pic>
                    <p:nvPicPr>
                      <p:cNvPr id="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48363" y="4652963"/>
                        <a:ext cx="4000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416" name="Object 11"/>
          <p:cNvGraphicFramePr>
            <a:graphicFrameLocks noChangeAspect="1"/>
          </p:cNvGraphicFramePr>
          <p:nvPr/>
        </p:nvGraphicFramePr>
        <p:xfrm>
          <a:off x="5156200" y="4652963"/>
          <a:ext cx="400050" cy="263525"/>
        </p:xfrm>
        <a:graphic>
          <a:graphicData uri="http://schemas.openxmlformats.org/presentationml/2006/ole">
            <mc:AlternateContent xmlns:mc="http://schemas.openxmlformats.org/markup-compatibility/2006">
              <mc:Choice xmlns:v="urn:schemas-microsoft-com:vml" Requires="v">
                <p:oleObj spid="_x0000_s72274" name="Equation" r:id="rId19" imgW="304536" imgH="203024" progId="Equation.DSMT4">
                  <p:embed/>
                </p:oleObj>
              </mc:Choice>
              <mc:Fallback>
                <p:oleObj name="Equation" r:id="rId19" imgW="304536" imgH="203024" progId="Equation.DSMT4">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56200" y="4652963"/>
                        <a:ext cx="4000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417" name="Object 12"/>
          <p:cNvGraphicFramePr>
            <a:graphicFrameLocks noChangeAspect="1"/>
          </p:cNvGraphicFramePr>
          <p:nvPr/>
        </p:nvGraphicFramePr>
        <p:xfrm>
          <a:off x="7667625" y="1993900"/>
          <a:ext cx="417513" cy="263525"/>
        </p:xfrm>
        <a:graphic>
          <a:graphicData uri="http://schemas.openxmlformats.org/presentationml/2006/ole">
            <mc:AlternateContent xmlns:mc="http://schemas.openxmlformats.org/markup-compatibility/2006">
              <mc:Choice xmlns:v="urn:schemas-microsoft-com:vml" Requires="v">
                <p:oleObj spid="_x0000_s72275" name="Equation" r:id="rId20" imgW="317225" imgH="203024" progId="Equation.DSMT4">
                  <p:embed/>
                </p:oleObj>
              </mc:Choice>
              <mc:Fallback>
                <p:oleObj name="Equation" r:id="rId20" imgW="317225" imgH="203024" progId="Equation.DSMT4">
                  <p:embed/>
                  <p:pic>
                    <p:nvPicPr>
                      <p:cNvPr id="0" name="Object 1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667625" y="1993900"/>
                        <a:ext cx="41751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418" name="Object 13"/>
          <p:cNvGraphicFramePr>
            <a:graphicFrameLocks noChangeAspect="1"/>
          </p:cNvGraphicFramePr>
          <p:nvPr/>
        </p:nvGraphicFramePr>
        <p:xfrm>
          <a:off x="8212138" y="1989138"/>
          <a:ext cx="417512" cy="263525"/>
        </p:xfrm>
        <a:graphic>
          <a:graphicData uri="http://schemas.openxmlformats.org/presentationml/2006/ole">
            <mc:AlternateContent xmlns:mc="http://schemas.openxmlformats.org/markup-compatibility/2006">
              <mc:Choice xmlns:v="urn:schemas-microsoft-com:vml" Requires="v">
                <p:oleObj spid="_x0000_s72276" name="Equation" r:id="rId22" imgW="317225" imgH="203024" progId="Equation.DSMT4">
                  <p:embed/>
                </p:oleObj>
              </mc:Choice>
              <mc:Fallback>
                <p:oleObj name="Equation" r:id="rId22" imgW="317225" imgH="203024" progId="Equation.DSMT4">
                  <p:embed/>
                  <p:pic>
                    <p:nvPicPr>
                      <p:cNvPr id="0" name="Object 1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212138" y="1989138"/>
                        <a:ext cx="4175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6419" name="Picture 17" descr="C:\Users\wata\AppData\Local\Microsoft\Windows\Temporary Internet Files\Content.IE5\5EKC3ZE1\MC900356345[1].wmf"/>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843213" y="4797425"/>
            <a:ext cx="18303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20"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endParaRPr lang="ja-JP" altLang="en-US">
              <a:latin typeface="Arial" panose="020B0604020202020204" pitchFamily="34" charset="0"/>
            </a:endParaRPr>
          </a:p>
        </p:txBody>
      </p:sp>
      <p:graphicFrame>
        <p:nvGraphicFramePr>
          <p:cNvPr id="16421" name="Object 18"/>
          <p:cNvGraphicFramePr>
            <a:graphicFrameLocks noChangeAspect="1"/>
          </p:cNvGraphicFramePr>
          <p:nvPr/>
        </p:nvGraphicFramePr>
        <p:xfrm>
          <a:off x="4024313" y="3284538"/>
          <a:ext cx="187325" cy="298450"/>
        </p:xfrm>
        <a:graphic>
          <a:graphicData uri="http://schemas.openxmlformats.org/presentationml/2006/ole">
            <mc:AlternateContent xmlns:mc="http://schemas.openxmlformats.org/markup-compatibility/2006">
              <mc:Choice xmlns:v="urn:schemas-microsoft-com:vml" Requires="v">
                <p:oleObj spid="_x0000_s72277" name="Equation" r:id="rId25" imgW="139700" imgH="228600" progId="Equation.DSMT4">
                  <p:embed/>
                </p:oleObj>
              </mc:Choice>
              <mc:Fallback>
                <p:oleObj name="Equation" r:id="rId25" imgW="139700" imgH="228600" progId="Equation.DSMT4">
                  <p:embed/>
                  <p:pic>
                    <p:nvPicPr>
                      <p:cNvPr id="0" name="Object 1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024313" y="3284538"/>
                        <a:ext cx="1873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422" name="Object 20"/>
          <p:cNvGraphicFramePr>
            <a:graphicFrameLocks noChangeAspect="1"/>
          </p:cNvGraphicFramePr>
          <p:nvPr/>
        </p:nvGraphicFramePr>
        <p:xfrm>
          <a:off x="5076825" y="3284538"/>
          <a:ext cx="187325" cy="298450"/>
        </p:xfrm>
        <a:graphic>
          <a:graphicData uri="http://schemas.openxmlformats.org/presentationml/2006/ole">
            <mc:AlternateContent xmlns:mc="http://schemas.openxmlformats.org/markup-compatibility/2006">
              <mc:Choice xmlns:v="urn:schemas-microsoft-com:vml" Requires="v">
                <p:oleObj spid="_x0000_s72278" name="Equation" r:id="rId27" imgW="139700" imgH="228600" progId="Equation.DSMT4">
                  <p:embed/>
                </p:oleObj>
              </mc:Choice>
              <mc:Fallback>
                <p:oleObj name="Equation" r:id="rId27" imgW="139700" imgH="228600" progId="Equation.DSMT4">
                  <p:embed/>
                  <p:pic>
                    <p:nvPicPr>
                      <p:cNvPr id="0" name="Object 2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076825" y="3284538"/>
                        <a:ext cx="1873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84213" y="260350"/>
            <a:ext cx="7991475" cy="12239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411" name="テキスト ボックス 2"/>
          <p:cNvSpPr txBox="1">
            <a:spLocks noChangeArrowheads="1"/>
          </p:cNvSpPr>
          <p:nvPr/>
        </p:nvSpPr>
        <p:spPr bwMode="auto">
          <a:xfrm>
            <a:off x="900113" y="188913"/>
            <a:ext cx="7275512"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r>
              <a:rPr lang="ja-JP" altLang="ja-JP" u="sng" dirty="0">
                <a:latin typeface="Arial" panose="020B0604020202020204" pitchFamily="34" charset="0"/>
              </a:rPr>
              <a:t>問５</a:t>
            </a:r>
            <a:endParaRPr lang="ja-JP" altLang="ja-JP" dirty="0">
              <a:latin typeface="Arial" panose="020B0604020202020204" pitchFamily="34" charset="0"/>
            </a:endParaRPr>
          </a:p>
          <a:p>
            <a:pPr eaLnBrk="1" hangingPunct="1"/>
            <a:r>
              <a:rPr lang="ja-JP" altLang="ja-JP" sz="1400" dirty="0">
                <a:latin typeface="ＭＳ 明朝" panose="02020609040205080304" pitchFamily="17" charset="-128"/>
                <a:ea typeface="ＭＳ 明朝" panose="02020609040205080304" pitchFamily="17" charset="-128"/>
              </a:rPr>
              <a:t>情報源</a:t>
            </a:r>
            <a:r>
              <a:rPr lang="en-US" altLang="ja-JP" sz="1400" dirty="0">
                <a:latin typeface="ＭＳ 明朝" panose="02020609040205080304" pitchFamily="17" charset="-128"/>
                <a:ea typeface="ＭＳ 明朝" panose="02020609040205080304" pitchFamily="17" charset="-128"/>
              </a:rPr>
              <a:t>S={</a:t>
            </a:r>
            <a:r>
              <a:rPr lang="en-US" altLang="ja-JP" sz="1400" dirty="0" err="1">
                <a:latin typeface="ＭＳ 明朝" panose="02020609040205080304" pitchFamily="17" charset="-128"/>
                <a:ea typeface="ＭＳ 明朝" panose="02020609040205080304" pitchFamily="17" charset="-128"/>
              </a:rPr>
              <a:t>a,b,c,d</a:t>
            </a:r>
            <a:r>
              <a:rPr lang="en-US" altLang="ja-JP" sz="1400" dirty="0">
                <a:latin typeface="ＭＳ 明朝" panose="02020609040205080304" pitchFamily="17" charset="-128"/>
                <a:ea typeface="ＭＳ 明朝" panose="02020609040205080304" pitchFamily="17" charset="-128"/>
              </a:rPr>
              <a:t>}</a:t>
            </a:r>
            <a:r>
              <a:rPr lang="ja-JP" altLang="ja-JP" sz="1400" dirty="0">
                <a:latin typeface="ＭＳ 明朝" panose="02020609040205080304" pitchFamily="17" charset="-128"/>
                <a:ea typeface="ＭＳ 明朝" panose="02020609040205080304" pitchFamily="17" charset="-128"/>
              </a:rPr>
              <a:t>に対する次の符号長を持つ瞬時符号が構成できるかどうか判定せよ．</a:t>
            </a:r>
          </a:p>
          <a:p>
            <a:pPr eaLnBrk="1" hangingPunct="1"/>
            <a:r>
              <a:rPr lang="ja-JP" altLang="ja-JP" sz="1400" dirty="0">
                <a:latin typeface="ＭＳ 明朝" panose="02020609040205080304" pitchFamily="17" charset="-128"/>
                <a:ea typeface="ＭＳ 明朝" panose="02020609040205080304" pitchFamily="17" charset="-128"/>
              </a:rPr>
              <a:t>構成できるものについてはその例を挙げよ．</a:t>
            </a:r>
          </a:p>
          <a:p>
            <a:pPr eaLnBrk="1" hangingPunct="1"/>
            <a:r>
              <a:rPr lang="ja-JP" altLang="en-US" sz="1400" dirty="0">
                <a:latin typeface="ＭＳ 明朝" panose="02020609040205080304" pitchFamily="17" charset="-128"/>
                <a:ea typeface="ＭＳ 明朝" panose="02020609040205080304" pitchFamily="17" charset="-128"/>
              </a:rPr>
              <a:t>（１）</a:t>
            </a:r>
            <a:r>
              <a:rPr lang="ja-JP" altLang="ja-JP" sz="1400" dirty="0">
                <a:latin typeface="ＭＳ 明朝" panose="02020609040205080304" pitchFamily="17" charset="-128"/>
                <a:ea typeface="ＭＳ 明朝" panose="02020609040205080304" pitchFamily="17" charset="-128"/>
              </a:rPr>
              <a:t>（１，２，２，２）の２元符号</a:t>
            </a:r>
          </a:p>
          <a:p>
            <a:pPr eaLnBrk="1" hangingPunct="1"/>
            <a:r>
              <a:rPr lang="ja-JP" altLang="en-US" sz="1400" dirty="0">
                <a:latin typeface="ＭＳ 明朝" panose="02020609040205080304" pitchFamily="17" charset="-128"/>
                <a:ea typeface="ＭＳ 明朝" panose="02020609040205080304" pitchFamily="17" charset="-128"/>
              </a:rPr>
              <a:t>（２）</a:t>
            </a:r>
            <a:r>
              <a:rPr lang="ja-JP" altLang="ja-JP" sz="1400" dirty="0">
                <a:latin typeface="ＭＳ 明朝" panose="02020609040205080304" pitchFamily="17" charset="-128"/>
                <a:ea typeface="ＭＳ 明朝" panose="02020609040205080304" pitchFamily="17" charset="-128"/>
              </a:rPr>
              <a:t>（１，２，２，２）の３元符号</a:t>
            </a:r>
          </a:p>
          <a:p>
            <a:pPr eaLnBrk="1" hangingPunct="1"/>
            <a:endParaRPr lang="ja-JP" altLang="en-US" dirty="0">
              <a:latin typeface="Arial" panose="020B0604020202020204" pitchFamily="34" charset="0"/>
            </a:endParaRPr>
          </a:p>
        </p:txBody>
      </p:sp>
      <p:sp>
        <p:nvSpPr>
          <p:cNvPr id="5" name="角丸四角形 4"/>
          <p:cNvSpPr/>
          <p:nvPr/>
        </p:nvSpPr>
        <p:spPr>
          <a:xfrm>
            <a:off x="323850" y="1773238"/>
            <a:ext cx="8569325" cy="47513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413" name="正方形/長方形 5"/>
          <p:cNvSpPr>
            <a:spLocks noChangeArrowheads="1"/>
          </p:cNvSpPr>
          <p:nvPr/>
        </p:nvSpPr>
        <p:spPr bwMode="auto">
          <a:xfrm>
            <a:off x="755650" y="1773238"/>
            <a:ext cx="1033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r>
              <a:rPr lang="ja-JP" altLang="en-US">
                <a:latin typeface="Arial" panose="020B0604020202020204" pitchFamily="34" charset="0"/>
              </a:rPr>
              <a:t>問５の答</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60648"/>
            <a:ext cx="8305800" cy="1143000"/>
          </a:xfrm>
        </p:spPr>
        <p:txBody>
          <a:bodyPr/>
          <a:lstStyle/>
          <a:p>
            <a:r>
              <a:rPr lang="ja-JP" altLang="en-US" dirty="0" smtClean="0"/>
              <a:t>情報源符号化定理</a:t>
            </a:r>
            <a:endParaRPr kumimoji="1" lang="ja-JP" altLang="en-US" dirty="0"/>
          </a:p>
        </p:txBody>
      </p:sp>
      <p:sp>
        <p:nvSpPr>
          <p:cNvPr id="5" name="テキスト ボックス 4"/>
          <p:cNvSpPr txBox="1"/>
          <p:nvPr/>
        </p:nvSpPr>
        <p:spPr>
          <a:xfrm>
            <a:off x="395536" y="1628801"/>
            <a:ext cx="8416086" cy="954107"/>
          </a:xfrm>
          <a:prstGeom prst="rect">
            <a:avLst/>
          </a:prstGeom>
          <a:noFill/>
        </p:spPr>
        <p:txBody>
          <a:bodyPr wrap="square" rtlCol="0">
            <a:spAutoFit/>
          </a:bodyPr>
          <a:lstStyle/>
          <a:p>
            <a:r>
              <a:rPr lang="ja-JP" altLang="ja-JP" sz="1400" dirty="0" smtClean="0">
                <a:latin typeface="ＭＳ 明朝" pitchFamily="17" charset="-128"/>
                <a:ea typeface="ＭＳ 明朝" pitchFamily="17" charset="-128"/>
              </a:rPr>
              <a:t>さてシャノン</a:t>
            </a:r>
            <a:r>
              <a:rPr lang="ja-JP" altLang="ja-JP" sz="1400" dirty="0">
                <a:latin typeface="ＭＳ 明朝" pitchFamily="17" charset="-128"/>
                <a:ea typeface="ＭＳ 明朝" pitchFamily="17" charset="-128"/>
              </a:rPr>
              <a:t>の</a:t>
            </a:r>
            <a:r>
              <a:rPr lang="ja-JP" altLang="ja-JP" sz="1400" dirty="0">
                <a:solidFill>
                  <a:srgbClr val="FF0000"/>
                </a:solidFill>
                <a:latin typeface="ＭＳ 明朝" pitchFamily="17" charset="-128"/>
                <a:ea typeface="ＭＳ 明朝" pitchFamily="17" charset="-128"/>
              </a:rPr>
              <a:t>情報源符号化定理（シャノンの第１定理</a:t>
            </a:r>
            <a:r>
              <a:rPr lang="ja-JP" altLang="ja-JP" sz="1400" dirty="0" smtClean="0">
                <a:latin typeface="ＭＳ 明朝" pitchFamily="17" charset="-128"/>
                <a:ea typeface="ＭＳ 明朝" pitchFamily="17" charset="-128"/>
              </a:rPr>
              <a:t>）</a:t>
            </a:r>
            <a:r>
              <a:rPr lang="ja-JP" altLang="en-US" sz="1400" dirty="0" smtClean="0">
                <a:latin typeface="ＭＳ 明朝" pitchFamily="17" charset="-128"/>
                <a:ea typeface="ＭＳ 明朝" pitchFamily="17" charset="-128"/>
              </a:rPr>
              <a:t>について述べる</a:t>
            </a:r>
            <a:r>
              <a:rPr lang="ja-JP" altLang="ja-JP" sz="1400" dirty="0" smtClean="0">
                <a:latin typeface="ＭＳ 明朝" pitchFamily="17" charset="-128"/>
                <a:ea typeface="ＭＳ 明朝" pitchFamily="17" charset="-128"/>
              </a:rPr>
              <a:t>．</a:t>
            </a:r>
            <a:r>
              <a:rPr lang="ja-JP" altLang="ja-JP" sz="1400" dirty="0">
                <a:latin typeface="ＭＳ 明朝" pitchFamily="17" charset="-128"/>
                <a:ea typeface="ＭＳ 明朝" pitchFamily="17" charset="-128"/>
              </a:rPr>
              <a:t>シャノンの第１定理を述べるために</a:t>
            </a:r>
            <a:r>
              <a:rPr lang="ja-JP" altLang="ja-JP" sz="1400" dirty="0" smtClean="0">
                <a:latin typeface="ＭＳ 明朝" pitchFamily="17" charset="-128"/>
                <a:ea typeface="ＭＳ 明朝" pitchFamily="17" charset="-128"/>
              </a:rPr>
              <a:t>は，</a:t>
            </a:r>
            <a:r>
              <a:rPr lang="en-US" altLang="ja-JP" sz="1400" dirty="0">
                <a:latin typeface="ＭＳ 明朝" pitchFamily="17" charset="-128"/>
                <a:ea typeface="ＭＳ 明朝" pitchFamily="17" charset="-128"/>
              </a:rPr>
              <a:t>N</a:t>
            </a:r>
            <a:r>
              <a:rPr lang="ja-JP" altLang="ja-JP" sz="1400" dirty="0">
                <a:latin typeface="ＭＳ 明朝" pitchFamily="17" charset="-128"/>
                <a:ea typeface="ＭＳ 明朝" pitchFamily="17" charset="-128"/>
              </a:rPr>
              <a:t>次拡大情報源とエントロピーの概念が必要である．</a:t>
            </a:r>
          </a:p>
          <a:p>
            <a:r>
              <a:rPr lang="en-US" altLang="ja-JP" sz="1400" dirty="0">
                <a:latin typeface="ＭＳ 明朝" pitchFamily="17" charset="-128"/>
                <a:ea typeface="ＭＳ 明朝" pitchFamily="17" charset="-128"/>
              </a:rPr>
              <a:t> </a:t>
            </a:r>
            <a:endParaRPr lang="ja-JP" altLang="ja-JP" sz="1400" dirty="0">
              <a:latin typeface="ＭＳ 明朝" pitchFamily="17" charset="-128"/>
              <a:ea typeface="ＭＳ 明朝" pitchFamily="17" charset="-128"/>
            </a:endParaRPr>
          </a:p>
          <a:p>
            <a:endParaRPr kumimoji="1" lang="ja-JP" altLang="en-US" sz="1400" dirty="0"/>
          </a:p>
        </p:txBody>
      </p:sp>
      <p:graphicFrame>
        <p:nvGraphicFramePr>
          <p:cNvPr id="1026" name="Object 2"/>
          <p:cNvGraphicFramePr>
            <a:graphicFrameLocks noChangeAspect="1"/>
          </p:cNvGraphicFramePr>
          <p:nvPr>
            <p:extLst>
              <p:ext uri="{D42A27DB-BD31-4B8C-83A1-F6EECF244321}">
                <p14:modId xmlns:p14="http://schemas.microsoft.com/office/powerpoint/2010/main" val="2540413331"/>
              </p:ext>
            </p:extLst>
          </p:nvPr>
        </p:nvGraphicFramePr>
        <p:xfrm>
          <a:off x="1547664" y="2566989"/>
          <a:ext cx="5977598" cy="1645979"/>
        </p:xfrm>
        <a:graphic>
          <a:graphicData uri="http://schemas.openxmlformats.org/presentationml/2006/ole">
            <mc:AlternateContent xmlns:mc="http://schemas.openxmlformats.org/markup-compatibility/2006">
              <mc:Choice xmlns:v="urn:schemas-microsoft-com:vml" Requires="v">
                <p:oleObj spid="_x0000_s31958" name="Document" r:id="rId3" imgW="4981332" imgH="1371649" progId="Word.Document.12">
                  <p:embed/>
                </p:oleObj>
              </mc:Choice>
              <mc:Fallback>
                <p:oleObj name="Document" r:id="rId3" imgW="4981332" imgH="1371649" progId="Word.Document.12">
                  <p:embed/>
                  <p:pic>
                    <p:nvPicPr>
                      <p:cNvPr id="0" name=""/>
                      <p:cNvPicPr>
                        <a:picLocks noChangeAspect="1" noChangeArrowheads="1"/>
                      </p:cNvPicPr>
                      <p:nvPr/>
                    </p:nvPicPr>
                    <p:blipFill>
                      <a:blip r:embed="rId4"/>
                      <a:srcRect/>
                      <a:stretch>
                        <a:fillRect/>
                      </a:stretch>
                    </p:blipFill>
                    <p:spPr bwMode="auto">
                      <a:xfrm>
                        <a:off x="1547664" y="2566989"/>
                        <a:ext cx="5977598" cy="1645979"/>
                      </a:xfrm>
                      <a:prstGeom prst="rect">
                        <a:avLst/>
                      </a:prstGeom>
                      <a:noFill/>
                      <a:ln>
                        <a:noFill/>
                      </a:ln>
                      <a:effectLst/>
                      <a:extLst/>
                    </p:spPr>
                  </p:pic>
                </p:oleObj>
              </mc:Fallback>
            </mc:AlternateContent>
          </a:graphicData>
        </a:graphic>
      </p:graphicFrame>
      <p:sp>
        <p:nvSpPr>
          <p:cNvPr id="7" name="角丸四角形 6"/>
          <p:cNvSpPr/>
          <p:nvPr/>
        </p:nvSpPr>
        <p:spPr>
          <a:xfrm>
            <a:off x="1187624" y="2636912"/>
            <a:ext cx="6696744" cy="1512168"/>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027" name="Object 3"/>
          <p:cNvGraphicFramePr>
            <a:graphicFrameLocks noChangeAspect="1"/>
          </p:cNvGraphicFramePr>
          <p:nvPr>
            <p:extLst>
              <p:ext uri="{D42A27DB-BD31-4B8C-83A1-F6EECF244321}">
                <p14:modId xmlns:p14="http://schemas.microsoft.com/office/powerpoint/2010/main" val="1128983780"/>
              </p:ext>
            </p:extLst>
          </p:nvPr>
        </p:nvGraphicFramePr>
        <p:xfrm>
          <a:off x="1259632" y="4365104"/>
          <a:ext cx="7018338" cy="2081212"/>
        </p:xfrm>
        <a:graphic>
          <a:graphicData uri="http://schemas.openxmlformats.org/presentationml/2006/ole">
            <mc:AlternateContent xmlns:mc="http://schemas.openxmlformats.org/markup-compatibility/2006">
              <mc:Choice xmlns:v="urn:schemas-microsoft-com:vml" Requires="v">
                <p:oleObj spid="_x0000_s31959" name="Document" r:id="rId5" imgW="5400403" imgH="1600257" progId="Word.Document.12">
                  <p:embed/>
                </p:oleObj>
              </mc:Choice>
              <mc:Fallback>
                <p:oleObj name="Document" r:id="rId5" imgW="5400403" imgH="1600257" progId="Word.Document.12">
                  <p:embed/>
                  <p:pic>
                    <p:nvPicPr>
                      <p:cNvPr id="0" name=""/>
                      <p:cNvPicPr>
                        <a:picLocks noChangeAspect="1" noChangeArrowheads="1"/>
                      </p:cNvPicPr>
                      <p:nvPr/>
                    </p:nvPicPr>
                    <p:blipFill>
                      <a:blip r:embed="rId6"/>
                      <a:srcRect/>
                      <a:stretch>
                        <a:fillRect/>
                      </a:stretch>
                    </p:blipFill>
                    <p:spPr bwMode="auto">
                      <a:xfrm>
                        <a:off x="1259632" y="4365104"/>
                        <a:ext cx="7018338" cy="208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827584" y="476672"/>
            <a:ext cx="6192688" cy="1512168"/>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050" name="Object 2"/>
          <p:cNvGraphicFramePr>
            <a:graphicFrameLocks noChangeAspect="1"/>
          </p:cNvGraphicFramePr>
          <p:nvPr>
            <p:extLst>
              <p:ext uri="{D42A27DB-BD31-4B8C-83A1-F6EECF244321}">
                <p14:modId xmlns:p14="http://schemas.microsoft.com/office/powerpoint/2010/main" val="3892859928"/>
              </p:ext>
            </p:extLst>
          </p:nvPr>
        </p:nvGraphicFramePr>
        <p:xfrm>
          <a:off x="1189038" y="548680"/>
          <a:ext cx="7560564" cy="1280206"/>
        </p:xfrm>
        <a:graphic>
          <a:graphicData uri="http://schemas.openxmlformats.org/presentationml/2006/ole">
            <mc:AlternateContent xmlns:mc="http://schemas.openxmlformats.org/markup-compatibility/2006">
              <mc:Choice xmlns:v="urn:schemas-microsoft-com:vml" Requires="v">
                <p:oleObj spid="_x0000_s32876" name="Document" r:id="rId3" imgW="5400403" imgH="914433" progId="Word.Document.12">
                  <p:embed/>
                </p:oleObj>
              </mc:Choice>
              <mc:Fallback>
                <p:oleObj name="Document" r:id="rId3" imgW="5400403" imgH="914433" progId="Word.Document.12">
                  <p:embed/>
                  <p:pic>
                    <p:nvPicPr>
                      <p:cNvPr id="0" name=""/>
                      <p:cNvPicPr>
                        <a:picLocks noChangeAspect="1" noChangeArrowheads="1"/>
                      </p:cNvPicPr>
                      <p:nvPr/>
                    </p:nvPicPr>
                    <p:blipFill>
                      <a:blip r:embed="rId4"/>
                      <a:srcRect/>
                      <a:stretch>
                        <a:fillRect/>
                      </a:stretch>
                    </p:blipFill>
                    <p:spPr bwMode="auto">
                      <a:xfrm>
                        <a:off x="1189038" y="548680"/>
                        <a:ext cx="7560564" cy="1280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角丸四角形 4"/>
          <p:cNvSpPr/>
          <p:nvPr/>
        </p:nvSpPr>
        <p:spPr>
          <a:xfrm>
            <a:off x="539552" y="2420888"/>
            <a:ext cx="8208912" cy="41764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043608" y="2564904"/>
            <a:ext cx="902811" cy="307777"/>
          </a:xfrm>
          <a:prstGeom prst="rect">
            <a:avLst/>
          </a:prstGeom>
          <a:noFill/>
        </p:spPr>
        <p:txBody>
          <a:bodyPr wrap="none" rtlCol="0">
            <a:spAutoFit/>
          </a:bodyPr>
          <a:lstStyle/>
          <a:p>
            <a:r>
              <a:rPr kumimoji="1" lang="ja-JP" altLang="en-US" sz="1400" dirty="0" smtClean="0">
                <a:latin typeface="ＭＳ 明朝" pitchFamily="17" charset="-128"/>
                <a:ea typeface="ＭＳ 明朝" pitchFamily="17" charset="-128"/>
              </a:rPr>
              <a:t>問６の答</a:t>
            </a:r>
            <a:endParaRPr kumimoji="1" lang="ja-JP" altLang="en-US" sz="1400" dirty="0">
              <a:latin typeface="ＭＳ 明朝" pitchFamily="17" charset="-128"/>
              <a:ea typeface="ＭＳ 明朝" pitchFamily="17"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43408"/>
            <a:ext cx="8305800" cy="1143000"/>
          </a:xfrm>
        </p:spPr>
        <p:txBody>
          <a:bodyPr/>
          <a:lstStyle/>
          <a:p>
            <a:r>
              <a:rPr kumimoji="1" lang="ja-JP" altLang="en-US" dirty="0" smtClean="0"/>
              <a:t>エントロピー</a:t>
            </a:r>
            <a:endParaRPr kumimoji="1" lang="ja-JP" altLang="en-US" dirty="0"/>
          </a:p>
        </p:txBody>
      </p:sp>
      <p:sp>
        <p:nvSpPr>
          <p:cNvPr id="4" name="角丸四角形 3"/>
          <p:cNvSpPr/>
          <p:nvPr/>
        </p:nvSpPr>
        <p:spPr>
          <a:xfrm>
            <a:off x="683568" y="908720"/>
            <a:ext cx="7776864" cy="1944216"/>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075" name="Object 3"/>
          <p:cNvGraphicFramePr>
            <a:graphicFrameLocks noChangeAspect="1"/>
          </p:cNvGraphicFramePr>
          <p:nvPr>
            <p:extLst>
              <p:ext uri="{D42A27DB-BD31-4B8C-83A1-F6EECF244321}">
                <p14:modId xmlns:p14="http://schemas.microsoft.com/office/powerpoint/2010/main" val="2304941307"/>
              </p:ext>
            </p:extLst>
          </p:nvPr>
        </p:nvGraphicFramePr>
        <p:xfrm>
          <a:off x="1041400" y="3149600"/>
          <a:ext cx="6959600" cy="1574800"/>
        </p:xfrm>
        <a:graphic>
          <a:graphicData uri="http://schemas.openxmlformats.org/presentationml/2006/ole">
            <mc:AlternateContent xmlns:mc="http://schemas.openxmlformats.org/markup-compatibility/2006">
              <mc:Choice xmlns:v="urn:schemas-microsoft-com:vml" Requires="v">
                <p:oleObj spid="_x0000_s34008" name="Document" r:id="rId3" imgW="5356945" imgH="1217694" progId="Word.Document.12">
                  <p:embed/>
                </p:oleObj>
              </mc:Choice>
              <mc:Fallback>
                <p:oleObj name="Document" r:id="rId3" imgW="5356945" imgH="1217694" progId="Word.Document.12">
                  <p:embed/>
                  <p:pic>
                    <p:nvPicPr>
                      <p:cNvPr id="0" name=""/>
                      <p:cNvPicPr>
                        <a:picLocks noChangeAspect="1" noChangeArrowheads="1"/>
                      </p:cNvPicPr>
                      <p:nvPr/>
                    </p:nvPicPr>
                    <p:blipFill>
                      <a:blip r:embed="rId4"/>
                      <a:srcRect/>
                      <a:stretch>
                        <a:fillRect/>
                      </a:stretch>
                    </p:blipFill>
                    <p:spPr bwMode="auto">
                      <a:xfrm>
                        <a:off x="1041400" y="3149600"/>
                        <a:ext cx="6959600"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角丸四角形 5"/>
          <p:cNvSpPr/>
          <p:nvPr/>
        </p:nvSpPr>
        <p:spPr>
          <a:xfrm>
            <a:off x="683568" y="3212976"/>
            <a:ext cx="7776864" cy="792088"/>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395536" y="4221088"/>
            <a:ext cx="8568952" cy="24482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683568" y="4293096"/>
            <a:ext cx="1107996" cy="369332"/>
          </a:xfrm>
          <a:prstGeom prst="rect">
            <a:avLst/>
          </a:prstGeom>
        </p:spPr>
        <p:txBody>
          <a:bodyPr wrap="none">
            <a:spAutoFit/>
          </a:bodyPr>
          <a:lstStyle/>
          <a:p>
            <a:r>
              <a:rPr lang="ja-JP" altLang="en-US" dirty="0" smtClean="0">
                <a:latin typeface="ＭＳ 明朝" pitchFamily="17" charset="-128"/>
                <a:ea typeface="ＭＳ 明朝" pitchFamily="17" charset="-128"/>
              </a:rPr>
              <a:t>問７の</a:t>
            </a:r>
            <a:r>
              <a:rPr lang="ja-JP" altLang="en-US" dirty="0">
                <a:latin typeface="ＭＳ 明朝" pitchFamily="17" charset="-128"/>
                <a:ea typeface="ＭＳ 明朝" pitchFamily="17" charset="-128"/>
              </a:rPr>
              <a:t>答</a:t>
            </a:r>
          </a:p>
        </p:txBody>
      </p:sp>
      <p:graphicFrame>
        <p:nvGraphicFramePr>
          <p:cNvPr id="3074" name="Object 2"/>
          <p:cNvGraphicFramePr>
            <a:graphicFrameLocks noChangeAspect="1"/>
          </p:cNvGraphicFramePr>
          <p:nvPr>
            <p:extLst>
              <p:ext uri="{D42A27DB-BD31-4B8C-83A1-F6EECF244321}">
                <p14:modId xmlns:p14="http://schemas.microsoft.com/office/powerpoint/2010/main" val="3243674187"/>
              </p:ext>
            </p:extLst>
          </p:nvPr>
        </p:nvGraphicFramePr>
        <p:xfrm>
          <a:off x="1097756" y="1066998"/>
          <a:ext cx="7024688" cy="1785938"/>
        </p:xfrm>
        <a:graphic>
          <a:graphicData uri="http://schemas.openxmlformats.org/presentationml/2006/ole">
            <mc:AlternateContent xmlns:mc="http://schemas.openxmlformats.org/markup-compatibility/2006">
              <mc:Choice xmlns:v="urn:schemas-microsoft-com:vml" Requires="v">
                <p:oleObj spid="_x0000_s34009" name="Document" r:id="rId5" imgW="5401235" imgH="1371796" progId="Word.Document.12">
                  <p:embed/>
                </p:oleObj>
              </mc:Choice>
              <mc:Fallback>
                <p:oleObj name="Document" r:id="rId5" imgW="5401235" imgH="1371796" progId="Word.Document.12">
                  <p:embed/>
                  <p:pic>
                    <p:nvPicPr>
                      <p:cNvPr id="0" name=""/>
                      <p:cNvPicPr>
                        <a:picLocks noChangeAspect="1" noChangeArrowheads="1"/>
                      </p:cNvPicPr>
                      <p:nvPr/>
                    </p:nvPicPr>
                    <p:blipFill>
                      <a:blip r:embed="rId6"/>
                      <a:srcRect/>
                      <a:stretch>
                        <a:fillRect/>
                      </a:stretch>
                    </p:blipFill>
                    <p:spPr bwMode="auto">
                      <a:xfrm>
                        <a:off x="1097756" y="1066998"/>
                        <a:ext cx="7024688" cy="178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参考書</a:t>
            </a:r>
            <a:endParaRPr kumimoji="1" lang="ja-JP" altLang="en-US" dirty="0"/>
          </a:p>
        </p:txBody>
      </p:sp>
      <p:sp>
        <p:nvSpPr>
          <p:cNvPr id="3" name="テキスト ボックス 2"/>
          <p:cNvSpPr txBox="1"/>
          <p:nvPr/>
        </p:nvSpPr>
        <p:spPr>
          <a:xfrm>
            <a:off x="899592" y="1988840"/>
            <a:ext cx="7651454" cy="3416320"/>
          </a:xfrm>
          <a:prstGeom prst="rect">
            <a:avLst/>
          </a:prstGeom>
          <a:noFill/>
        </p:spPr>
        <p:txBody>
          <a:bodyPr wrap="none" rtlCol="0">
            <a:spAutoFit/>
          </a:bodyPr>
          <a:lstStyle/>
          <a:p>
            <a:r>
              <a:rPr kumimoji="1" lang="ja-JP" altLang="en-US" dirty="0" smtClean="0"/>
              <a:t>（１）　「情報理論と符号理論」　</a:t>
            </a:r>
            <a:r>
              <a:rPr kumimoji="1" lang="en-US" altLang="ja-JP" dirty="0" smtClean="0"/>
              <a:t>J.A.</a:t>
            </a:r>
            <a:r>
              <a:rPr kumimoji="1" lang="ja-JP" altLang="en-US" dirty="0" smtClean="0"/>
              <a:t>ジョーンズ，</a:t>
            </a:r>
            <a:r>
              <a:rPr kumimoji="1" lang="en-US" altLang="ja-JP" dirty="0" smtClean="0"/>
              <a:t>J.M.</a:t>
            </a:r>
            <a:r>
              <a:rPr kumimoji="1" lang="ja-JP" altLang="en-US" dirty="0" smtClean="0"/>
              <a:t>ジョーンズ著</a:t>
            </a:r>
            <a:endParaRPr kumimoji="1" lang="en-US" altLang="ja-JP" dirty="0" smtClean="0"/>
          </a:p>
          <a:p>
            <a:r>
              <a:rPr lang="ja-JP" altLang="en-US" dirty="0" smtClean="0"/>
              <a:t>（２）　「情報理論」　今井秀樹著</a:t>
            </a:r>
            <a:endParaRPr lang="en-US" altLang="ja-JP" dirty="0" smtClean="0"/>
          </a:p>
          <a:p>
            <a:r>
              <a:rPr kumimoji="1" lang="ja-JP" altLang="en-US" dirty="0" smtClean="0"/>
              <a:t>（３）　</a:t>
            </a:r>
            <a:r>
              <a:rPr lang="ja-JP" altLang="en-US" dirty="0" smtClean="0"/>
              <a:t>「例題で学ぶ符号理論入門」　先名健一著</a:t>
            </a:r>
            <a:endParaRPr lang="en-US" altLang="ja-JP" dirty="0" smtClean="0"/>
          </a:p>
          <a:p>
            <a:r>
              <a:rPr lang="ja-JP" altLang="en-US" dirty="0"/>
              <a:t>（４）　「誤り訂正技術の</a:t>
            </a:r>
            <a:r>
              <a:rPr lang="ja-JP" altLang="en-US" dirty="0" smtClean="0"/>
              <a:t>基礎」　和田山正著</a:t>
            </a:r>
            <a:endParaRPr lang="en-US" altLang="ja-JP" dirty="0" smtClean="0"/>
          </a:p>
          <a:p>
            <a:r>
              <a:rPr kumimoji="1" lang="ja-JP" altLang="en-US" dirty="0" smtClean="0"/>
              <a:t>（５）　</a:t>
            </a:r>
            <a:r>
              <a:rPr lang="ja-JP" altLang="en-US" dirty="0" smtClean="0"/>
              <a:t>「</a:t>
            </a:r>
            <a:r>
              <a:rPr lang="en-US" altLang="ja-JP" dirty="0" smtClean="0"/>
              <a:t>Error</a:t>
            </a:r>
            <a:r>
              <a:rPr lang="ja-JP" altLang="en-US" dirty="0" smtClean="0"/>
              <a:t> </a:t>
            </a:r>
            <a:r>
              <a:rPr lang="en-US" altLang="ja-JP" dirty="0" smtClean="0"/>
              <a:t>Correction</a:t>
            </a:r>
            <a:r>
              <a:rPr lang="ja-JP" altLang="en-US" dirty="0" smtClean="0"/>
              <a:t> </a:t>
            </a:r>
            <a:r>
              <a:rPr lang="en-US" altLang="ja-JP" dirty="0" smtClean="0"/>
              <a:t>Coding</a:t>
            </a:r>
            <a:r>
              <a:rPr lang="ja-JP" altLang="en-US" dirty="0" smtClean="0"/>
              <a:t>」　</a:t>
            </a:r>
            <a:r>
              <a:rPr lang="en-US" altLang="ja-JP" dirty="0" smtClean="0"/>
              <a:t>Todd K. Moon</a:t>
            </a:r>
            <a:r>
              <a:rPr lang="ja-JP" altLang="en-US" dirty="0" smtClean="0"/>
              <a:t>著</a:t>
            </a:r>
            <a:endParaRPr lang="en-US" altLang="ja-JP" dirty="0" smtClean="0"/>
          </a:p>
          <a:p>
            <a:endParaRPr kumimoji="1" lang="en-US" altLang="ja-JP" dirty="0"/>
          </a:p>
          <a:p>
            <a:endParaRPr lang="en-US" altLang="ja-JP" dirty="0" smtClean="0"/>
          </a:p>
          <a:p>
            <a:r>
              <a:rPr kumimoji="1" lang="ja-JP" altLang="en-US" dirty="0" smtClean="0"/>
              <a:t>情報理論については（２）を読むとおおよその感じをつかめると思います．</a:t>
            </a:r>
            <a:endParaRPr kumimoji="1" lang="en-US" altLang="ja-JP" dirty="0" smtClean="0"/>
          </a:p>
          <a:p>
            <a:r>
              <a:rPr lang="ja-JP" altLang="en-US" dirty="0" smtClean="0"/>
              <a:t>（３）は例題が豊富で大変わかりやすい．</a:t>
            </a:r>
            <a:endParaRPr lang="en-US" altLang="ja-JP" dirty="0" smtClean="0"/>
          </a:p>
          <a:p>
            <a:r>
              <a:rPr kumimoji="1" lang="ja-JP" altLang="en-US" dirty="0" smtClean="0"/>
              <a:t>（５）は変調方式</a:t>
            </a:r>
            <a:r>
              <a:rPr lang="ja-JP" altLang="en-US" dirty="0" smtClean="0"/>
              <a:t>を含めてさらに理解を深めるにはよい一冊のように思います．</a:t>
            </a:r>
            <a:endParaRPr lang="en-US" altLang="ja-JP" dirty="0" smtClean="0"/>
          </a:p>
          <a:p>
            <a:r>
              <a:rPr kumimoji="1" lang="ja-JP" altLang="en-US" dirty="0" smtClean="0"/>
              <a:t>値段が高いのがネックでしょうか．</a:t>
            </a:r>
            <a:endParaRPr kumimoji="1" lang="en-US" altLang="ja-JP" dirty="0" smtClean="0"/>
          </a:p>
          <a:p>
            <a:r>
              <a:rPr lang="ja-JP" altLang="en-US" dirty="0" smtClean="0"/>
              <a:t>（４）は日本語で</a:t>
            </a:r>
            <a:r>
              <a:rPr lang="en-US" altLang="ja-JP" dirty="0" smtClean="0"/>
              <a:t>LDPC</a:t>
            </a:r>
            <a:r>
              <a:rPr lang="ja-JP" altLang="en-US" dirty="0" smtClean="0"/>
              <a:t>符号の解説がされているのがありがたい．</a:t>
            </a:r>
            <a:endParaRPr kumimoji="1" lang="en-US" altLang="ja-JP" dirty="0" smtClean="0"/>
          </a:p>
        </p:txBody>
      </p:sp>
    </p:spTree>
    <p:extLst>
      <p:ext uri="{BB962C8B-B14F-4D97-AF65-F5344CB8AC3E}">
        <p14:creationId xmlns:p14="http://schemas.microsoft.com/office/powerpoint/2010/main" val="244120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619672" y="3068960"/>
            <a:ext cx="6048672" cy="1944216"/>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定義（エントロピー）</a:t>
            </a:r>
            <a:endParaRPr kumimoji="1" lang="ja-JP" altLang="en-US"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1023277342"/>
              </p:ext>
            </p:extLst>
          </p:nvPr>
        </p:nvGraphicFramePr>
        <p:xfrm>
          <a:off x="2551565" y="3439405"/>
          <a:ext cx="3681412" cy="1203325"/>
        </p:xfrm>
        <a:graphic>
          <a:graphicData uri="http://schemas.openxmlformats.org/presentationml/2006/ole">
            <mc:AlternateContent xmlns:mc="http://schemas.openxmlformats.org/markup-compatibility/2006">
              <mc:Choice xmlns:v="urn:schemas-microsoft-com:vml" Requires="v">
                <p:oleObj spid="_x0000_s42088" name="Equation" r:id="rId3" imgW="1282680" imgH="419040" progId="Equation.DSMT4">
                  <p:embed/>
                </p:oleObj>
              </mc:Choice>
              <mc:Fallback>
                <p:oleObj name="Equation" r:id="rId3" imgW="1282680" imgH="419040" progId="Equation.DSMT4">
                  <p:embed/>
                  <p:pic>
                    <p:nvPicPr>
                      <p:cNvPr id="0" name=""/>
                      <p:cNvPicPr/>
                      <p:nvPr/>
                    </p:nvPicPr>
                    <p:blipFill>
                      <a:blip r:embed="rId4"/>
                      <a:stretch>
                        <a:fillRect/>
                      </a:stretch>
                    </p:blipFill>
                    <p:spPr>
                      <a:xfrm>
                        <a:off x="2551565" y="3439405"/>
                        <a:ext cx="3681412" cy="1203325"/>
                      </a:xfrm>
                      <a:prstGeom prst="rect">
                        <a:avLst/>
                      </a:prstGeom>
                    </p:spPr>
                  </p:pic>
                </p:oleObj>
              </mc:Fallback>
            </mc:AlternateContent>
          </a:graphicData>
        </a:graphic>
      </p:graphicFrame>
      <p:sp>
        <p:nvSpPr>
          <p:cNvPr id="5" name="テキスト ボックス 4"/>
          <p:cNvSpPr txBox="1"/>
          <p:nvPr/>
        </p:nvSpPr>
        <p:spPr>
          <a:xfrm>
            <a:off x="971600" y="2368973"/>
            <a:ext cx="5261377" cy="369332"/>
          </a:xfrm>
          <a:prstGeom prst="rect">
            <a:avLst/>
          </a:prstGeom>
          <a:noFill/>
        </p:spPr>
        <p:txBody>
          <a:bodyPr wrap="none" rtlCol="0">
            <a:spAutoFit/>
          </a:bodyPr>
          <a:lstStyle/>
          <a:p>
            <a:r>
              <a:rPr kumimoji="1" lang="en-US" altLang="ja-JP" dirty="0" smtClean="0"/>
              <a:t>N</a:t>
            </a:r>
            <a:r>
              <a:rPr lang="ja-JP" altLang="en-US" dirty="0" smtClean="0"/>
              <a:t>次エントロピーを用いてエントロピーは定義される</a:t>
            </a:r>
            <a:endParaRPr kumimoji="1" lang="ja-JP" altLang="en-US" dirty="0"/>
          </a:p>
        </p:txBody>
      </p:sp>
    </p:spTree>
    <p:extLst>
      <p:ext uri="{BB962C8B-B14F-4D97-AF65-F5344CB8AC3E}">
        <p14:creationId xmlns:p14="http://schemas.microsoft.com/office/powerpoint/2010/main" val="1627391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11560" y="476672"/>
            <a:ext cx="7776864" cy="8640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098" name="Object 2"/>
          <p:cNvGraphicFramePr>
            <a:graphicFrameLocks noChangeAspect="1"/>
          </p:cNvGraphicFramePr>
          <p:nvPr>
            <p:extLst>
              <p:ext uri="{D42A27DB-BD31-4B8C-83A1-F6EECF244321}">
                <p14:modId xmlns:p14="http://schemas.microsoft.com/office/powerpoint/2010/main" val="1427725904"/>
              </p:ext>
            </p:extLst>
          </p:nvPr>
        </p:nvGraphicFramePr>
        <p:xfrm>
          <a:off x="971600" y="692696"/>
          <a:ext cx="7010400" cy="593725"/>
        </p:xfrm>
        <a:graphic>
          <a:graphicData uri="http://schemas.openxmlformats.org/presentationml/2006/ole">
            <mc:AlternateContent xmlns:mc="http://schemas.openxmlformats.org/markup-compatibility/2006">
              <mc:Choice xmlns:v="urn:schemas-microsoft-com:vml" Requires="v">
                <p:oleObj spid="_x0000_s35032" name="Document" r:id="rId3" imgW="5400403" imgH="457216" progId="Word.Document.12">
                  <p:embed/>
                </p:oleObj>
              </mc:Choice>
              <mc:Fallback>
                <p:oleObj name="Document" r:id="rId3" imgW="5400403" imgH="457216" progId="Word.Document.12">
                  <p:embed/>
                  <p:pic>
                    <p:nvPicPr>
                      <p:cNvPr id="0" name=""/>
                      <p:cNvPicPr>
                        <a:picLocks noChangeAspect="1" noChangeArrowheads="1"/>
                      </p:cNvPicPr>
                      <p:nvPr/>
                    </p:nvPicPr>
                    <p:blipFill>
                      <a:blip r:embed="rId4"/>
                      <a:srcRect/>
                      <a:stretch>
                        <a:fillRect/>
                      </a:stretch>
                    </p:blipFill>
                    <p:spPr bwMode="auto">
                      <a:xfrm>
                        <a:off x="971600" y="692696"/>
                        <a:ext cx="7010400"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3"/>
          <p:cNvGraphicFramePr>
            <a:graphicFrameLocks noChangeAspect="1"/>
          </p:cNvGraphicFramePr>
          <p:nvPr>
            <p:extLst>
              <p:ext uri="{D42A27DB-BD31-4B8C-83A1-F6EECF244321}">
                <p14:modId xmlns:p14="http://schemas.microsoft.com/office/powerpoint/2010/main" val="3676405775"/>
              </p:ext>
            </p:extLst>
          </p:nvPr>
        </p:nvGraphicFramePr>
        <p:xfrm>
          <a:off x="1150938" y="1554163"/>
          <a:ext cx="7020524" cy="5052242"/>
        </p:xfrm>
        <a:graphic>
          <a:graphicData uri="http://schemas.openxmlformats.org/presentationml/2006/ole">
            <mc:AlternateContent xmlns:mc="http://schemas.openxmlformats.org/markup-compatibility/2006">
              <mc:Choice xmlns:v="urn:schemas-microsoft-com:vml" Requires="v">
                <p:oleObj spid="_x0000_s35033" name="Document" r:id="rId5" imgW="5401235" imgH="4115389" progId="Word.Document.12">
                  <p:embed/>
                </p:oleObj>
              </mc:Choice>
              <mc:Fallback>
                <p:oleObj name="Document" r:id="rId5" imgW="5401235" imgH="4115389" progId="Word.Document.12">
                  <p:embed/>
                  <p:pic>
                    <p:nvPicPr>
                      <p:cNvPr id="0" name=""/>
                      <p:cNvPicPr>
                        <a:picLocks noChangeAspect="1" noChangeArrowheads="1"/>
                      </p:cNvPicPr>
                      <p:nvPr/>
                    </p:nvPicPr>
                    <p:blipFill>
                      <a:blip r:embed="rId6"/>
                      <a:srcRect/>
                      <a:stretch>
                        <a:fillRect/>
                      </a:stretch>
                    </p:blipFill>
                    <p:spPr bwMode="auto">
                      <a:xfrm>
                        <a:off x="1150938" y="1554163"/>
                        <a:ext cx="7020524" cy="5052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71400"/>
            <a:ext cx="8305800" cy="1143000"/>
          </a:xfrm>
        </p:spPr>
        <p:txBody>
          <a:bodyPr/>
          <a:lstStyle/>
          <a:p>
            <a:r>
              <a:rPr kumimoji="1" lang="ja-JP" altLang="en-US" dirty="0" smtClean="0"/>
              <a:t>シャノン</a:t>
            </a:r>
            <a:r>
              <a:rPr kumimoji="1" lang="en-US" altLang="ja-JP" dirty="0" smtClean="0"/>
              <a:t>―</a:t>
            </a:r>
            <a:r>
              <a:rPr kumimoji="1" lang="ja-JP" altLang="en-US" dirty="0" smtClean="0"/>
              <a:t>ファノ符号</a:t>
            </a:r>
            <a:endParaRPr kumimoji="1" lang="ja-JP" altLang="en-US" dirty="0"/>
          </a:p>
        </p:txBody>
      </p:sp>
      <p:sp>
        <p:nvSpPr>
          <p:cNvPr id="4" name="角丸四角形 3"/>
          <p:cNvSpPr/>
          <p:nvPr/>
        </p:nvSpPr>
        <p:spPr>
          <a:xfrm>
            <a:off x="611560" y="1052737"/>
            <a:ext cx="7992888" cy="1639664"/>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122" name="Object 2"/>
          <p:cNvGraphicFramePr>
            <a:graphicFrameLocks noChangeAspect="1"/>
          </p:cNvGraphicFramePr>
          <p:nvPr>
            <p:extLst>
              <p:ext uri="{D42A27DB-BD31-4B8C-83A1-F6EECF244321}">
                <p14:modId xmlns:p14="http://schemas.microsoft.com/office/powerpoint/2010/main" val="1803288043"/>
              </p:ext>
            </p:extLst>
          </p:nvPr>
        </p:nvGraphicFramePr>
        <p:xfrm>
          <a:off x="973138" y="1189039"/>
          <a:ext cx="7020524" cy="1485953"/>
        </p:xfrm>
        <a:graphic>
          <a:graphicData uri="http://schemas.openxmlformats.org/presentationml/2006/ole">
            <mc:AlternateContent xmlns:mc="http://schemas.openxmlformats.org/markup-compatibility/2006">
              <mc:Choice xmlns:v="urn:schemas-microsoft-com:vml" Requires="v">
                <p:oleObj spid="_x0000_s36159" name="Document" r:id="rId3" imgW="5400403" imgH="1143041" progId="Word.Document.12">
                  <p:embed/>
                </p:oleObj>
              </mc:Choice>
              <mc:Fallback>
                <p:oleObj name="Document" r:id="rId3" imgW="5400403" imgH="1143041" progId="Word.Document.12">
                  <p:embed/>
                  <p:pic>
                    <p:nvPicPr>
                      <p:cNvPr id="0" name=""/>
                      <p:cNvPicPr>
                        <a:picLocks noChangeAspect="1" noChangeArrowheads="1"/>
                      </p:cNvPicPr>
                      <p:nvPr/>
                    </p:nvPicPr>
                    <p:blipFill>
                      <a:blip r:embed="rId4"/>
                      <a:srcRect/>
                      <a:stretch>
                        <a:fillRect/>
                      </a:stretch>
                    </p:blipFill>
                    <p:spPr bwMode="auto">
                      <a:xfrm>
                        <a:off x="973138" y="1189039"/>
                        <a:ext cx="7020524" cy="1485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3"/>
          <p:cNvGraphicFramePr>
            <a:graphicFrameLocks noChangeAspect="1"/>
          </p:cNvGraphicFramePr>
          <p:nvPr>
            <p:extLst>
              <p:ext uri="{D42A27DB-BD31-4B8C-83A1-F6EECF244321}">
                <p14:modId xmlns:p14="http://schemas.microsoft.com/office/powerpoint/2010/main" val="743662303"/>
              </p:ext>
            </p:extLst>
          </p:nvPr>
        </p:nvGraphicFramePr>
        <p:xfrm>
          <a:off x="971600" y="2787724"/>
          <a:ext cx="7018338" cy="4457700"/>
        </p:xfrm>
        <a:graphic>
          <a:graphicData uri="http://schemas.openxmlformats.org/presentationml/2006/ole">
            <mc:AlternateContent xmlns:mc="http://schemas.openxmlformats.org/markup-compatibility/2006">
              <mc:Choice xmlns:v="urn:schemas-microsoft-com:vml" Requires="v">
                <p:oleObj spid="_x0000_s36160" name="Document" r:id="rId5" imgW="5401235" imgH="3429491" progId="Word.Document.12">
                  <p:embed/>
                </p:oleObj>
              </mc:Choice>
              <mc:Fallback>
                <p:oleObj name="Document" r:id="rId5" imgW="5401235" imgH="3429491" progId="Word.Document.12">
                  <p:embed/>
                  <p:pic>
                    <p:nvPicPr>
                      <p:cNvPr id="0" name=""/>
                      <p:cNvPicPr>
                        <a:picLocks noChangeAspect="1" noChangeArrowheads="1"/>
                      </p:cNvPicPr>
                      <p:nvPr/>
                    </p:nvPicPr>
                    <p:blipFill>
                      <a:blip r:embed="rId6"/>
                      <a:srcRect/>
                      <a:stretch>
                        <a:fillRect/>
                      </a:stretch>
                    </p:blipFill>
                    <p:spPr bwMode="auto">
                      <a:xfrm>
                        <a:off x="971600" y="2787724"/>
                        <a:ext cx="7018338"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5" name="直線矢印コネクタ 4"/>
          <p:cNvCxnSpPr/>
          <p:nvPr/>
        </p:nvCxnSpPr>
        <p:spPr bwMode="auto">
          <a:xfrm flipV="1">
            <a:off x="4788024" y="1988840"/>
            <a:ext cx="0" cy="432048"/>
          </a:xfrm>
          <a:prstGeom prst="straightConnector1">
            <a:avLst/>
          </a:prstGeom>
          <a:noFill/>
          <a:ln w="25400" cap="flat" cmpd="sng" algn="ctr">
            <a:solidFill>
              <a:schemeClr val="accent1"/>
            </a:solidFill>
            <a:prstDash val="solid"/>
            <a:round/>
            <a:headEnd type="none" w="med" len="med"/>
            <a:tailEnd type="triangle"/>
          </a:ln>
          <a:effectLst/>
        </p:spPr>
      </p:cxnSp>
      <p:cxnSp>
        <p:nvCxnSpPr>
          <p:cNvPr id="7" name="直線コネクタ 6"/>
          <p:cNvCxnSpPr/>
          <p:nvPr/>
        </p:nvCxnSpPr>
        <p:spPr bwMode="auto">
          <a:xfrm>
            <a:off x="4778880" y="2420888"/>
            <a:ext cx="585208" cy="0"/>
          </a:xfrm>
          <a:prstGeom prst="line">
            <a:avLst/>
          </a:prstGeom>
          <a:noFill/>
          <a:ln w="25400" cap="flat" cmpd="sng" algn="ctr">
            <a:solidFill>
              <a:schemeClr val="accent1"/>
            </a:solidFill>
            <a:prstDash val="solid"/>
            <a:round/>
            <a:headEnd type="none" w="med" len="med"/>
            <a:tailEnd type="none" w="med" len="med"/>
          </a:ln>
          <a:effectLst/>
        </p:spPr>
      </p:cxnSp>
      <p:graphicFrame>
        <p:nvGraphicFramePr>
          <p:cNvPr id="9" name="オブジェクト 8"/>
          <p:cNvGraphicFramePr>
            <a:graphicFrameLocks noChangeAspect="1"/>
          </p:cNvGraphicFramePr>
          <p:nvPr>
            <p:extLst>
              <p:ext uri="{D42A27DB-BD31-4B8C-83A1-F6EECF244321}">
                <p14:modId xmlns:p14="http://schemas.microsoft.com/office/powerpoint/2010/main" val="356700833"/>
              </p:ext>
            </p:extLst>
          </p:nvPr>
        </p:nvGraphicFramePr>
        <p:xfrm>
          <a:off x="5526088" y="2286000"/>
          <a:ext cx="1816100" cy="406400"/>
        </p:xfrm>
        <a:graphic>
          <a:graphicData uri="http://schemas.openxmlformats.org/presentationml/2006/ole">
            <mc:AlternateContent xmlns:mc="http://schemas.openxmlformats.org/markup-compatibility/2006">
              <mc:Choice xmlns:v="urn:schemas-microsoft-com:vml" Requires="v">
                <p:oleObj spid="_x0000_s36161" name="Equation" r:id="rId7" imgW="1815840" imgH="406080" progId="Equation.DSMT4">
                  <p:embed/>
                </p:oleObj>
              </mc:Choice>
              <mc:Fallback>
                <p:oleObj name="Equation" r:id="rId7" imgW="1815840" imgH="406080" progId="Equation.DSMT4">
                  <p:embed/>
                  <p:pic>
                    <p:nvPicPr>
                      <p:cNvPr id="0" name=""/>
                      <p:cNvPicPr/>
                      <p:nvPr/>
                    </p:nvPicPr>
                    <p:blipFill>
                      <a:blip r:embed="rId8"/>
                      <a:stretch>
                        <a:fillRect/>
                      </a:stretch>
                    </p:blipFill>
                    <p:spPr>
                      <a:xfrm>
                        <a:off x="5526088" y="2286000"/>
                        <a:ext cx="1816100" cy="406400"/>
                      </a:xfrm>
                      <a:prstGeom prst="rect">
                        <a:avLst/>
                      </a:prstGeom>
                    </p:spPr>
                  </p:pic>
                </p:oleObj>
              </mc:Fallback>
            </mc:AlternateContent>
          </a:graphicData>
        </a:graphic>
      </p:graphicFrame>
      <p:sp>
        <p:nvSpPr>
          <p:cNvPr id="11" name="テキスト ボックス 10"/>
          <p:cNvSpPr txBox="1"/>
          <p:nvPr/>
        </p:nvSpPr>
        <p:spPr>
          <a:xfrm>
            <a:off x="7354167" y="2274620"/>
            <a:ext cx="1034257" cy="307777"/>
          </a:xfrm>
          <a:prstGeom prst="rect">
            <a:avLst/>
          </a:prstGeom>
          <a:noFill/>
        </p:spPr>
        <p:txBody>
          <a:bodyPr wrap="none" rtlCol="0">
            <a:spAutoFit/>
          </a:bodyPr>
          <a:lstStyle/>
          <a:p>
            <a:r>
              <a:rPr kumimoji="1" lang="ja-JP" altLang="en-US" sz="1400" dirty="0" smtClean="0"/>
              <a:t>で定義する</a:t>
            </a:r>
            <a:endParaRPr kumimoji="1" lang="ja-JP" altLang="en-US"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0"/>
            <a:ext cx="8305800" cy="1143000"/>
          </a:xfrm>
        </p:spPr>
        <p:txBody>
          <a:bodyPr/>
          <a:lstStyle/>
          <a:p>
            <a:r>
              <a:rPr kumimoji="1" lang="ja-JP" altLang="en-US" dirty="0" smtClean="0"/>
              <a:t>補題の証明（続き）</a:t>
            </a:r>
            <a:endParaRPr kumimoji="1" lang="ja-JP" altLang="en-US" dirty="0"/>
          </a:p>
        </p:txBody>
      </p:sp>
      <p:graphicFrame>
        <p:nvGraphicFramePr>
          <p:cNvPr id="6146" name="Object 2"/>
          <p:cNvGraphicFramePr>
            <a:graphicFrameLocks noChangeAspect="1"/>
          </p:cNvGraphicFramePr>
          <p:nvPr>
            <p:extLst>
              <p:ext uri="{D42A27DB-BD31-4B8C-83A1-F6EECF244321}">
                <p14:modId xmlns:p14="http://schemas.microsoft.com/office/powerpoint/2010/main" val="649354584"/>
              </p:ext>
            </p:extLst>
          </p:nvPr>
        </p:nvGraphicFramePr>
        <p:xfrm>
          <a:off x="904875" y="1189038"/>
          <a:ext cx="7020524" cy="2377526"/>
        </p:xfrm>
        <a:graphic>
          <a:graphicData uri="http://schemas.openxmlformats.org/presentationml/2006/ole">
            <mc:AlternateContent xmlns:mc="http://schemas.openxmlformats.org/markup-compatibility/2006">
              <mc:Choice xmlns:v="urn:schemas-microsoft-com:vml" Requires="v">
                <p:oleObj spid="_x0000_s36974" name="Document" r:id="rId3" imgW="5400403" imgH="1828866" progId="Word.Document.12">
                  <p:embed/>
                </p:oleObj>
              </mc:Choice>
              <mc:Fallback>
                <p:oleObj name="Document" r:id="rId3" imgW="5400403" imgH="1828866" progId="Word.Document.12">
                  <p:embed/>
                  <p:pic>
                    <p:nvPicPr>
                      <p:cNvPr id="0" name=""/>
                      <p:cNvPicPr>
                        <a:picLocks noChangeAspect="1" noChangeArrowheads="1"/>
                      </p:cNvPicPr>
                      <p:nvPr/>
                    </p:nvPicPr>
                    <p:blipFill>
                      <a:blip r:embed="rId4"/>
                      <a:srcRect/>
                      <a:stretch>
                        <a:fillRect/>
                      </a:stretch>
                    </p:blipFill>
                    <p:spPr bwMode="auto">
                      <a:xfrm>
                        <a:off x="904875" y="1189038"/>
                        <a:ext cx="7020524" cy="2377526"/>
                      </a:xfrm>
                      <a:prstGeom prst="rect">
                        <a:avLst/>
                      </a:prstGeom>
                      <a:solidFill>
                        <a:schemeClr val="bg1"/>
                      </a:solidFill>
                      <a:ln>
                        <a:noFill/>
                      </a:ln>
                      <a:effectLs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bwMode="auto">
          <a:xfrm>
            <a:off x="683568" y="1250559"/>
            <a:ext cx="8280920" cy="2010899"/>
          </a:xfrm>
          <a:prstGeom prst="roundRect">
            <a:avLst/>
          </a:prstGeom>
          <a:solidFill>
            <a:schemeClr val="bg1"/>
          </a:solidFill>
          <a:ln w="25400" cap="flat" cmpd="sng" algn="ctr">
            <a:solidFill>
              <a:schemeClr val="accent1">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1932023146"/>
              </p:ext>
            </p:extLst>
          </p:nvPr>
        </p:nvGraphicFramePr>
        <p:xfrm>
          <a:off x="1602674" y="1681873"/>
          <a:ext cx="6785532" cy="1485900"/>
        </p:xfrm>
        <a:graphic>
          <a:graphicData uri="http://schemas.openxmlformats.org/presentationml/2006/ole">
            <mc:AlternateContent xmlns:mc="http://schemas.openxmlformats.org/markup-compatibility/2006">
              <mc:Choice xmlns:v="urn:schemas-microsoft-com:vml" Requires="v">
                <p:oleObj spid="_x0000_s43396" name="Equation" r:id="rId3" imgW="5219640" imgH="1143000" progId="Equation.DSMT4">
                  <p:embed/>
                </p:oleObj>
              </mc:Choice>
              <mc:Fallback>
                <p:oleObj name="Equation" r:id="rId3" imgW="5219640" imgH="1143000" progId="Equation.DSMT4">
                  <p:embed/>
                  <p:pic>
                    <p:nvPicPr>
                      <p:cNvPr id="0" name=""/>
                      <p:cNvPicPr/>
                      <p:nvPr/>
                    </p:nvPicPr>
                    <p:blipFill>
                      <a:blip r:embed="rId4"/>
                      <a:stretch>
                        <a:fillRect/>
                      </a:stretch>
                    </p:blipFill>
                    <p:spPr>
                      <a:xfrm>
                        <a:off x="1602674" y="1681873"/>
                        <a:ext cx="6785532" cy="1485900"/>
                      </a:xfrm>
                      <a:prstGeom prst="rect">
                        <a:avLst/>
                      </a:prstGeom>
                    </p:spPr>
                  </p:pic>
                </p:oleObj>
              </mc:Fallback>
            </mc:AlternateContent>
          </a:graphicData>
        </a:graphic>
      </p:graphicFrame>
      <p:sp>
        <p:nvSpPr>
          <p:cNvPr id="13" name="テキスト ボックス 12"/>
          <p:cNvSpPr txBox="1"/>
          <p:nvPr/>
        </p:nvSpPr>
        <p:spPr>
          <a:xfrm>
            <a:off x="936671" y="1322567"/>
            <a:ext cx="646331" cy="369332"/>
          </a:xfrm>
          <a:prstGeom prst="rect">
            <a:avLst/>
          </a:prstGeom>
          <a:noFill/>
        </p:spPr>
        <p:txBody>
          <a:bodyPr wrap="none" rtlCol="0">
            <a:spAutoFit/>
          </a:bodyPr>
          <a:lstStyle/>
          <a:p>
            <a:r>
              <a:rPr kumimoji="1" lang="ja-JP" altLang="en-US" u="sng" dirty="0" smtClean="0"/>
              <a:t>補題</a:t>
            </a:r>
            <a:endParaRPr kumimoji="1" lang="ja-JP" altLang="en-US" u="sng" dirty="0"/>
          </a:p>
        </p:txBody>
      </p:sp>
      <p:graphicFrame>
        <p:nvGraphicFramePr>
          <p:cNvPr id="14" name="オブジェクト 13"/>
          <p:cNvGraphicFramePr>
            <a:graphicFrameLocks noChangeAspect="1"/>
          </p:cNvGraphicFramePr>
          <p:nvPr>
            <p:extLst>
              <p:ext uri="{D42A27DB-BD31-4B8C-83A1-F6EECF244321}">
                <p14:modId xmlns:p14="http://schemas.microsoft.com/office/powerpoint/2010/main" val="3820551535"/>
              </p:ext>
            </p:extLst>
          </p:nvPr>
        </p:nvGraphicFramePr>
        <p:xfrm>
          <a:off x="1602674" y="3769327"/>
          <a:ext cx="5448300" cy="1519237"/>
        </p:xfrm>
        <a:graphic>
          <a:graphicData uri="http://schemas.openxmlformats.org/presentationml/2006/ole">
            <mc:AlternateContent xmlns:mc="http://schemas.openxmlformats.org/markup-compatibility/2006">
              <mc:Choice xmlns:v="urn:schemas-microsoft-com:vml" Requires="v">
                <p:oleObj spid="_x0000_s43397" name="Equation" r:id="rId5" imgW="4190760" imgH="1168200" progId="Equation.DSMT4">
                  <p:embed/>
                </p:oleObj>
              </mc:Choice>
              <mc:Fallback>
                <p:oleObj name="Equation" r:id="rId5" imgW="4190760" imgH="1168200" progId="Equation.DSMT4">
                  <p:embed/>
                  <p:pic>
                    <p:nvPicPr>
                      <p:cNvPr id="0" name=""/>
                      <p:cNvPicPr/>
                      <p:nvPr/>
                    </p:nvPicPr>
                    <p:blipFill>
                      <a:blip r:embed="rId6"/>
                      <a:stretch>
                        <a:fillRect/>
                      </a:stretch>
                    </p:blipFill>
                    <p:spPr>
                      <a:xfrm>
                        <a:off x="1602674" y="3769327"/>
                        <a:ext cx="5448300" cy="1519237"/>
                      </a:xfrm>
                      <a:prstGeom prst="rect">
                        <a:avLst/>
                      </a:prstGeom>
                    </p:spPr>
                  </p:pic>
                </p:oleObj>
              </mc:Fallback>
            </mc:AlternateContent>
          </a:graphicData>
        </a:graphic>
      </p:graphicFrame>
      <p:sp>
        <p:nvSpPr>
          <p:cNvPr id="15" name="テキスト ボックス 14"/>
          <p:cNvSpPr txBox="1"/>
          <p:nvPr/>
        </p:nvSpPr>
        <p:spPr>
          <a:xfrm>
            <a:off x="611560" y="3339736"/>
            <a:ext cx="1107996" cy="369332"/>
          </a:xfrm>
          <a:prstGeom prst="rect">
            <a:avLst/>
          </a:prstGeom>
          <a:noFill/>
        </p:spPr>
        <p:txBody>
          <a:bodyPr wrap="none" rtlCol="0">
            <a:spAutoFit/>
          </a:bodyPr>
          <a:lstStyle/>
          <a:p>
            <a:r>
              <a:rPr kumimoji="1" lang="ja-JP" altLang="en-US" dirty="0" smtClean="0">
                <a:latin typeface="ＭＳ 明朝" panose="02020609040205080304" pitchFamily="17" charset="-128"/>
                <a:ea typeface="ＭＳ 明朝" panose="02020609040205080304" pitchFamily="17" charset="-128"/>
              </a:rPr>
              <a:t>（証明）</a:t>
            </a:r>
            <a:endParaRPr kumimoji="1" lang="ja-JP" altLang="en-US" dirty="0">
              <a:latin typeface="ＭＳ 明朝" panose="02020609040205080304" pitchFamily="17" charset="-128"/>
              <a:ea typeface="ＭＳ 明朝" panose="02020609040205080304" pitchFamily="17" charset="-128"/>
            </a:endParaRPr>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3221888330"/>
              </p:ext>
            </p:extLst>
          </p:nvPr>
        </p:nvGraphicFramePr>
        <p:xfrm>
          <a:off x="1602674" y="3399995"/>
          <a:ext cx="1056276" cy="266329"/>
        </p:xfrm>
        <a:graphic>
          <a:graphicData uri="http://schemas.openxmlformats.org/presentationml/2006/ole">
            <mc:AlternateContent xmlns:mc="http://schemas.openxmlformats.org/markup-compatibility/2006">
              <mc:Choice xmlns:v="urn:schemas-microsoft-com:vml" Requires="v">
                <p:oleObj spid="_x0000_s43398" name="Equation" r:id="rId7" imgW="812520" imgH="203040" progId="Equation.DSMT4">
                  <p:embed/>
                </p:oleObj>
              </mc:Choice>
              <mc:Fallback>
                <p:oleObj name="Equation" r:id="rId7" imgW="812520" imgH="203040" progId="Equation.DSMT4">
                  <p:embed/>
                  <p:pic>
                    <p:nvPicPr>
                      <p:cNvPr id="0" name=""/>
                      <p:cNvPicPr/>
                      <p:nvPr/>
                    </p:nvPicPr>
                    <p:blipFill>
                      <a:blip r:embed="rId8"/>
                      <a:stretch>
                        <a:fillRect/>
                      </a:stretch>
                    </p:blipFill>
                    <p:spPr>
                      <a:xfrm>
                        <a:off x="1602674" y="3399995"/>
                        <a:ext cx="1056276" cy="266329"/>
                      </a:xfrm>
                      <a:prstGeom prst="rect">
                        <a:avLst/>
                      </a:prstGeom>
                    </p:spPr>
                  </p:pic>
                </p:oleObj>
              </mc:Fallback>
            </mc:AlternateContent>
          </a:graphicData>
        </a:graphic>
      </p:graphicFrame>
      <p:cxnSp>
        <p:nvCxnSpPr>
          <p:cNvPr id="3" name="直線矢印コネクタ 2"/>
          <p:cNvCxnSpPr/>
          <p:nvPr/>
        </p:nvCxnSpPr>
        <p:spPr bwMode="auto">
          <a:xfrm flipV="1">
            <a:off x="1835696" y="5066983"/>
            <a:ext cx="0" cy="576064"/>
          </a:xfrm>
          <a:prstGeom prst="straightConnector1">
            <a:avLst/>
          </a:prstGeom>
          <a:noFill/>
          <a:ln w="25400" cap="flat" cmpd="sng" algn="ctr">
            <a:solidFill>
              <a:schemeClr val="accent1"/>
            </a:solidFill>
            <a:prstDash val="solid"/>
            <a:round/>
            <a:headEnd type="none" w="med" len="med"/>
            <a:tailEnd type="triangle"/>
          </a:ln>
          <a:effectLst/>
        </p:spPr>
      </p:cxnSp>
      <p:graphicFrame>
        <p:nvGraphicFramePr>
          <p:cNvPr id="12" name="オブジェクト 11"/>
          <p:cNvGraphicFramePr>
            <a:graphicFrameLocks noChangeAspect="1"/>
          </p:cNvGraphicFramePr>
          <p:nvPr>
            <p:extLst>
              <p:ext uri="{D42A27DB-BD31-4B8C-83A1-F6EECF244321}">
                <p14:modId xmlns:p14="http://schemas.microsoft.com/office/powerpoint/2010/main" val="2804438163"/>
              </p:ext>
            </p:extLst>
          </p:nvPr>
        </p:nvGraphicFramePr>
        <p:xfrm>
          <a:off x="1719556" y="5796433"/>
          <a:ext cx="3946525" cy="296863"/>
        </p:xfrm>
        <a:graphic>
          <a:graphicData uri="http://schemas.openxmlformats.org/presentationml/2006/ole">
            <mc:AlternateContent xmlns:mc="http://schemas.openxmlformats.org/markup-compatibility/2006">
              <mc:Choice xmlns:v="urn:schemas-microsoft-com:vml" Requires="v">
                <p:oleObj spid="_x0000_s43399" name="Equation" r:id="rId9" imgW="3035160" imgH="228600" progId="Equation.DSMT4">
                  <p:embed/>
                </p:oleObj>
              </mc:Choice>
              <mc:Fallback>
                <p:oleObj name="Equation" r:id="rId9" imgW="3035160" imgH="228600" progId="Equation.DSMT4">
                  <p:embed/>
                  <p:pic>
                    <p:nvPicPr>
                      <p:cNvPr id="0" name=""/>
                      <p:cNvPicPr/>
                      <p:nvPr/>
                    </p:nvPicPr>
                    <p:blipFill>
                      <a:blip r:embed="rId10"/>
                      <a:stretch>
                        <a:fillRect/>
                      </a:stretch>
                    </p:blipFill>
                    <p:spPr>
                      <a:xfrm>
                        <a:off x="1719556" y="5796433"/>
                        <a:ext cx="3946525" cy="296863"/>
                      </a:xfrm>
                      <a:prstGeom prst="rect">
                        <a:avLst/>
                      </a:prstGeom>
                    </p:spPr>
                  </p:pic>
                </p:oleObj>
              </mc:Fallback>
            </mc:AlternateContent>
          </a:graphicData>
        </a:graphic>
      </p:graphicFrame>
      <p:sp>
        <p:nvSpPr>
          <p:cNvPr id="17" name="タイトル 1"/>
          <p:cNvSpPr txBox="1">
            <a:spLocks/>
          </p:cNvSpPr>
          <p:nvPr/>
        </p:nvSpPr>
        <p:spPr>
          <a:xfrm>
            <a:off x="581182" y="179567"/>
            <a:ext cx="8305800" cy="11430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r>
              <a:rPr lang="en-US" altLang="ja-JP" sz="3600" kern="0" dirty="0" smtClean="0"/>
              <a:t>L</a:t>
            </a:r>
            <a:r>
              <a:rPr lang="ja-JP" altLang="en-US" sz="3600" kern="0" dirty="0" smtClean="0"/>
              <a:t>が</a:t>
            </a:r>
            <a:r>
              <a:rPr lang="en-US" altLang="ja-JP" sz="3600" kern="0" dirty="0" smtClean="0"/>
              <a:t>H</a:t>
            </a:r>
            <a:r>
              <a:rPr lang="en-US" altLang="ja-JP" sz="1800" kern="0" dirty="0" smtClean="0"/>
              <a:t>1</a:t>
            </a:r>
            <a:r>
              <a:rPr lang="en-US" altLang="ja-JP" sz="3600" kern="0" dirty="0" smtClean="0"/>
              <a:t>(S)</a:t>
            </a:r>
            <a:r>
              <a:rPr lang="ja-JP" altLang="en-US" sz="3600" kern="0" dirty="0" smtClean="0"/>
              <a:t>を下回らないことについて</a:t>
            </a:r>
            <a:endParaRPr lang="ja-JP" altLang="en-US" sz="2000" kern="0" dirty="0"/>
          </a:p>
        </p:txBody>
      </p:sp>
    </p:spTree>
    <p:extLst>
      <p:ext uri="{BB962C8B-B14F-4D97-AF65-F5344CB8AC3E}">
        <p14:creationId xmlns:p14="http://schemas.microsoft.com/office/powerpoint/2010/main" val="1842579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bwMode="auto">
          <a:xfrm>
            <a:off x="395536" y="1052736"/>
            <a:ext cx="8352928" cy="648072"/>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1445791970"/>
              </p:ext>
            </p:extLst>
          </p:nvPr>
        </p:nvGraphicFramePr>
        <p:xfrm>
          <a:off x="900113" y="760413"/>
          <a:ext cx="7985125" cy="2408237"/>
        </p:xfrm>
        <a:graphic>
          <a:graphicData uri="http://schemas.openxmlformats.org/presentationml/2006/ole">
            <mc:AlternateContent xmlns:mc="http://schemas.openxmlformats.org/markup-compatibility/2006">
              <mc:Choice xmlns:v="urn:schemas-microsoft-com:vml" Requires="v">
                <p:oleObj spid="_x0000_s44123" name="Equation" r:id="rId3" imgW="6146640" imgH="1854000" progId="Equation.DSMT4">
                  <p:embed/>
                </p:oleObj>
              </mc:Choice>
              <mc:Fallback>
                <p:oleObj name="Equation" r:id="rId3" imgW="6146640" imgH="1854000" progId="Equation.DSMT4">
                  <p:embed/>
                  <p:pic>
                    <p:nvPicPr>
                      <p:cNvPr id="0" name=""/>
                      <p:cNvPicPr/>
                      <p:nvPr/>
                    </p:nvPicPr>
                    <p:blipFill>
                      <a:blip r:embed="rId4"/>
                      <a:stretch>
                        <a:fillRect/>
                      </a:stretch>
                    </p:blipFill>
                    <p:spPr>
                      <a:xfrm>
                        <a:off x="900113" y="760413"/>
                        <a:ext cx="7985125" cy="2408237"/>
                      </a:xfrm>
                      <a:prstGeom prst="rect">
                        <a:avLst/>
                      </a:prstGeom>
                    </p:spPr>
                  </p:pic>
                </p:oleObj>
              </mc:Fallback>
            </mc:AlternateContent>
          </a:graphicData>
        </a:graphic>
      </p:graphicFrame>
      <p:sp>
        <p:nvSpPr>
          <p:cNvPr id="4" name="テキスト ボックス 3"/>
          <p:cNvSpPr txBox="1"/>
          <p:nvPr/>
        </p:nvSpPr>
        <p:spPr>
          <a:xfrm>
            <a:off x="7380312" y="3168650"/>
            <a:ext cx="1107996" cy="369332"/>
          </a:xfrm>
          <a:prstGeom prst="rect">
            <a:avLst/>
          </a:prstGeom>
          <a:noFill/>
        </p:spPr>
        <p:txBody>
          <a:bodyPr wrap="none" rtlCol="0">
            <a:spAutoFit/>
          </a:bodyPr>
          <a:lstStyle/>
          <a:p>
            <a:r>
              <a:rPr kumimoji="1" lang="ja-JP" altLang="en-US" dirty="0" smtClean="0"/>
              <a:t>（証明終</a:t>
            </a:r>
            <a:r>
              <a:rPr lang="ja-JP" altLang="en-US" dirty="0"/>
              <a:t>）</a:t>
            </a:r>
            <a:endParaRPr kumimoji="1" lang="ja-JP" altLang="en-US" dirty="0"/>
          </a:p>
        </p:txBody>
      </p:sp>
    </p:spTree>
    <p:extLst>
      <p:ext uri="{BB962C8B-B14F-4D97-AF65-F5344CB8AC3E}">
        <p14:creationId xmlns:p14="http://schemas.microsoft.com/office/powerpoint/2010/main" val="1236041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539552" y="692696"/>
            <a:ext cx="8136904" cy="1368152"/>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170" name="Object 2"/>
          <p:cNvGraphicFramePr>
            <a:graphicFrameLocks noChangeAspect="1"/>
          </p:cNvGraphicFramePr>
          <p:nvPr>
            <p:extLst>
              <p:ext uri="{D42A27DB-BD31-4B8C-83A1-F6EECF244321}">
                <p14:modId xmlns:p14="http://schemas.microsoft.com/office/powerpoint/2010/main" val="3004489704"/>
              </p:ext>
            </p:extLst>
          </p:nvPr>
        </p:nvGraphicFramePr>
        <p:xfrm>
          <a:off x="1043608" y="836712"/>
          <a:ext cx="7010400" cy="1187450"/>
        </p:xfrm>
        <a:graphic>
          <a:graphicData uri="http://schemas.openxmlformats.org/presentationml/2006/ole">
            <mc:AlternateContent xmlns:mc="http://schemas.openxmlformats.org/markup-compatibility/2006">
              <mc:Choice xmlns:v="urn:schemas-microsoft-com:vml" Requires="v">
                <p:oleObj spid="_x0000_s37996" name="Document" r:id="rId3" imgW="5401235" imgH="914531" progId="Word.Document.12">
                  <p:embed/>
                </p:oleObj>
              </mc:Choice>
              <mc:Fallback>
                <p:oleObj name="Document" r:id="rId3" imgW="5401235" imgH="914531" progId="Word.Document.12">
                  <p:embed/>
                  <p:pic>
                    <p:nvPicPr>
                      <p:cNvPr id="0" name=""/>
                      <p:cNvPicPr>
                        <a:picLocks noChangeAspect="1" noChangeArrowheads="1"/>
                      </p:cNvPicPr>
                      <p:nvPr/>
                    </p:nvPicPr>
                    <p:blipFill>
                      <a:blip r:embed="rId4"/>
                      <a:srcRect/>
                      <a:stretch>
                        <a:fillRect/>
                      </a:stretch>
                    </p:blipFill>
                    <p:spPr bwMode="auto">
                      <a:xfrm>
                        <a:off x="1043608" y="836712"/>
                        <a:ext cx="7010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テキスト ボックス 4"/>
          <p:cNvSpPr txBox="1"/>
          <p:nvPr/>
        </p:nvSpPr>
        <p:spPr>
          <a:xfrm>
            <a:off x="611560" y="2204864"/>
            <a:ext cx="902811" cy="307777"/>
          </a:xfrm>
          <a:prstGeom prst="rect">
            <a:avLst/>
          </a:prstGeom>
          <a:noFill/>
        </p:spPr>
        <p:txBody>
          <a:bodyPr wrap="none" rtlCol="0">
            <a:spAutoFit/>
          </a:bodyPr>
          <a:lstStyle/>
          <a:p>
            <a:r>
              <a:rPr kumimoji="1" lang="ja-JP" altLang="en-US" sz="1400" dirty="0" smtClean="0">
                <a:latin typeface="ＭＳ 明朝" pitchFamily="17" charset="-128"/>
                <a:ea typeface="ＭＳ 明朝" pitchFamily="17" charset="-128"/>
              </a:rPr>
              <a:t>問８の答</a:t>
            </a:r>
            <a:endParaRPr kumimoji="1" lang="ja-JP" altLang="en-US" sz="1400" dirty="0">
              <a:latin typeface="ＭＳ 明朝" pitchFamily="17" charset="-128"/>
              <a:ea typeface="ＭＳ 明朝" pitchFamily="17"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67544" y="1124744"/>
            <a:ext cx="8064896" cy="20882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99392"/>
            <a:ext cx="8305800" cy="1143000"/>
          </a:xfrm>
        </p:spPr>
        <p:txBody>
          <a:bodyPr/>
          <a:lstStyle/>
          <a:p>
            <a:r>
              <a:rPr kumimoji="1" lang="ja-JP" altLang="en-US" dirty="0" smtClean="0"/>
              <a:t>情報源符号化定理</a:t>
            </a:r>
            <a:endParaRPr kumimoji="1" lang="ja-JP" altLang="en-US" dirty="0"/>
          </a:p>
        </p:txBody>
      </p:sp>
      <p:graphicFrame>
        <p:nvGraphicFramePr>
          <p:cNvPr id="8194" name="Object 2"/>
          <p:cNvGraphicFramePr>
            <a:graphicFrameLocks noChangeAspect="1"/>
          </p:cNvGraphicFramePr>
          <p:nvPr>
            <p:extLst>
              <p:ext uri="{D42A27DB-BD31-4B8C-83A1-F6EECF244321}">
                <p14:modId xmlns:p14="http://schemas.microsoft.com/office/powerpoint/2010/main" val="1732089739"/>
              </p:ext>
            </p:extLst>
          </p:nvPr>
        </p:nvGraphicFramePr>
        <p:xfrm>
          <a:off x="971600" y="1196752"/>
          <a:ext cx="7018338" cy="2081213"/>
        </p:xfrm>
        <a:graphic>
          <a:graphicData uri="http://schemas.openxmlformats.org/presentationml/2006/ole">
            <mc:AlternateContent xmlns:mc="http://schemas.openxmlformats.org/markup-compatibility/2006">
              <mc:Choice xmlns:v="urn:schemas-microsoft-com:vml" Requires="v">
                <p:oleObj spid="_x0000_s39130" name="Document" r:id="rId3" imgW="5400403" imgH="1600257" progId="Word.Document.12">
                  <p:embed/>
                </p:oleObj>
              </mc:Choice>
              <mc:Fallback>
                <p:oleObj name="Document" r:id="rId3" imgW="5400403" imgH="1600257" progId="Word.Document.12">
                  <p:embed/>
                  <p:pic>
                    <p:nvPicPr>
                      <p:cNvPr id="0" name=""/>
                      <p:cNvPicPr>
                        <a:picLocks noChangeAspect="1" noChangeArrowheads="1"/>
                      </p:cNvPicPr>
                      <p:nvPr/>
                    </p:nvPicPr>
                    <p:blipFill>
                      <a:blip r:embed="rId4"/>
                      <a:srcRect/>
                      <a:stretch>
                        <a:fillRect/>
                      </a:stretch>
                    </p:blipFill>
                    <p:spPr bwMode="auto">
                      <a:xfrm>
                        <a:off x="971600" y="1196752"/>
                        <a:ext cx="7018338" cy="208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3"/>
          <p:cNvGraphicFramePr>
            <a:graphicFrameLocks noChangeAspect="1"/>
          </p:cNvGraphicFramePr>
          <p:nvPr>
            <p:extLst>
              <p:ext uri="{D42A27DB-BD31-4B8C-83A1-F6EECF244321}">
                <p14:modId xmlns:p14="http://schemas.microsoft.com/office/powerpoint/2010/main" val="787965546"/>
              </p:ext>
            </p:extLst>
          </p:nvPr>
        </p:nvGraphicFramePr>
        <p:xfrm>
          <a:off x="1120775" y="3362326"/>
          <a:ext cx="7020524" cy="3269097"/>
        </p:xfrm>
        <a:graphic>
          <a:graphicData uri="http://schemas.openxmlformats.org/presentationml/2006/ole">
            <mc:AlternateContent xmlns:mc="http://schemas.openxmlformats.org/markup-compatibility/2006">
              <mc:Choice xmlns:v="urn:schemas-microsoft-com:vml" Requires="v">
                <p:oleObj spid="_x0000_s39131" name="Document" r:id="rId5" imgW="5400403" imgH="2514690" progId="Word.Document.12">
                  <p:embed/>
                </p:oleObj>
              </mc:Choice>
              <mc:Fallback>
                <p:oleObj name="Document" r:id="rId5" imgW="5400403" imgH="2514690" progId="Word.Document.12">
                  <p:embed/>
                  <p:pic>
                    <p:nvPicPr>
                      <p:cNvPr id="0" name=""/>
                      <p:cNvPicPr>
                        <a:picLocks noChangeAspect="1" noChangeArrowheads="1"/>
                      </p:cNvPicPr>
                      <p:nvPr/>
                    </p:nvPicPr>
                    <p:blipFill>
                      <a:blip r:embed="rId6"/>
                      <a:srcRect/>
                      <a:stretch>
                        <a:fillRect/>
                      </a:stretch>
                    </p:blipFill>
                    <p:spPr bwMode="auto">
                      <a:xfrm>
                        <a:off x="1120775" y="3362326"/>
                        <a:ext cx="7020524" cy="3269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88640"/>
            <a:ext cx="8305800" cy="1143000"/>
          </a:xfrm>
        </p:spPr>
        <p:txBody>
          <a:bodyPr>
            <a:normAutofit/>
          </a:bodyPr>
          <a:lstStyle/>
          <a:p>
            <a:r>
              <a:rPr lang="ja-JP" altLang="en-US" dirty="0" smtClean="0"/>
              <a:t>情報源符号化定理証明の続き</a:t>
            </a:r>
            <a:endParaRPr kumimoji="1" lang="ja-JP" altLang="en-US" dirty="0"/>
          </a:p>
        </p:txBody>
      </p:sp>
      <p:graphicFrame>
        <p:nvGraphicFramePr>
          <p:cNvPr id="9218" name="Object 2"/>
          <p:cNvGraphicFramePr>
            <a:graphicFrameLocks noChangeAspect="1"/>
          </p:cNvGraphicFramePr>
          <p:nvPr>
            <p:extLst>
              <p:ext uri="{D42A27DB-BD31-4B8C-83A1-F6EECF244321}">
                <p14:modId xmlns:p14="http://schemas.microsoft.com/office/powerpoint/2010/main" val="4043872178"/>
              </p:ext>
            </p:extLst>
          </p:nvPr>
        </p:nvGraphicFramePr>
        <p:xfrm>
          <a:off x="609601" y="2262188"/>
          <a:ext cx="7983899" cy="3250176"/>
        </p:xfrm>
        <a:graphic>
          <a:graphicData uri="http://schemas.openxmlformats.org/presentationml/2006/ole">
            <mc:AlternateContent xmlns:mc="http://schemas.openxmlformats.org/markup-compatibility/2006">
              <mc:Choice xmlns:v="urn:schemas-microsoft-com:vml" Requires="v">
                <p:oleObj spid="_x0000_s40045" name="Document" r:id="rId3" imgW="6141461" imgH="2500135" progId="Word.Document.12">
                  <p:embed/>
                </p:oleObj>
              </mc:Choice>
              <mc:Fallback>
                <p:oleObj name="Document" r:id="rId3" imgW="6141461" imgH="2500135" progId="Word.Document.12">
                  <p:embed/>
                  <p:pic>
                    <p:nvPicPr>
                      <p:cNvPr id="0" name=""/>
                      <p:cNvPicPr>
                        <a:picLocks noChangeAspect="1" noChangeArrowheads="1"/>
                      </p:cNvPicPr>
                      <p:nvPr/>
                    </p:nvPicPr>
                    <p:blipFill>
                      <a:blip r:embed="rId4"/>
                      <a:srcRect/>
                      <a:stretch>
                        <a:fillRect/>
                      </a:stretch>
                    </p:blipFill>
                    <p:spPr bwMode="auto">
                      <a:xfrm>
                        <a:off x="609601" y="2262188"/>
                        <a:ext cx="7983899" cy="3250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bwMode="auto">
          <a:xfrm>
            <a:off x="395536" y="1052736"/>
            <a:ext cx="8352928" cy="648072"/>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3" name="正方形/長方形 2"/>
          <p:cNvSpPr/>
          <p:nvPr/>
        </p:nvSpPr>
        <p:spPr bwMode="auto">
          <a:xfrm>
            <a:off x="395536" y="1052736"/>
            <a:ext cx="8352928" cy="648072"/>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4" name="Object 2"/>
          <p:cNvGraphicFramePr>
            <a:graphicFrameLocks noChangeAspect="1"/>
          </p:cNvGraphicFramePr>
          <p:nvPr>
            <p:extLst>
              <p:ext uri="{D42A27DB-BD31-4B8C-83A1-F6EECF244321}">
                <p14:modId xmlns:p14="http://schemas.microsoft.com/office/powerpoint/2010/main" val="1342332084"/>
              </p:ext>
            </p:extLst>
          </p:nvPr>
        </p:nvGraphicFramePr>
        <p:xfrm>
          <a:off x="1042988" y="188640"/>
          <a:ext cx="6961187" cy="2360613"/>
        </p:xfrm>
        <a:graphic>
          <a:graphicData uri="http://schemas.openxmlformats.org/presentationml/2006/ole">
            <mc:AlternateContent xmlns:mc="http://schemas.openxmlformats.org/markup-compatibility/2006">
              <mc:Choice xmlns:v="urn:schemas-microsoft-com:vml" Requires="v">
                <p:oleObj spid="_x0000_s51283" name="Document" r:id="rId3" imgW="5400403" imgH="1828866" progId="Word.Document.12">
                  <p:embed/>
                </p:oleObj>
              </mc:Choice>
              <mc:Fallback>
                <p:oleObj name="Document" r:id="rId3" imgW="5400403" imgH="1828866" progId="Word.Document.12">
                  <p:embed/>
                  <p:pic>
                    <p:nvPicPr>
                      <p:cNvPr id="0" name=""/>
                      <p:cNvPicPr>
                        <a:picLocks noChangeAspect="1" noChangeArrowheads="1"/>
                      </p:cNvPicPr>
                      <p:nvPr/>
                    </p:nvPicPr>
                    <p:blipFill>
                      <a:blip r:embed="rId4"/>
                      <a:srcRect/>
                      <a:stretch>
                        <a:fillRect/>
                      </a:stretch>
                    </p:blipFill>
                    <p:spPr bwMode="auto">
                      <a:xfrm>
                        <a:off x="1042988" y="188640"/>
                        <a:ext cx="6961187" cy="236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角丸四角形 4"/>
          <p:cNvSpPr/>
          <p:nvPr/>
        </p:nvSpPr>
        <p:spPr>
          <a:xfrm>
            <a:off x="611560" y="190203"/>
            <a:ext cx="7920880" cy="24482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40271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85800" y="90488"/>
            <a:ext cx="791845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r>
              <a:rPr lang="ja-JP" altLang="en-US" sz="3600" dirty="0" smtClean="0">
                <a:solidFill>
                  <a:schemeClr val="accent2"/>
                </a:solidFill>
                <a:latin typeface="Times New Roman" panose="02020603050405020304" pitchFamily="18" charset="0"/>
              </a:rPr>
              <a:t>情報理論，符号理論</a:t>
            </a:r>
            <a:r>
              <a:rPr lang="ja-JP" altLang="en-US" sz="2400" dirty="0" smtClean="0">
                <a:latin typeface="Times New Roman" panose="02020603050405020304" pitchFamily="18" charset="0"/>
              </a:rPr>
              <a:t>と</a:t>
            </a:r>
            <a:r>
              <a:rPr lang="ja-JP" altLang="en-US" sz="2400" dirty="0">
                <a:latin typeface="Times New Roman" panose="02020603050405020304" pitchFamily="18" charset="0"/>
              </a:rPr>
              <a:t>は</a:t>
            </a:r>
          </a:p>
          <a:p>
            <a:pPr eaLnBrk="1" hangingPunct="1"/>
            <a:r>
              <a:rPr lang="ja-JP" altLang="en-US" sz="1600" dirty="0">
                <a:latin typeface="Times New Roman" panose="02020603050405020304" pitchFamily="18" charset="0"/>
              </a:rPr>
              <a:t>情報の伝達を如何に効率よく，信頼性高く行うかに関する理論．２０世紀の半ばにシャノン</a:t>
            </a:r>
            <a:r>
              <a:rPr lang="en-US" altLang="ja-JP" sz="1600" dirty="0">
                <a:latin typeface="Times New Roman" panose="02020603050405020304" pitchFamily="18" charset="0"/>
              </a:rPr>
              <a:t>(C.E. Shannon)</a:t>
            </a:r>
            <a:r>
              <a:rPr lang="ja-JP" altLang="en-US" sz="1600" dirty="0">
                <a:latin typeface="Times New Roman" panose="02020603050405020304" pitchFamily="18" charset="0"/>
              </a:rPr>
              <a:t>により構築された</a:t>
            </a:r>
            <a:r>
              <a:rPr lang="ja-JP" altLang="en-US" sz="1600" dirty="0" smtClean="0">
                <a:latin typeface="Times New Roman" panose="02020603050405020304" pitchFamily="18" charset="0"/>
              </a:rPr>
              <a:t>．符号</a:t>
            </a:r>
            <a:r>
              <a:rPr lang="ja-JP" altLang="en-US" sz="1600" dirty="0">
                <a:latin typeface="Times New Roman" panose="02020603050405020304" pitchFamily="18" charset="0"/>
              </a:rPr>
              <a:t>理論はその具体的アルゴリズムにあたるものである</a:t>
            </a:r>
          </a:p>
        </p:txBody>
      </p:sp>
      <p:graphicFrame>
        <p:nvGraphicFramePr>
          <p:cNvPr id="4099" name="Object 3"/>
          <p:cNvGraphicFramePr>
            <a:graphicFrameLocks noChangeAspect="1"/>
          </p:cNvGraphicFramePr>
          <p:nvPr/>
        </p:nvGraphicFramePr>
        <p:xfrm>
          <a:off x="6019800" y="2209800"/>
          <a:ext cx="2527300" cy="3090863"/>
        </p:xfrm>
        <a:graphic>
          <a:graphicData uri="http://schemas.openxmlformats.org/presentationml/2006/ole">
            <mc:AlternateContent xmlns:mc="http://schemas.openxmlformats.org/markup-compatibility/2006">
              <mc:Choice xmlns:v="urn:schemas-microsoft-com:vml" Requires="v">
                <p:oleObj spid="_x0000_s4213" name="Photo Editor Photo" r:id="rId3" imgW="4180952" imgH="5114286" progId="MSPhotoEd.3">
                  <p:embed/>
                </p:oleObj>
              </mc:Choice>
              <mc:Fallback>
                <p:oleObj name="Photo Editor Photo" r:id="rId3" imgW="4180952" imgH="5114286" progId="MSPhotoEd.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209800"/>
                        <a:ext cx="2527300" cy="309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0" name="Text Box 4"/>
          <p:cNvSpPr txBox="1">
            <a:spLocks noChangeArrowheads="1"/>
          </p:cNvSpPr>
          <p:nvPr/>
        </p:nvSpPr>
        <p:spPr bwMode="auto">
          <a:xfrm>
            <a:off x="0" y="1676400"/>
            <a:ext cx="914400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r>
              <a:rPr lang="en-US" altLang="ja-JP" sz="1400" b="1">
                <a:latin typeface="Times New Roman" panose="02020603050405020304" pitchFamily="18" charset="0"/>
              </a:rPr>
              <a:t>Claude E Shannon</a:t>
            </a:r>
            <a:r>
              <a:rPr lang="en-US" altLang="ja-JP" sz="1400">
                <a:latin typeface="Times New Roman" panose="02020603050405020304" pitchFamily="18" charset="0"/>
              </a:rPr>
              <a:t>'s father was also named Claude Elwood Shannon and his mother was Mabel Catherine Wolf. </a:t>
            </a:r>
          </a:p>
          <a:p>
            <a:pPr eaLnBrk="1" hangingPunct="1"/>
            <a:r>
              <a:rPr lang="en-US" altLang="ja-JP" sz="1400">
                <a:latin typeface="Times New Roman" panose="02020603050405020304" pitchFamily="18" charset="0"/>
              </a:rPr>
              <a:t>Shannon was a graduate of the University of Michigan, being awarded a degree in mathematics and electrical engineering</a:t>
            </a:r>
          </a:p>
          <a:p>
            <a:pPr eaLnBrk="1" hangingPunct="1"/>
            <a:r>
              <a:rPr lang="en-US" altLang="ja-JP" sz="1400">
                <a:latin typeface="Times New Roman" panose="02020603050405020304" pitchFamily="18" charset="0"/>
              </a:rPr>
              <a:t> in 1936. Although he had not been outstanding in mathematics, he then went to</a:t>
            </a:r>
          </a:p>
          <a:p>
            <a:pPr eaLnBrk="1" hangingPunct="1"/>
            <a:r>
              <a:rPr lang="en-US" altLang="ja-JP" sz="1400">
                <a:latin typeface="Times New Roman" panose="02020603050405020304" pitchFamily="18" charset="0"/>
              </a:rPr>
              <a:t> the Massachusetts Institute of Technology where he obtained a Master's Degree</a:t>
            </a:r>
          </a:p>
          <a:p>
            <a:pPr eaLnBrk="1" hangingPunct="1"/>
            <a:r>
              <a:rPr lang="en-US" altLang="ja-JP" sz="1400">
                <a:latin typeface="Times New Roman" panose="02020603050405020304" pitchFamily="18" charset="0"/>
              </a:rPr>
              <a:t> in electrical engineering and his Ph.D. in mathematics in 1940. </a:t>
            </a:r>
          </a:p>
          <a:p>
            <a:pPr eaLnBrk="1" hangingPunct="1"/>
            <a:r>
              <a:rPr lang="en-US" altLang="ja-JP" sz="1400">
                <a:latin typeface="Times New Roman" panose="02020603050405020304" pitchFamily="18" charset="0"/>
              </a:rPr>
              <a:t>Shannon wrote a Master's thesis </a:t>
            </a:r>
            <a:r>
              <a:rPr lang="en-US" altLang="ja-JP" sz="1400" i="1">
                <a:latin typeface="Times New Roman" panose="02020603050405020304" pitchFamily="18" charset="0"/>
              </a:rPr>
              <a:t>A Symbolic Analysis of Relay and Switching</a:t>
            </a:r>
          </a:p>
          <a:p>
            <a:pPr eaLnBrk="1" hangingPunct="1"/>
            <a:r>
              <a:rPr lang="en-US" altLang="ja-JP" sz="1400" i="1">
                <a:latin typeface="Times New Roman" panose="02020603050405020304" pitchFamily="18" charset="0"/>
              </a:rPr>
              <a:t> Circuits</a:t>
            </a:r>
            <a:r>
              <a:rPr lang="en-US" altLang="ja-JP" sz="1400">
                <a:latin typeface="Times New Roman" panose="02020603050405020304" pitchFamily="18" charset="0"/>
              </a:rPr>
              <a:t> . His doctoral thesis was on population genetics. </a:t>
            </a:r>
          </a:p>
          <a:p>
            <a:pPr eaLnBrk="1" hangingPunct="1"/>
            <a:r>
              <a:rPr lang="en-US" altLang="ja-JP" sz="1400">
                <a:latin typeface="Times New Roman" panose="02020603050405020304" pitchFamily="18" charset="0"/>
              </a:rPr>
              <a:t>Shannon joined AT&amp;T Bell Telephones in New Jersey in 1941 as a research </a:t>
            </a:r>
          </a:p>
          <a:p>
            <a:pPr eaLnBrk="1" hangingPunct="1"/>
            <a:r>
              <a:rPr lang="en-US" altLang="ja-JP" sz="1400">
                <a:latin typeface="Times New Roman" panose="02020603050405020304" pitchFamily="18" charset="0"/>
              </a:rPr>
              <a:t>mathematician and remained at the Bell Laboratories until 1972. </a:t>
            </a:r>
          </a:p>
          <a:p>
            <a:pPr eaLnBrk="1" hangingPunct="1"/>
            <a:r>
              <a:rPr lang="en-US" altLang="ja-JP" sz="1400">
                <a:latin typeface="Times New Roman" panose="02020603050405020304" pitchFamily="18" charset="0"/>
              </a:rPr>
              <a:t>D Slepian, a colleague at the Bell Laboratories wrote:- </a:t>
            </a:r>
          </a:p>
          <a:p>
            <a:pPr eaLnBrk="1" hangingPunct="1"/>
            <a:r>
              <a:rPr lang="en-US" altLang="ja-JP" sz="1400" i="1">
                <a:latin typeface="Times New Roman" panose="02020603050405020304" pitchFamily="18" charset="0"/>
              </a:rPr>
              <a:t>Many of us brought our lunches to work and played mathematical blackboard </a:t>
            </a:r>
          </a:p>
          <a:p>
            <a:pPr eaLnBrk="1" hangingPunct="1"/>
            <a:r>
              <a:rPr lang="en-US" altLang="ja-JP" sz="1400" i="1">
                <a:latin typeface="Times New Roman" panose="02020603050405020304" pitchFamily="18" charset="0"/>
              </a:rPr>
              <a:t>games but Claude rarely came. He worked with his door closed, mostly. But if you </a:t>
            </a:r>
          </a:p>
          <a:p>
            <a:pPr eaLnBrk="1" hangingPunct="1"/>
            <a:r>
              <a:rPr lang="en-US" altLang="ja-JP" sz="1400" i="1">
                <a:latin typeface="Times New Roman" panose="02020603050405020304" pitchFamily="18" charset="0"/>
              </a:rPr>
              <a:t>went in, he would be very patient and help you along. He could grasp a problem</a:t>
            </a:r>
          </a:p>
          <a:p>
            <a:pPr eaLnBrk="1" hangingPunct="1"/>
            <a:r>
              <a:rPr lang="en-US" altLang="ja-JP" sz="1400" i="1">
                <a:latin typeface="Times New Roman" panose="02020603050405020304" pitchFamily="18" charset="0"/>
              </a:rPr>
              <a:t> in zero time. He really was quite a genius. He's the only person I know whom </a:t>
            </a:r>
          </a:p>
          <a:p>
            <a:pPr eaLnBrk="1" hangingPunct="1"/>
            <a:r>
              <a:rPr lang="en-US" altLang="ja-JP" sz="1400" i="1">
                <a:latin typeface="Times New Roman" panose="02020603050405020304" pitchFamily="18" charset="0"/>
              </a:rPr>
              <a:t>I'd apply that word to.</a:t>
            </a:r>
            <a:r>
              <a:rPr lang="en-US" altLang="ja-JP" sz="1400">
                <a:latin typeface="Times New Roman" panose="02020603050405020304" pitchFamily="18" charset="0"/>
              </a:rPr>
              <a:t> </a:t>
            </a:r>
          </a:p>
          <a:p>
            <a:pPr eaLnBrk="1" hangingPunct="1"/>
            <a:r>
              <a:rPr lang="en-US" altLang="ja-JP" sz="1400">
                <a:latin typeface="Times New Roman" panose="02020603050405020304" pitchFamily="18" charset="0"/>
              </a:rPr>
              <a:t>Shannon published </a:t>
            </a:r>
            <a:r>
              <a:rPr lang="en-US" altLang="ja-JP" sz="1400" i="1">
                <a:latin typeface="Times New Roman" panose="02020603050405020304" pitchFamily="18" charset="0"/>
              </a:rPr>
              <a:t>A Mathematical Theory of Communication</a:t>
            </a:r>
            <a:r>
              <a:rPr lang="en-US" altLang="ja-JP" sz="1400">
                <a:latin typeface="Times New Roman" panose="02020603050405020304" pitchFamily="18" charset="0"/>
              </a:rPr>
              <a:t> in the </a:t>
            </a:r>
            <a:r>
              <a:rPr lang="en-US" altLang="ja-JP" sz="1400" i="1">
                <a:latin typeface="Times New Roman" panose="02020603050405020304" pitchFamily="18" charset="0"/>
              </a:rPr>
              <a:t>Bell System </a:t>
            </a:r>
          </a:p>
          <a:p>
            <a:pPr eaLnBrk="1" hangingPunct="1"/>
            <a:r>
              <a:rPr lang="en-US" altLang="ja-JP" sz="1400" i="1">
                <a:latin typeface="Times New Roman" panose="02020603050405020304" pitchFamily="18" charset="0"/>
              </a:rPr>
              <a:t>Technical Journal</a:t>
            </a:r>
            <a:r>
              <a:rPr lang="en-US" altLang="ja-JP" sz="1400">
                <a:latin typeface="Times New Roman" panose="02020603050405020304" pitchFamily="18" charset="0"/>
              </a:rPr>
              <a:t> (1948). This paper founded the subject of information theory </a:t>
            </a:r>
          </a:p>
          <a:p>
            <a:pPr eaLnBrk="1" hangingPunct="1"/>
            <a:r>
              <a:rPr lang="en-US" altLang="ja-JP" sz="1400">
                <a:latin typeface="Times New Roman" panose="02020603050405020304" pitchFamily="18" charset="0"/>
              </a:rPr>
              <a:t>and he proposed a linear schematic model of a communications system. This was </a:t>
            </a:r>
          </a:p>
          <a:p>
            <a:pPr eaLnBrk="1" hangingPunct="1"/>
            <a:r>
              <a:rPr lang="en-US" altLang="ja-JP" sz="1400">
                <a:latin typeface="Times New Roman" panose="02020603050405020304" pitchFamily="18" charset="0"/>
              </a:rPr>
              <a:t>a new idea. Communication was then thought of as requiring electromagnetic waves to be sent down a wire. The idea that</a:t>
            </a:r>
          </a:p>
          <a:p>
            <a:pPr eaLnBrk="1" hangingPunct="1"/>
            <a:r>
              <a:rPr lang="en-US" altLang="ja-JP" sz="1400">
                <a:latin typeface="Times New Roman" panose="02020603050405020304" pitchFamily="18" charset="0"/>
              </a:rPr>
              <a:t> one could transmit pictures, words, sounds etc. by sending a stream of 1s and 0s down a wire, something which today seems </a:t>
            </a:r>
          </a:p>
          <a:p>
            <a:pPr eaLnBrk="1" hangingPunct="1"/>
            <a:r>
              <a:rPr lang="en-US" altLang="ja-JP" sz="1400">
                <a:latin typeface="Times New Roman" panose="02020603050405020304" pitchFamily="18" charset="0"/>
              </a:rPr>
              <a:t>so obvious as we take this information from a server in St Andrews, Scotland, and view it anywhere in the world, was </a:t>
            </a:r>
          </a:p>
          <a:p>
            <a:pPr eaLnBrk="1" hangingPunct="1"/>
            <a:r>
              <a:rPr lang="en-US" altLang="ja-JP" sz="1400">
                <a:latin typeface="Times New Roman" panose="02020603050405020304" pitchFamily="18" charset="0"/>
              </a:rPr>
              <a:t>fundamentally new. </a:t>
            </a:r>
            <a:r>
              <a:rPr lang="ja-JP" altLang="en-US" sz="1400">
                <a:latin typeface="Times New Roman" panose="02020603050405020304" pitchFamily="18" charset="0"/>
              </a:rPr>
              <a:t>（ウィキペディアより）</a:t>
            </a:r>
          </a:p>
          <a:p>
            <a:pPr eaLnBrk="1" hangingPunct="1"/>
            <a:endParaRPr lang="en-US" altLang="ja-JP" sz="1400">
              <a:latin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0381" y="100472"/>
            <a:ext cx="8229600" cy="1066800"/>
          </a:xfrm>
        </p:spPr>
        <p:txBody>
          <a:bodyPr/>
          <a:lstStyle/>
          <a:p>
            <a:r>
              <a:rPr kumimoji="1" lang="ja-JP" altLang="en-US" dirty="0" smtClean="0"/>
              <a:t>ハフマン符号化</a:t>
            </a:r>
            <a:endParaRPr kumimoji="1" lang="ja-JP" altLang="en-US" dirty="0"/>
          </a:p>
        </p:txBody>
      </p:sp>
      <p:graphicFrame>
        <p:nvGraphicFramePr>
          <p:cNvPr id="1026" name="Object 2"/>
          <p:cNvGraphicFramePr>
            <a:graphicFrameLocks noChangeAspect="1"/>
          </p:cNvGraphicFramePr>
          <p:nvPr/>
        </p:nvGraphicFramePr>
        <p:xfrm>
          <a:off x="1116013" y="1772543"/>
          <a:ext cx="7018337" cy="1485900"/>
        </p:xfrm>
        <a:graphic>
          <a:graphicData uri="http://schemas.openxmlformats.org/presentationml/2006/ole">
            <mc:AlternateContent xmlns:mc="http://schemas.openxmlformats.org/markup-compatibility/2006">
              <mc:Choice xmlns:v="urn:schemas-microsoft-com:vml" Requires="v">
                <p:oleObj spid="_x0000_s45224" name="文書" r:id="rId3" imgW="5397681" imgH="1142960" progId="Word.Document.12">
                  <p:embed/>
                </p:oleObj>
              </mc:Choice>
              <mc:Fallback>
                <p:oleObj name="文書" r:id="rId3" imgW="5397681" imgH="1142960"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772543"/>
                        <a:ext cx="7018337"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角丸四角形 4"/>
          <p:cNvSpPr/>
          <p:nvPr/>
        </p:nvSpPr>
        <p:spPr>
          <a:xfrm>
            <a:off x="755576" y="1628800"/>
            <a:ext cx="7632848" cy="144016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027" name="Object 3"/>
          <p:cNvGraphicFramePr>
            <a:graphicFrameLocks noChangeAspect="1"/>
          </p:cNvGraphicFramePr>
          <p:nvPr/>
        </p:nvGraphicFramePr>
        <p:xfrm>
          <a:off x="1043608" y="3573016"/>
          <a:ext cx="7021512" cy="2379663"/>
        </p:xfrm>
        <a:graphic>
          <a:graphicData uri="http://schemas.openxmlformats.org/presentationml/2006/ole">
            <mc:AlternateContent xmlns:mc="http://schemas.openxmlformats.org/markup-compatibility/2006">
              <mc:Choice xmlns:v="urn:schemas-microsoft-com:vml" Requires="v">
                <p:oleObj spid="_x0000_s45225" name="文書" r:id="rId5" imgW="5397681" imgH="1828735" progId="Word.Document.12">
                  <p:embed/>
                </p:oleObj>
              </mc:Choice>
              <mc:Fallback>
                <p:oleObj name="文書" r:id="rId5" imgW="5397681" imgH="1828735"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08" y="3573016"/>
                        <a:ext cx="7021512" cy="237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395536" y="1052736"/>
            <a:ext cx="8352928" cy="648072"/>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2050" name="Object 2"/>
          <p:cNvGraphicFramePr>
            <a:graphicFrameLocks noChangeAspect="1"/>
          </p:cNvGraphicFramePr>
          <p:nvPr>
            <p:extLst>
              <p:ext uri="{D42A27DB-BD31-4B8C-83A1-F6EECF244321}">
                <p14:modId xmlns:p14="http://schemas.microsoft.com/office/powerpoint/2010/main" val="892131"/>
              </p:ext>
            </p:extLst>
          </p:nvPr>
        </p:nvGraphicFramePr>
        <p:xfrm>
          <a:off x="1189038" y="766763"/>
          <a:ext cx="7020524" cy="594381"/>
        </p:xfrm>
        <a:graphic>
          <a:graphicData uri="http://schemas.openxmlformats.org/presentationml/2006/ole">
            <mc:AlternateContent xmlns:mc="http://schemas.openxmlformats.org/markup-compatibility/2006">
              <mc:Choice xmlns:v="urn:schemas-microsoft-com:vml" Requires="v">
                <p:oleObj spid="_x0000_s46166" name="Document" r:id="rId3" imgW="5400403" imgH="457216" progId="Word.Document.12">
                  <p:embed/>
                </p:oleObj>
              </mc:Choice>
              <mc:Fallback>
                <p:oleObj name="Document" r:id="rId3" imgW="5400403" imgH="457216" progId="Word.Document.12">
                  <p:embed/>
                  <p:pic>
                    <p:nvPicPr>
                      <p:cNvPr id="0" name=""/>
                      <p:cNvPicPr>
                        <a:picLocks noChangeAspect="1" noChangeArrowheads="1"/>
                      </p:cNvPicPr>
                      <p:nvPr/>
                    </p:nvPicPr>
                    <p:blipFill>
                      <a:blip r:embed="rId4"/>
                      <a:srcRect/>
                      <a:stretch>
                        <a:fillRect/>
                      </a:stretch>
                    </p:blipFill>
                    <p:spPr bwMode="auto">
                      <a:xfrm>
                        <a:off x="1189038" y="766763"/>
                        <a:ext cx="7020524" cy="59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角丸四角形 4"/>
          <p:cNvSpPr/>
          <p:nvPr/>
        </p:nvSpPr>
        <p:spPr>
          <a:xfrm>
            <a:off x="1043608" y="548680"/>
            <a:ext cx="6840760" cy="9361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395536" y="1052736"/>
            <a:ext cx="8352928" cy="648072"/>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3074" name="Object 2"/>
          <p:cNvGraphicFramePr>
            <a:graphicFrameLocks noChangeAspect="1"/>
          </p:cNvGraphicFramePr>
          <p:nvPr>
            <p:extLst>
              <p:ext uri="{D42A27DB-BD31-4B8C-83A1-F6EECF244321}">
                <p14:modId xmlns:p14="http://schemas.microsoft.com/office/powerpoint/2010/main" val="2070504002"/>
              </p:ext>
            </p:extLst>
          </p:nvPr>
        </p:nvGraphicFramePr>
        <p:xfrm>
          <a:off x="1089992" y="908720"/>
          <a:ext cx="7010400" cy="593725"/>
        </p:xfrm>
        <a:graphic>
          <a:graphicData uri="http://schemas.openxmlformats.org/presentationml/2006/ole">
            <mc:AlternateContent xmlns:mc="http://schemas.openxmlformats.org/markup-compatibility/2006">
              <mc:Choice xmlns:v="urn:schemas-microsoft-com:vml" Requires="v">
                <p:oleObj spid="_x0000_s47272" name="Document" r:id="rId3" imgW="5400403" imgH="457216" progId="Word.Document.12">
                  <p:embed/>
                </p:oleObj>
              </mc:Choice>
              <mc:Fallback>
                <p:oleObj name="Document" r:id="rId3" imgW="5400403" imgH="457216" progId="Word.Document.12">
                  <p:embed/>
                  <p:pic>
                    <p:nvPicPr>
                      <p:cNvPr id="0" name=""/>
                      <p:cNvPicPr>
                        <a:picLocks noChangeAspect="1" noChangeArrowheads="1"/>
                      </p:cNvPicPr>
                      <p:nvPr/>
                    </p:nvPicPr>
                    <p:blipFill>
                      <a:blip r:embed="rId4"/>
                      <a:srcRect/>
                      <a:stretch>
                        <a:fillRect/>
                      </a:stretch>
                    </p:blipFill>
                    <p:spPr bwMode="auto">
                      <a:xfrm>
                        <a:off x="1089992" y="908720"/>
                        <a:ext cx="7010400"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角丸四角形 2"/>
          <p:cNvSpPr/>
          <p:nvPr/>
        </p:nvSpPr>
        <p:spPr>
          <a:xfrm>
            <a:off x="683568" y="836712"/>
            <a:ext cx="7272808"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076" name="Object 4"/>
          <p:cNvGraphicFramePr>
            <a:graphicFrameLocks noChangeAspect="1"/>
          </p:cNvGraphicFramePr>
          <p:nvPr>
            <p:extLst>
              <p:ext uri="{D42A27DB-BD31-4B8C-83A1-F6EECF244321}">
                <p14:modId xmlns:p14="http://schemas.microsoft.com/office/powerpoint/2010/main" val="2168728742"/>
              </p:ext>
            </p:extLst>
          </p:nvPr>
        </p:nvGraphicFramePr>
        <p:xfrm>
          <a:off x="5191273" y="2204864"/>
          <a:ext cx="7013575" cy="2673350"/>
        </p:xfrm>
        <a:graphic>
          <a:graphicData uri="http://schemas.openxmlformats.org/presentationml/2006/ole">
            <mc:AlternateContent xmlns:mc="http://schemas.openxmlformats.org/markup-compatibility/2006">
              <mc:Choice xmlns:v="urn:schemas-microsoft-com:vml" Requires="v">
                <p:oleObj spid="_x0000_s47273" name="Document" r:id="rId5" imgW="5400403" imgH="2057474" progId="Word.Document.12">
                  <p:embed/>
                </p:oleObj>
              </mc:Choice>
              <mc:Fallback>
                <p:oleObj name="Document" r:id="rId5" imgW="5400403" imgH="2057474" progId="Word.Document.12">
                  <p:embed/>
                  <p:pic>
                    <p:nvPicPr>
                      <p:cNvPr id="0" name=""/>
                      <p:cNvPicPr>
                        <a:picLocks noChangeAspect="1" noChangeArrowheads="1"/>
                      </p:cNvPicPr>
                      <p:nvPr/>
                    </p:nvPicPr>
                    <p:blipFill>
                      <a:blip r:embed="rId6"/>
                      <a:srcRect/>
                      <a:stretch>
                        <a:fillRect/>
                      </a:stretch>
                    </p:blipFill>
                    <p:spPr bwMode="auto">
                      <a:xfrm>
                        <a:off x="5191273" y="2204864"/>
                        <a:ext cx="7013575" cy="267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角丸四角形 6"/>
          <p:cNvSpPr/>
          <p:nvPr/>
        </p:nvSpPr>
        <p:spPr>
          <a:xfrm>
            <a:off x="5004048" y="1988840"/>
            <a:ext cx="3960440" cy="3096344"/>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395536" y="1052736"/>
            <a:ext cx="8352928" cy="648072"/>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4098" name="Object 2"/>
          <p:cNvGraphicFramePr>
            <a:graphicFrameLocks noChangeAspect="1"/>
          </p:cNvGraphicFramePr>
          <p:nvPr>
            <p:extLst>
              <p:ext uri="{D42A27DB-BD31-4B8C-83A1-F6EECF244321}">
                <p14:modId xmlns:p14="http://schemas.microsoft.com/office/powerpoint/2010/main" val="2290768534"/>
              </p:ext>
            </p:extLst>
          </p:nvPr>
        </p:nvGraphicFramePr>
        <p:xfrm>
          <a:off x="1043608" y="620688"/>
          <a:ext cx="7018337" cy="2081212"/>
        </p:xfrm>
        <a:graphic>
          <a:graphicData uri="http://schemas.openxmlformats.org/presentationml/2006/ole">
            <mc:AlternateContent xmlns:mc="http://schemas.openxmlformats.org/markup-compatibility/2006">
              <mc:Choice xmlns:v="urn:schemas-microsoft-com:vml" Requires="v">
                <p:oleObj spid="_x0000_s48213" name="Document" r:id="rId3" imgW="5400403" imgH="1828866" progId="Word.Document.12">
                  <p:embed/>
                </p:oleObj>
              </mc:Choice>
              <mc:Fallback>
                <p:oleObj name="Document" r:id="rId3" imgW="5400403" imgH="1828866" progId="Word.Document.12">
                  <p:embed/>
                  <p:pic>
                    <p:nvPicPr>
                      <p:cNvPr id="0" name=""/>
                      <p:cNvPicPr>
                        <a:picLocks noChangeAspect="1" noChangeArrowheads="1"/>
                      </p:cNvPicPr>
                      <p:nvPr/>
                    </p:nvPicPr>
                    <p:blipFill>
                      <a:blip r:embed="rId4"/>
                      <a:srcRect/>
                      <a:stretch>
                        <a:fillRect/>
                      </a:stretch>
                    </p:blipFill>
                    <p:spPr bwMode="auto">
                      <a:xfrm>
                        <a:off x="1043608" y="620688"/>
                        <a:ext cx="7018337" cy="208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角丸四角形 2"/>
          <p:cNvSpPr/>
          <p:nvPr/>
        </p:nvSpPr>
        <p:spPr>
          <a:xfrm>
            <a:off x="611560" y="620688"/>
            <a:ext cx="7920880" cy="20882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395536" y="1052736"/>
            <a:ext cx="8352928" cy="648072"/>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5122" name="Object 2"/>
          <p:cNvGraphicFramePr>
            <a:graphicFrameLocks noChangeAspect="1"/>
          </p:cNvGraphicFramePr>
          <p:nvPr/>
        </p:nvGraphicFramePr>
        <p:xfrm>
          <a:off x="1187624" y="1844824"/>
          <a:ext cx="7018338" cy="2973388"/>
        </p:xfrm>
        <a:graphic>
          <a:graphicData uri="http://schemas.openxmlformats.org/presentationml/2006/ole">
            <mc:AlternateContent xmlns:mc="http://schemas.openxmlformats.org/markup-compatibility/2006">
              <mc:Choice xmlns:v="urn:schemas-microsoft-com:vml" Requires="v">
                <p:oleObj spid="_x0000_s49237" name="文書" r:id="rId3" imgW="5397681" imgH="2285919" progId="Word.Document.12">
                  <p:embed/>
                </p:oleObj>
              </mc:Choice>
              <mc:Fallback>
                <p:oleObj name="文書" r:id="rId3" imgW="5397681" imgH="2285919"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844824"/>
                        <a:ext cx="7018338" cy="297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角丸四角形 2"/>
          <p:cNvSpPr/>
          <p:nvPr/>
        </p:nvSpPr>
        <p:spPr>
          <a:xfrm>
            <a:off x="899592" y="1484784"/>
            <a:ext cx="7488832" cy="3528392"/>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395536" y="1052736"/>
            <a:ext cx="8352928" cy="648072"/>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6147" name="Object 3"/>
          <p:cNvGraphicFramePr>
            <a:graphicFrameLocks noChangeAspect="1"/>
          </p:cNvGraphicFramePr>
          <p:nvPr/>
        </p:nvGraphicFramePr>
        <p:xfrm>
          <a:off x="1296491" y="904875"/>
          <a:ext cx="7019925" cy="1779588"/>
        </p:xfrm>
        <a:graphic>
          <a:graphicData uri="http://schemas.openxmlformats.org/presentationml/2006/ole">
            <mc:AlternateContent xmlns:mc="http://schemas.openxmlformats.org/markup-compatibility/2006">
              <mc:Choice xmlns:v="urn:schemas-microsoft-com:vml" Requires="v">
                <p:oleObj spid="_x0000_s50344" name="文書" r:id="rId3" imgW="5397681" imgH="1371552" progId="Word.Document.12">
                  <p:embed/>
                </p:oleObj>
              </mc:Choice>
              <mc:Fallback>
                <p:oleObj name="文書" r:id="rId3" imgW="5397681" imgH="1371552"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6491" y="904875"/>
                        <a:ext cx="7019925" cy="177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角丸四角形 3"/>
          <p:cNvSpPr/>
          <p:nvPr/>
        </p:nvSpPr>
        <p:spPr>
          <a:xfrm>
            <a:off x="1006921" y="836712"/>
            <a:ext cx="6984776" cy="1944216"/>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148" name="Object 4"/>
          <p:cNvGraphicFramePr>
            <a:graphicFrameLocks noChangeAspect="1"/>
          </p:cNvGraphicFramePr>
          <p:nvPr/>
        </p:nvGraphicFramePr>
        <p:xfrm>
          <a:off x="899592" y="3717032"/>
          <a:ext cx="7010400" cy="1187450"/>
        </p:xfrm>
        <a:graphic>
          <a:graphicData uri="http://schemas.openxmlformats.org/presentationml/2006/ole">
            <mc:AlternateContent xmlns:mc="http://schemas.openxmlformats.org/markup-compatibility/2006">
              <mc:Choice xmlns:v="urn:schemas-microsoft-com:vml" Requires="v">
                <p:oleObj spid="_x0000_s50345" name="文書" r:id="rId5" imgW="5397681" imgH="914368" progId="Word.Document.12">
                  <p:embed/>
                </p:oleObj>
              </mc:Choice>
              <mc:Fallback>
                <p:oleObj name="文書" r:id="rId5" imgW="5397681" imgH="914368"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3717032"/>
                        <a:ext cx="7010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角丸四角形 5"/>
          <p:cNvSpPr/>
          <p:nvPr/>
        </p:nvSpPr>
        <p:spPr>
          <a:xfrm>
            <a:off x="971600" y="3645024"/>
            <a:ext cx="7128792" cy="13681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67544" y="548680"/>
            <a:ext cx="8229600" cy="10668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r>
              <a:rPr lang="ja-JP" altLang="en-US" kern="0" dirty="0" smtClean="0"/>
              <a:t>ハフマン符号はコンパクト符号（１）</a:t>
            </a:r>
            <a:endParaRPr lang="ja-JP" altLang="en-US" kern="0" dirty="0"/>
          </a:p>
        </p:txBody>
      </p:sp>
      <p:sp>
        <p:nvSpPr>
          <p:cNvPr id="3" name="テキスト ボックス 2"/>
          <p:cNvSpPr txBox="1"/>
          <p:nvPr/>
        </p:nvSpPr>
        <p:spPr>
          <a:xfrm>
            <a:off x="1241525" y="1700808"/>
            <a:ext cx="6681637" cy="584775"/>
          </a:xfrm>
          <a:prstGeom prst="rect">
            <a:avLst/>
          </a:prstGeom>
          <a:noFill/>
        </p:spPr>
        <p:txBody>
          <a:bodyPr wrap="none" rtlCol="0">
            <a:spAutoFit/>
          </a:bodyPr>
          <a:lstStyle/>
          <a:p>
            <a:r>
              <a:rPr kumimoji="1" lang="ja-JP" altLang="en-US" sz="1600" u="sng" dirty="0" smtClean="0"/>
              <a:t>補題</a:t>
            </a:r>
            <a:r>
              <a:rPr kumimoji="1" lang="ja-JP" altLang="en-US" sz="1600" dirty="0" smtClean="0"/>
              <a:t>　</a:t>
            </a:r>
            <a:r>
              <a:rPr kumimoji="1" lang="ja-JP" altLang="en-US" sz="1600" dirty="0" smtClean="0">
                <a:latin typeface="ＭＳ 明朝" panose="02020609040205080304" pitchFamily="17" charset="-128"/>
                <a:ea typeface="ＭＳ 明朝" panose="02020609040205080304" pitchFamily="17" charset="-128"/>
              </a:rPr>
              <a:t>コンパクト瞬時符号の最も長い符号語に対応する葉は２枚ある．</a:t>
            </a:r>
            <a:endParaRPr kumimoji="1" lang="en-US" altLang="ja-JP" sz="1600" dirty="0" smtClean="0">
              <a:latin typeface="ＭＳ 明朝" panose="02020609040205080304" pitchFamily="17" charset="-128"/>
              <a:ea typeface="ＭＳ 明朝" panose="02020609040205080304" pitchFamily="17" charset="-128"/>
            </a:endParaRPr>
          </a:p>
          <a:p>
            <a:r>
              <a:rPr lang="ja-JP" altLang="en-US" sz="1600" dirty="0" smtClean="0">
                <a:latin typeface="ＭＳ 明朝" panose="02020609040205080304" pitchFamily="17" charset="-128"/>
                <a:ea typeface="ＭＳ 明朝" panose="02020609040205080304" pitchFamily="17" charset="-128"/>
              </a:rPr>
              <a:t>２</a:t>
            </a:r>
            <a:r>
              <a:rPr lang="ja-JP" altLang="en-US" sz="1600" dirty="0">
                <a:latin typeface="ＭＳ 明朝" panose="02020609040205080304" pitchFamily="17" charset="-128"/>
                <a:ea typeface="ＭＳ 明朝" panose="02020609040205080304" pitchFamily="17" charset="-128"/>
              </a:rPr>
              <a:t>枚</a:t>
            </a:r>
            <a:r>
              <a:rPr lang="ja-JP" altLang="en-US" sz="1600" dirty="0" smtClean="0">
                <a:latin typeface="ＭＳ 明朝" panose="02020609040205080304" pitchFamily="17" charset="-128"/>
                <a:ea typeface="ＭＳ 明朝" panose="02020609040205080304" pitchFamily="17" charset="-128"/>
              </a:rPr>
              <a:t>の葉は確率の最も小さい２つの情報記号に対応する．</a:t>
            </a:r>
            <a:endParaRPr kumimoji="1" lang="ja-JP" altLang="en-US" sz="1600" dirty="0"/>
          </a:p>
        </p:txBody>
      </p:sp>
      <p:sp>
        <p:nvSpPr>
          <p:cNvPr id="4" name="角丸四角形 3"/>
          <p:cNvSpPr/>
          <p:nvPr/>
        </p:nvSpPr>
        <p:spPr>
          <a:xfrm>
            <a:off x="1089955" y="1617349"/>
            <a:ext cx="6984776" cy="803539"/>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841415" y="2504347"/>
            <a:ext cx="800219" cy="338554"/>
          </a:xfrm>
          <a:prstGeom prst="rect">
            <a:avLst/>
          </a:prstGeom>
          <a:noFill/>
        </p:spPr>
        <p:txBody>
          <a:bodyPr wrap="none" rtlCol="0">
            <a:spAutoFit/>
          </a:bodyPr>
          <a:lstStyle/>
          <a:p>
            <a:r>
              <a:rPr kumimoji="1" lang="ja-JP" altLang="en-US" sz="1600" dirty="0" smtClean="0"/>
              <a:t>（証明）</a:t>
            </a:r>
            <a:endParaRPr kumimoji="1" lang="ja-JP" altLang="en-US" sz="1600" dirty="0"/>
          </a:p>
        </p:txBody>
      </p:sp>
      <p:sp>
        <p:nvSpPr>
          <p:cNvPr id="9" name="円/楕円 8"/>
          <p:cNvSpPr/>
          <p:nvPr/>
        </p:nvSpPr>
        <p:spPr bwMode="auto">
          <a:xfrm>
            <a:off x="2051720" y="3090501"/>
            <a:ext cx="72008" cy="7200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cxnSp>
        <p:nvCxnSpPr>
          <p:cNvPr id="10" name="直線コネクタ 9"/>
          <p:cNvCxnSpPr/>
          <p:nvPr/>
        </p:nvCxnSpPr>
        <p:spPr bwMode="auto">
          <a:xfrm flipV="1">
            <a:off x="2096545" y="2655694"/>
            <a:ext cx="504056" cy="467344"/>
          </a:xfrm>
          <a:prstGeom prst="line">
            <a:avLst/>
          </a:prstGeom>
          <a:noFill/>
          <a:ln w="12700" cap="flat" cmpd="sng" algn="ctr">
            <a:solidFill>
              <a:schemeClr val="tx1"/>
            </a:solidFill>
            <a:prstDash val="solid"/>
            <a:round/>
            <a:headEnd type="none" w="med" len="med"/>
            <a:tailEnd type="none" w="med" len="med"/>
          </a:ln>
          <a:effectLst/>
        </p:spPr>
      </p:cxnSp>
      <p:sp>
        <p:nvSpPr>
          <p:cNvPr id="12" name="円/楕円 11"/>
          <p:cNvSpPr/>
          <p:nvPr/>
        </p:nvSpPr>
        <p:spPr bwMode="auto">
          <a:xfrm>
            <a:off x="2564597" y="2601616"/>
            <a:ext cx="72008" cy="7200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cxnSp>
        <p:nvCxnSpPr>
          <p:cNvPr id="13" name="直線コネクタ 12"/>
          <p:cNvCxnSpPr/>
          <p:nvPr/>
        </p:nvCxnSpPr>
        <p:spPr bwMode="auto">
          <a:xfrm>
            <a:off x="2104929" y="3131422"/>
            <a:ext cx="594863" cy="513602"/>
          </a:xfrm>
          <a:prstGeom prst="line">
            <a:avLst/>
          </a:prstGeom>
          <a:noFill/>
          <a:ln w="22225" cap="flat" cmpd="sng" algn="ctr">
            <a:solidFill>
              <a:schemeClr val="tx1"/>
            </a:solidFill>
            <a:prstDash val="dash"/>
            <a:round/>
            <a:headEnd type="none" w="med" len="med"/>
            <a:tailEnd type="none" w="med" len="med"/>
          </a:ln>
          <a:effectLst/>
        </p:spPr>
      </p:cxnSp>
      <p:sp>
        <p:nvSpPr>
          <p:cNvPr id="17" name="テキスト ボックス 16"/>
          <p:cNvSpPr txBox="1"/>
          <p:nvPr/>
        </p:nvSpPr>
        <p:spPr>
          <a:xfrm>
            <a:off x="2104929" y="2662208"/>
            <a:ext cx="298480" cy="307777"/>
          </a:xfrm>
          <a:prstGeom prst="rect">
            <a:avLst/>
          </a:prstGeom>
          <a:noFill/>
        </p:spPr>
        <p:txBody>
          <a:bodyPr wrap="none" rtlCol="0">
            <a:spAutoFit/>
          </a:bodyPr>
          <a:lstStyle/>
          <a:p>
            <a:r>
              <a:rPr kumimoji="1" lang="en-US" altLang="ja-JP" sz="1400" dirty="0" smtClean="0"/>
              <a:t>0</a:t>
            </a:r>
            <a:endParaRPr kumimoji="1" lang="ja-JP" altLang="en-US" sz="1400" dirty="0"/>
          </a:p>
        </p:txBody>
      </p:sp>
      <p:sp>
        <p:nvSpPr>
          <p:cNvPr id="18" name="テキスト ボックス 17"/>
          <p:cNvSpPr txBox="1"/>
          <p:nvPr/>
        </p:nvSpPr>
        <p:spPr>
          <a:xfrm>
            <a:off x="2144136" y="3275692"/>
            <a:ext cx="298480" cy="307777"/>
          </a:xfrm>
          <a:prstGeom prst="rect">
            <a:avLst/>
          </a:prstGeom>
          <a:noFill/>
        </p:spPr>
        <p:txBody>
          <a:bodyPr wrap="none" rtlCol="0">
            <a:spAutoFit/>
          </a:bodyPr>
          <a:lstStyle/>
          <a:p>
            <a:r>
              <a:rPr kumimoji="1" lang="en-US" altLang="ja-JP" sz="1400" dirty="0" smtClean="0"/>
              <a:t>1</a:t>
            </a:r>
            <a:endParaRPr kumimoji="1" lang="ja-JP" altLang="en-US" sz="1400" dirty="0"/>
          </a:p>
        </p:txBody>
      </p:sp>
      <p:sp>
        <p:nvSpPr>
          <p:cNvPr id="19" name="テキスト ボックス 18"/>
          <p:cNvSpPr txBox="1"/>
          <p:nvPr/>
        </p:nvSpPr>
        <p:spPr>
          <a:xfrm>
            <a:off x="2809392" y="3429580"/>
            <a:ext cx="1378904" cy="523220"/>
          </a:xfrm>
          <a:prstGeom prst="rect">
            <a:avLst/>
          </a:prstGeom>
          <a:noFill/>
        </p:spPr>
        <p:txBody>
          <a:bodyPr wrap="none" rtlCol="0">
            <a:spAutoFit/>
          </a:bodyPr>
          <a:lstStyle/>
          <a:p>
            <a:r>
              <a:rPr lang="ja-JP" altLang="en-US" sz="1400" dirty="0" smtClean="0"/>
              <a:t>符号が割り当て</a:t>
            </a:r>
            <a:endParaRPr lang="en-US" altLang="ja-JP" sz="1400" dirty="0" smtClean="0"/>
          </a:p>
          <a:p>
            <a:r>
              <a:rPr lang="ja-JP" altLang="en-US" sz="1400" dirty="0" err="1" smtClean="0"/>
              <a:t>られて</a:t>
            </a:r>
            <a:r>
              <a:rPr lang="ja-JP" altLang="en-US" sz="1400" dirty="0" smtClean="0"/>
              <a:t>いな</a:t>
            </a:r>
            <a:r>
              <a:rPr lang="ja-JP" altLang="en-US" sz="1400" dirty="0"/>
              <a:t>い</a:t>
            </a:r>
            <a:endParaRPr kumimoji="1" lang="ja-JP" altLang="en-US" sz="1400" dirty="0"/>
          </a:p>
        </p:txBody>
      </p:sp>
      <mc:AlternateContent xmlns:mc="http://schemas.openxmlformats.org/markup-compatibility/2006" xmlns:a14="http://schemas.microsoft.com/office/drawing/2010/main">
        <mc:Choice Requires="a14">
          <p:sp>
            <p:nvSpPr>
              <p:cNvPr id="21" name="正方形/長方形 20"/>
              <p:cNvSpPr/>
              <p:nvPr/>
            </p:nvSpPr>
            <p:spPr>
              <a:xfrm>
                <a:off x="2600601" y="2413708"/>
                <a:ext cx="41126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i="1">
                          <a:latin typeface="Cambria Math" panose="02040503050406030204" pitchFamily="18" charset="0"/>
                        </a:rPr>
                        <m:t>𝛼</m:t>
                      </m:r>
                    </m:oMath>
                  </m:oMathPara>
                </a14:m>
                <a:endParaRPr lang="ja-JP" altLang="en-US" dirty="0"/>
              </a:p>
            </p:txBody>
          </p:sp>
        </mc:Choice>
        <mc:Fallback xmlns="">
          <p:sp>
            <p:nvSpPr>
              <p:cNvPr id="21" name="正方形/長方形 20"/>
              <p:cNvSpPr>
                <a:spLocks noRot="1" noChangeAspect="1" noMove="1" noResize="1" noEditPoints="1" noAdjustHandles="1" noChangeArrowheads="1" noChangeShapeType="1" noTextEdit="1"/>
              </p:cNvSpPr>
              <p:nvPr/>
            </p:nvSpPr>
            <p:spPr>
              <a:xfrm>
                <a:off x="2600601" y="2413708"/>
                <a:ext cx="411266" cy="369332"/>
              </a:xfrm>
              <a:prstGeom prst="rect">
                <a:avLst/>
              </a:prstGeom>
              <a:blipFill rotWithShape="0">
                <a:blip r:embed="rId3"/>
                <a:stretch>
                  <a:fillRect/>
                </a:stretch>
              </a:blipFill>
            </p:spPr>
            <p:txBody>
              <a:bodyPr/>
              <a:lstStyle/>
              <a:p>
                <a:r>
                  <a:rPr lang="ja-JP" altLang="en-US">
                    <a:noFill/>
                  </a:rPr>
                  <a:t> </a:t>
                </a:r>
              </a:p>
            </p:txBody>
          </p:sp>
        </mc:Fallback>
      </mc:AlternateContent>
      <p:sp>
        <p:nvSpPr>
          <p:cNvPr id="22" name="円/楕円 21"/>
          <p:cNvSpPr/>
          <p:nvPr/>
        </p:nvSpPr>
        <p:spPr bwMode="auto">
          <a:xfrm>
            <a:off x="2671822" y="3599455"/>
            <a:ext cx="111750" cy="11175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23" name="右矢印 22"/>
          <p:cNvSpPr/>
          <p:nvPr/>
        </p:nvSpPr>
        <p:spPr bwMode="auto">
          <a:xfrm>
            <a:off x="4258307" y="3036776"/>
            <a:ext cx="648072" cy="297722"/>
          </a:xfrm>
          <a:prstGeom prst="rightArrow">
            <a:avLst/>
          </a:prstGeom>
          <a:solidFill>
            <a:schemeClr val="accent1"/>
          </a:solid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25" name="テキスト ボックス 24"/>
          <p:cNvSpPr txBox="1"/>
          <p:nvPr/>
        </p:nvSpPr>
        <p:spPr>
          <a:xfrm>
            <a:off x="1570610" y="2889366"/>
            <a:ext cx="298480" cy="307777"/>
          </a:xfrm>
          <a:prstGeom prst="rect">
            <a:avLst/>
          </a:prstGeom>
          <a:noFill/>
        </p:spPr>
        <p:txBody>
          <a:bodyPr wrap="none" rtlCol="0">
            <a:spAutoFit/>
          </a:bodyPr>
          <a:lstStyle/>
          <a:p>
            <a:r>
              <a:rPr kumimoji="1" lang="en-US" altLang="ja-JP" sz="1400" dirty="0" smtClean="0"/>
              <a:t>0</a:t>
            </a:r>
            <a:endParaRPr kumimoji="1" lang="ja-JP" altLang="en-US" sz="1400" dirty="0"/>
          </a:p>
        </p:txBody>
      </p:sp>
      <p:cxnSp>
        <p:nvCxnSpPr>
          <p:cNvPr id="30" name="直線コネクタ 29"/>
          <p:cNvCxnSpPr/>
          <p:nvPr/>
        </p:nvCxnSpPr>
        <p:spPr bwMode="auto">
          <a:xfrm flipH="1">
            <a:off x="1241524" y="3126649"/>
            <a:ext cx="846200" cy="0"/>
          </a:xfrm>
          <a:prstGeom prst="line">
            <a:avLst/>
          </a:prstGeom>
          <a:noFill/>
          <a:ln w="12700" cap="flat" cmpd="sng" algn="ctr">
            <a:solidFill>
              <a:schemeClr val="tx1"/>
            </a:solidFill>
            <a:prstDash val="solid"/>
            <a:round/>
            <a:headEnd type="none" w="med" len="med"/>
            <a:tailEnd type="none" w="med" len="med"/>
          </a:ln>
          <a:effectLst/>
        </p:spPr>
      </p:cxnSp>
      <p:cxnSp>
        <p:nvCxnSpPr>
          <p:cNvPr id="31" name="直線コネクタ 30"/>
          <p:cNvCxnSpPr/>
          <p:nvPr/>
        </p:nvCxnSpPr>
        <p:spPr bwMode="auto">
          <a:xfrm flipH="1">
            <a:off x="5580112" y="3222004"/>
            <a:ext cx="846200" cy="0"/>
          </a:xfrm>
          <a:prstGeom prst="line">
            <a:avLst/>
          </a:prstGeom>
          <a:noFill/>
          <a:ln w="12700" cap="flat" cmpd="sng" algn="ctr">
            <a:solidFill>
              <a:schemeClr val="tx1"/>
            </a:solidFill>
            <a:prstDash val="solid"/>
            <a:round/>
            <a:headEnd type="none" w="med" len="med"/>
            <a:tailEnd type="none" w="med" len="med"/>
          </a:ln>
          <a:effectLst/>
        </p:spPr>
      </p:cxnSp>
      <p:sp>
        <p:nvSpPr>
          <p:cNvPr id="32" name="円/楕円 31"/>
          <p:cNvSpPr/>
          <p:nvPr/>
        </p:nvSpPr>
        <p:spPr bwMode="auto">
          <a:xfrm>
            <a:off x="6428890" y="3186081"/>
            <a:ext cx="72008" cy="7200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33" name="テキスト ボックス 32"/>
          <p:cNvSpPr txBox="1"/>
          <p:nvPr/>
        </p:nvSpPr>
        <p:spPr>
          <a:xfrm>
            <a:off x="5853972" y="2936612"/>
            <a:ext cx="298480" cy="307777"/>
          </a:xfrm>
          <a:prstGeom prst="rect">
            <a:avLst/>
          </a:prstGeom>
          <a:noFill/>
        </p:spPr>
        <p:txBody>
          <a:bodyPr wrap="none" rtlCol="0">
            <a:spAutoFit/>
          </a:bodyPr>
          <a:lstStyle/>
          <a:p>
            <a:r>
              <a:rPr kumimoji="1" lang="en-US" altLang="ja-JP" sz="1400" dirty="0" smtClean="0"/>
              <a:t>0</a:t>
            </a:r>
            <a:endParaRPr kumimoji="1" lang="ja-JP" altLang="en-US" sz="1400" dirty="0"/>
          </a:p>
        </p:txBody>
      </p:sp>
      <mc:AlternateContent xmlns:mc="http://schemas.openxmlformats.org/markup-compatibility/2006" xmlns:a14="http://schemas.microsoft.com/office/drawing/2010/main">
        <mc:Choice Requires="a14">
          <p:sp>
            <p:nvSpPr>
              <p:cNvPr id="34" name="正方形/長方形 33"/>
              <p:cNvSpPr/>
              <p:nvPr/>
            </p:nvSpPr>
            <p:spPr>
              <a:xfrm>
                <a:off x="6494539" y="3000971"/>
                <a:ext cx="41126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i="1">
                          <a:latin typeface="Cambria Math" panose="02040503050406030204" pitchFamily="18" charset="0"/>
                        </a:rPr>
                        <m:t>𝛼</m:t>
                      </m:r>
                    </m:oMath>
                  </m:oMathPara>
                </a14:m>
                <a:endParaRPr lang="ja-JP" altLang="en-US" dirty="0"/>
              </a:p>
            </p:txBody>
          </p:sp>
        </mc:Choice>
        <mc:Fallback xmlns="">
          <p:sp>
            <p:nvSpPr>
              <p:cNvPr id="34" name="正方形/長方形 33"/>
              <p:cNvSpPr>
                <a:spLocks noRot="1" noChangeAspect="1" noMove="1" noResize="1" noEditPoints="1" noAdjustHandles="1" noChangeArrowheads="1" noChangeShapeType="1" noTextEdit="1"/>
              </p:cNvSpPr>
              <p:nvPr/>
            </p:nvSpPr>
            <p:spPr>
              <a:xfrm>
                <a:off x="6494539" y="3000971"/>
                <a:ext cx="411266" cy="369332"/>
              </a:xfrm>
              <a:prstGeom prst="rect">
                <a:avLst/>
              </a:prstGeom>
              <a:blipFill rotWithShape="0">
                <a:blip r:embed="rId4"/>
                <a:stretch>
                  <a:fillRect/>
                </a:stretch>
              </a:blipFill>
            </p:spPr>
            <p:txBody>
              <a:bodyPr/>
              <a:lstStyle/>
              <a:p>
                <a:r>
                  <a:rPr lang="ja-JP" altLang="en-US">
                    <a:noFill/>
                  </a:rPr>
                  <a:t> </a:t>
                </a:r>
              </a:p>
            </p:txBody>
          </p:sp>
        </mc:Fallback>
      </mc:AlternateContent>
      <p:sp>
        <p:nvSpPr>
          <p:cNvPr id="36" name="テキスト ボックス 35"/>
          <p:cNvSpPr txBox="1"/>
          <p:nvPr/>
        </p:nvSpPr>
        <p:spPr>
          <a:xfrm>
            <a:off x="6957205" y="2864812"/>
            <a:ext cx="1983235" cy="738664"/>
          </a:xfrm>
          <a:prstGeom prst="rect">
            <a:avLst/>
          </a:prstGeom>
          <a:noFill/>
        </p:spPr>
        <p:txBody>
          <a:bodyPr wrap="none" rtlCol="0">
            <a:spAutoFit/>
          </a:bodyPr>
          <a:lstStyle/>
          <a:p>
            <a:r>
              <a:rPr kumimoji="1" lang="ja-JP" altLang="en-US" sz="1400" dirty="0" smtClean="0"/>
              <a:t>平均符号長が</a:t>
            </a:r>
            <a:r>
              <a:rPr lang="ja-JP" altLang="en-US" sz="1400" dirty="0" smtClean="0"/>
              <a:t>短くなる．</a:t>
            </a:r>
            <a:endParaRPr lang="en-US" altLang="ja-JP" sz="1400" dirty="0" smtClean="0"/>
          </a:p>
          <a:p>
            <a:r>
              <a:rPr lang="ja-JP" altLang="en-US" sz="1400" dirty="0" smtClean="0"/>
              <a:t>コンパクト符号</a:t>
            </a:r>
            <a:endParaRPr lang="en-US" altLang="ja-JP" sz="1400" dirty="0" smtClean="0"/>
          </a:p>
          <a:p>
            <a:r>
              <a:rPr kumimoji="1" lang="ja-JP" altLang="en-US" sz="1400" dirty="0" smtClean="0"/>
              <a:t>であることに</a:t>
            </a:r>
            <a:r>
              <a:rPr kumimoji="1" lang="ja-JP" altLang="en-US" sz="1400" dirty="0" smtClean="0">
                <a:solidFill>
                  <a:srgbClr val="FF0000"/>
                </a:solidFill>
              </a:rPr>
              <a:t>矛盾</a:t>
            </a:r>
            <a:endParaRPr kumimoji="1" lang="ja-JP" altLang="en-US" sz="1400" dirty="0">
              <a:solidFill>
                <a:srgbClr val="FF0000"/>
              </a:solidFill>
            </a:endParaRPr>
          </a:p>
        </p:txBody>
      </p:sp>
      <p:sp>
        <p:nvSpPr>
          <p:cNvPr id="38" name="円/楕円 37"/>
          <p:cNvSpPr/>
          <p:nvPr/>
        </p:nvSpPr>
        <p:spPr bwMode="auto">
          <a:xfrm>
            <a:off x="1709788" y="4664008"/>
            <a:ext cx="72008" cy="7200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cxnSp>
        <p:nvCxnSpPr>
          <p:cNvPr id="39" name="直線コネクタ 38"/>
          <p:cNvCxnSpPr/>
          <p:nvPr/>
        </p:nvCxnSpPr>
        <p:spPr bwMode="auto">
          <a:xfrm flipV="1">
            <a:off x="1754613" y="4229201"/>
            <a:ext cx="504056" cy="467344"/>
          </a:xfrm>
          <a:prstGeom prst="line">
            <a:avLst/>
          </a:prstGeom>
          <a:noFill/>
          <a:ln w="12700" cap="flat" cmpd="sng" algn="ctr">
            <a:solidFill>
              <a:schemeClr val="tx1"/>
            </a:solidFill>
            <a:prstDash val="solid"/>
            <a:round/>
            <a:headEnd type="none" w="med" len="med"/>
            <a:tailEnd type="none" w="med" len="med"/>
          </a:ln>
          <a:effectLst/>
        </p:spPr>
      </p:cxnSp>
      <p:sp>
        <p:nvSpPr>
          <p:cNvPr id="40" name="円/楕円 39"/>
          <p:cNvSpPr/>
          <p:nvPr/>
        </p:nvSpPr>
        <p:spPr bwMode="auto">
          <a:xfrm>
            <a:off x="2222665" y="4175123"/>
            <a:ext cx="72008" cy="7200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cxnSp>
        <p:nvCxnSpPr>
          <p:cNvPr id="41" name="直線コネクタ 40"/>
          <p:cNvCxnSpPr>
            <a:endCxn id="51" idx="5"/>
          </p:cNvCxnSpPr>
          <p:nvPr/>
        </p:nvCxnSpPr>
        <p:spPr bwMode="auto">
          <a:xfrm>
            <a:off x="1762997" y="4704929"/>
            <a:ext cx="548252" cy="477506"/>
          </a:xfrm>
          <a:prstGeom prst="line">
            <a:avLst/>
          </a:prstGeom>
          <a:noFill/>
          <a:ln w="12700" cap="flat" cmpd="sng" algn="ctr">
            <a:solidFill>
              <a:schemeClr val="tx1"/>
            </a:solidFill>
            <a:prstDash val="solid"/>
            <a:round/>
            <a:headEnd type="none" w="med" len="med"/>
            <a:tailEnd type="none" w="med" len="med"/>
          </a:ln>
          <a:effectLst/>
        </p:spPr>
      </p:cxnSp>
      <p:sp>
        <p:nvSpPr>
          <p:cNvPr id="42" name="テキスト ボックス 41"/>
          <p:cNvSpPr txBox="1"/>
          <p:nvPr/>
        </p:nvSpPr>
        <p:spPr>
          <a:xfrm>
            <a:off x="1762997" y="4235715"/>
            <a:ext cx="298480" cy="307777"/>
          </a:xfrm>
          <a:prstGeom prst="rect">
            <a:avLst/>
          </a:prstGeom>
          <a:noFill/>
        </p:spPr>
        <p:txBody>
          <a:bodyPr wrap="none" rtlCol="0">
            <a:spAutoFit/>
          </a:bodyPr>
          <a:lstStyle/>
          <a:p>
            <a:r>
              <a:rPr kumimoji="1" lang="en-US" altLang="ja-JP" sz="1400" dirty="0" smtClean="0"/>
              <a:t>0</a:t>
            </a:r>
            <a:endParaRPr kumimoji="1" lang="ja-JP" altLang="en-US" sz="1400" dirty="0"/>
          </a:p>
        </p:txBody>
      </p:sp>
      <p:sp>
        <p:nvSpPr>
          <p:cNvPr id="43" name="テキスト ボックス 42"/>
          <p:cNvSpPr txBox="1"/>
          <p:nvPr/>
        </p:nvSpPr>
        <p:spPr>
          <a:xfrm>
            <a:off x="1802204" y="4849199"/>
            <a:ext cx="298480" cy="307777"/>
          </a:xfrm>
          <a:prstGeom prst="rect">
            <a:avLst/>
          </a:prstGeom>
          <a:noFill/>
        </p:spPr>
        <p:txBody>
          <a:bodyPr wrap="none" rtlCol="0">
            <a:spAutoFit/>
          </a:bodyPr>
          <a:lstStyle/>
          <a:p>
            <a:r>
              <a:rPr kumimoji="1" lang="en-US" altLang="ja-JP" sz="1400" dirty="0" smtClean="0"/>
              <a:t>1</a:t>
            </a:r>
            <a:endParaRPr kumimoji="1" lang="ja-JP" altLang="en-US" sz="1400" dirty="0"/>
          </a:p>
        </p:txBody>
      </p:sp>
      <p:sp>
        <p:nvSpPr>
          <p:cNvPr id="46" name="テキスト ボックス 45"/>
          <p:cNvSpPr txBox="1"/>
          <p:nvPr/>
        </p:nvSpPr>
        <p:spPr>
          <a:xfrm>
            <a:off x="1228678" y="4462873"/>
            <a:ext cx="298480" cy="307777"/>
          </a:xfrm>
          <a:prstGeom prst="rect">
            <a:avLst/>
          </a:prstGeom>
          <a:noFill/>
        </p:spPr>
        <p:txBody>
          <a:bodyPr wrap="none" rtlCol="0">
            <a:spAutoFit/>
          </a:bodyPr>
          <a:lstStyle/>
          <a:p>
            <a:r>
              <a:rPr kumimoji="1" lang="en-US" altLang="ja-JP" sz="1400" dirty="0" smtClean="0"/>
              <a:t>0</a:t>
            </a:r>
            <a:endParaRPr kumimoji="1" lang="ja-JP" altLang="en-US" sz="1400" dirty="0"/>
          </a:p>
        </p:txBody>
      </p:sp>
      <p:cxnSp>
        <p:nvCxnSpPr>
          <p:cNvPr id="47" name="直線コネクタ 46"/>
          <p:cNvCxnSpPr/>
          <p:nvPr/>
        </p:nvCxnSpPr>
        <p:spPr bwMode="auto">
          <a:xfrm flipH="1">
            <a:off x="899592" y="4700156"/>
            <a:ext cx="846200" cy="0"/>
          </a:xfrm>
          <a:prstGeom prst="line">
            <a:avLst/>
          </a:prstGeom>
          <a:noFill/>
          <a:ln w="12700"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48" name="正方形/長方形 47"/>
              <p:cNvSpPr/>
              <p:nvPr/>
            </p:nvSpPr>
            <p:spPr>
              <a:xfrm>
                <a:off x="2242265" y="4005064"/>
                <a:ext cx="4635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i="1">
                          <a:latin typeface="Cambria Math" panose="02040503050406030204" pitchFamily="18" charset="0"/>
                        </a:rPr>
                        <m:t>𝛼</m:t>
                      </m:r>
                      <m:r>
                        <a:rPr lang="ja-JP" altLang="en-US" i="0">
                          <a:latin typeface="Cambria Math" panose="02040503050406030204" pitchFamily="18" charset="0"/>
                        </a:rPr>
                        <m:t>′</m:t>
                      </m:r>
                    </m:oMath>
                  </m:oMathPara>
                </a14:m>
                <a:endParaRPr lang="ja-JP" altLang="en-US" dirty="0"/>
              </a:p>
            </p:txBody>
          </p:sp>
        </mc:Choice>
        <mc:Fallback xmlns="">
          <p:sp>
            <p:nvSpPr>
              <p:cNvPr id="48" name="正方形/長方形 47"/>
              <p:cNvSpPr>
                <a:spLocks noRot="1" noChangeAspect="1" noMove="1" noResize="1" noEditPoints="1" noAdjustHandles="1" noChangeArrowheads="1" noChangeShapeType="1" noTextEdit="1"/>
              </p:cNvSpPr>
              <p:nvPr/>
            </p:nvSpPr>
            <p:spPr>
              <a:xfrm>
                <a:off x="2242265" y="4005064"/>
                <a:ext cx="463588" cy="369332"/>
              </a:xfrm>
              <a:prstGeom prst="rect">
                <a:avLst/>
              </a:prstGeom>
              <a:blipFill rotWithShape="0">
                <a:blip r:embed="rId5"/>
                <a:stretch>
                  <a:fillRect/>
                </a:stretch>
              </a:blipFill>
            </p:spPr>
            <p:txBody>
              <a:bodyPr/>
              <a:lstStyle/>
              <a:p>
                <a:r>
                  <a:rPr lang="ja-JP" altLang="en-US">
                    <a:noFill/>
                  </a:rPr>
                  <a:t> </a:t>
                </a:r>
              </a:p>
            </p:txBody>
          </p:sp>
        </mc:Fallback>
      </mc:AlternateContent>
      <p:graphicFrame>
        <p:nvGraphicFramePr>
          <p:cNvPr id="49" name="オブジェクト 48"/>
          <p:cNvGraphicFramePr>
            <a:graphicFrameLocks noChangeAspect="1"/>
          </p:cNvGraphicFramePr>
          <p:nvPr>
            <p:extLst>
              <p:ext uri="{D42A27DB-BD31-4B8C-83A1-F6EECF244321}">
                <p14:modId xmlns:p14="http://schemas.microsoft.com/office/powerpoint/2010/main" val="3739426997"/>
              </p:ext>
            </p:extLst>
          </p:nvPr>
        </p:nvGraphicFramePr>
        <p:xfrm>
          <a:off x="2349124" y="5040317"/>
          <a:ext cx="197964" cy="263952"/>
        </p:xfrm>
        <a:graphic>
          <a:graphicData uri="http://schemas.openxmlformats.org/presentationml/2006/ole">
            <mc:AlternateContent xmlns:mc="http://schemas.openxmlformats.org/markup-compatibility/2006">
              <mc:Choice xmlns:v="urn:schemas-microsoft-com:vml" Requires="v">
                <p:oleObj spid="_x0000_s52473" name="Equation" r:id="rId6" imgW="152280" imgH="203040" progId="Equation.DSMT4">
                  <p:embed/>
                </p:oleObj>
              </mc:Choice>
              <mc:Fallback>
                <p:oleObj name="Equation" r:id="rId6" imgW="152280" imgH="203040" progId="Equation.DSMT4">
                  <p:embed/>
                  <p:pic>
                    <p:nvPicPr>
                      <p:cNvPr id="0" name=""/>
                      <p:cNvPicPr/>
                      <p:nvPr/>
                    </p:nvPicPr>
                    <p:blipFill>
                      <a:blip r:embed="rId7"/>
                      <a:stretch>
                        <a:fillRect/>
                      </a:stretch>
                    </p:blipFill>
                    <p:spPr>
                      <a:xfrm>
                        <a:off x="2349124" y="5040317"/>
                        <a:ext cx="197964" cy="263952"/>
                      </a:xfrm>
                      <a:prstGeom prst="rect">
                        <a:avLst/>
                      </a:prstGeom>
                    </p:spPr>
                  </p:pic>
                </p:oleObj>
              </mc:Fallback>
            </mc:AlternateContent>
          </a:graphicData>
        </a:graphic>
      </p:graphicFrame>
      <p:sp>
        <p:nvSpPr>
          <p:cNvPr id="50" name="右中かっこ 49"/>
          <p:cNvSpPr/>
          <p:nvPr/>
        </p:nvSpPr>
        <p:spPr bwMode="auto">
          <a:xfrm>
            <a:off x="2681008" y="4112084"/>
            <a:ext cx="205633" cy="1185690"/>
          </a:xfrm>
          <a:prstGeom prst="rightBrace">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51" name="円/楕円 50"/>
          <p:cNvSpPr/>
          <p:nvPr/>
        </p:nvSpPr>
        <p:spPr bwMode="auto">
          <a:xfrm>
            <a:off x="2249786" y="5120972"/>
            <a:ext cx="72008" cy="7200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53" name="テキスト ボックス 52"/>
          <p:cNvSpPr txBox="1"/>
          <p:nvPr/>
        </p:nvSpPr>
        <p:spPr>
          <a:xfrm>
            <a:off x="2905667" y="4479867"/>
            <a:ext cx="857927" cy="523220"/>
          </a:xfrm>
          <a:prstGeom prst="rect">
            <a:avLst/>
          </a:prstGeom>
          <a:noFill/>
        </p:spPr>
        <p:txBody>
          <a:bodyPr wrap="none" rtlCol="0">
            <a:spAutoFit/>
          </a:bodyPr>
          <a:lstStyle/>
          <a:p>
            <a:r>
              <a:rPr lang="ja-JP" altLang="en-US" sz="1400" dirty="0" smtClean="0"/>
              <a:t>最も長い</a:t>
            </a:r>
            <a:endParaRPr lang="en-US" altLang="ja-JP" sz="1400" dirty="0" smtClean="0"/>
          </a:p>
          <a:p>
            <a:r>
              <a:rPr kumimoji="1" lang="ja-JP" altLang="en-US" sz="1400" dirty="0" smtClean="0"/>
              <a:t>符号</a:t>
            </a:r>
            <a:r>
              <a:rPr kumimoji="1" lang="ja-JP" altLang="en-US" sz="1400" dirty="0"/>
              <a:t>語</a:t>
            </a:r>
          </a:p>
        </p:txBody>
      </p:sp>
      <p:cxnSp>
        <p:nvCxnSpPr>
          <p:cNvPr id="54" name="直線コネクタ 53"/>
          <p:cNvCxnSpPr/>
          <p:nvPr/>
        </p:nvCxnSpPr>
        <p:spPr bwMode="auto">
          <a:xfrm flipH="1">
            <a:off x="899592" y="5895427"/>
            <a:ext cx="846200" cy="0"/>
          </a:xfrm>
          <a:prstGeom prst="line">
            <a:avLst/>
          </a:prstGeom>
          <a:noFill/>
          <a:ln w="12700" cap="flat" cmpd="sng" algn="ctr">
            <a:solidFill>
              <a:schemeClr val="tx1"/>
            </a:solidFill>
            <a:prstDash val="solid"/>
            <a:round/>
            <a:headEnd type="none" w="med" len="med"/>
            <a:tailEnd type="none" w="med" len="med"/>
          </a:ln>
          <a:effectLst/>
        </p:spPr>
      </p:cxnSp>
      <p:sp>
        <p:nvSpPr>
          <p:cNvPr id="55" name="テキスト ボックス 54"/>
          <p:cNvSpPr txBox="1"/>
          <p:nvPr/>
        </p:nvSpPr>
        <p:spPr>
          <a:xfrm>
            <a:off x="1227771" y="5587650"/>
            <a:ext cx="298480" cy="307777"/>
          </a:xfrm>
          <a:prstGeom prst="rect">
            <a:avLst/>
          </a:prstGeom>
          <a:noFill/>
        </p:spPr>
        <p:txBody>
          <a:bodyPr wrap="none" rtlCol="0">
            <a:spAutoFit/>
          </a:bodyPr>
          <a:lstStyle/>
          <a:p>
            <a:r>
              <a:rPr kumimoji="1" lang="en-US" altLang="ja-JP" sz="1400" dirty="0" smtClean="0"/>
              <a:t>1</a:t>
            </a:r>
            <a:endParaRPr kumimoji="1" lang="ja-JP" altLang="en-US" sz="1400" dirty="0"/>
          </a:p>
        </p:txBody>
      </p:sp>
      <p:sp>
        <p:nvSpPr>
          <p:cNvPr id="56" name="円/楕円 55"/>
          <p:cNvSpPr/>
          <p:nvPr/>
        </p:nvSpPr>
        <p:spPr bwMode="auto">
          <a:xfrm>
            <a:off x="1747550" y="5859423"/>
            <a:ext cx="72008" cy="7200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cxnSp>
        <p:nvCxnSpPr>
          <p:cNvPr id="59" name="直線コネクタ 58"/>
          <p:cNvCxnSpPr/>
          <p:nvPr/>
        </p:nvCxnSpPr>
        <p:spPr bwMode="auto">
          <a:xfrm flipV="1">
            <a:off x="1763688" y="5427375"/>
            <a:ext cx="504056" cy="467344"/>
          </a:xfrm>
          <a:prstGeom prst="line">
            <a:avLst/>
          </a:prstGeom>
          <a:noFill/>
          <a:ln w="12700"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60" name="正方形/長方形 59"/>
              <p:cNvSpPr/>
              <p:nvPr/>
            </p:nvSpPr>
            <p:spPr>
              <a:xfrm>
                <a:off x="2259882" y="5266936"/>
                <a:ext cx="41126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i="1">
                          <a:latin typeface="Cambria Math" panose="02040503050406030204" pitchFamily="18" charset="0"/>
                        </a:rPr>
                        <m:t>𝛼</m:t>
                      </m:r>
                    </m:oMath>
                  </m:oMathPara>
                </a14:m>
                <a:endParaRPr lang="ja-JP" altLang="en-US" dirty="0"/>
              </a:p>
            </p:txBody>
          </p:sp>
        </mc:Choice>
        <mc:Fallback xmlns="">
          <p:sp>
            <p:nvSpPr>
              <p:cNvPr id="60" name="正方形/長方形 59"/>
              <p:cNvSpPr>
                <a:spLocks noRot="1" noChangeAspect="1" noMove="1" noResize="1" noEditPoints="1" noAdjustHandles="1" noChangeArrowheads="1" noChangeShapeType="1" noTextEdit="1"/>
              </p:cNvSpPr>
              <p:nvPr/>
            </p:nvSpPr>
            <p:spPr>
              <a:xfrm>
                <a:off x="2259882" y="5266936"/>
                <a:ext cx="411266" cy="369332"/>
              </a:xfrm>
              <a:prstGeom prst="rect">
                <a:avLst/>
              </a:prstGeom>
              <a:blipFill rotWithShape="0">
                <a:blip r:embed="rId8"/>
                <a:stretch>
                  <a:fillRect/>
                </a:stretch>
              </a:blipFill>
            </p:spPr>
            <p:txBody>
              <a:bodyPr/>
              <a:lstStyle/>
              <a:p>
                <a:r>
                  <a:rPr lang="ja-JP" altLang="en-US">
                    <a:noFill/>
                  </a:rPr>
                  <a:t> </a:t>
                </a:r>
              </a:p>
            </p:txBody>
          </p:sp>
        </mc:Fallback>
      </mc:AlternateContent>
      <p:sp>
        <p:nvSpPr>
          <p:cNvPr id="61" name="円/楕円 60"/>
          <p:cNvSpPr/>
          <p:nvPr/>
        </p:nvSpPr>
        <p:spPr bwMode="auto">
          <a:xfrm>
            <a:off x="2267744" y="5391515"/>
            <a:ext cx="72008" cy="7200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62" name="テキスト ボックス 61"/>
          <p:cNvSpPr txBox="1"/>
          <p:nvPr/>
        </p:nvSpPr>
        <p:spPr>
          <a:xfrm>
            <a:off x="1806449" y="5414192"/>
            <a:ext cx="298480" cy="307777"/>
          </a:xfrm>
          <a:prstGeom prst="rect">
            <a:avLst/>
          </a:prstGeom>
          <a:noFill/>
        </p:spPr>
        <p:txBody>
          <a:bodyPr wrap="none" rtlCol="0">
            <a:spAutoFit/>
          </a:bodyPr>
          <a:lstStyle/>
          <a:p>
            <a:r>
              <a:rPr kumimoji="1" lang="en-US" altLang="ja-JP" sz="1400" dirty="0" smtClean="0"/>
              <a:t>0</a:t>
            </a:r>
            <a:endParaRPr kumimoji="1" lang="ja-JP" altLang="en-US" sz="1400" dirty="0"/>
          </a:p>
        </p:txBody>
      </p:sp>
      <p:cxnSp>
        <p:nvCxnSpPr>
          <p:cNvPr id="63" name="直線コネクタ 62"/>
          <p:cNvCxnSpPr/>
          <p:nvPr/>
        </p:nvCxnSpPr>
        <p:spPr bwMode="auto">
          <a:xfrm>
            <a:off x="1781618" y="5885973"/>
            <a:ext cx="548252" cy="477506"/>
          </a:xfrm>
          <a:prstGeom prst="line">
            <a:avLst/>
          </a:prstGeom>
          <a:noFill/>
          <a:ln w="12700" cap="flat" cmpd="sng" algn="ctr">
            <a:solidFill>
              <a:schemeClr val="tx1"/>
            </a:solidFill>
            <a:prstDash val="solid"/>
            <a:round/>
            <a:headEnd type="none" w="med" len="med"/>
            <a:tailEnd type="none" w="med" len="med"/>
          </a:ln>
          <a:effectLst/>
        </p:spPr>
      </p:cxnSp>
      <p:sp>
        <p:nvSpPr>
          <p:cNvPr id="64" name="テキスト ボックス 63"/>
          <p:cNvSpPr txBox="1"/>
          <p:nvPr/>
        </p:nvSpPr>
        <p:spPr>
          <a:xfrm>
            <a:off x="1857401" y="6051887"/>
            <a:ext cx="298480" cy="307777"/>
          </a:xfrm>
          <a:prstGeom prst="rect">
            <a:avLst/>
          </a:prstGeom>
          <a:noFill/>
        </p:spPr>
        <p:txBody>
          <a:bodyPr wrap="none" rtlCol="0">
            <a:spAutoFit/>
          </a:bodyPr>
          <a:lstStyle/>
          <a:p>
            <a:r>
              <a:rPr kumimoji="1" lang="en-US" altLang="ja-JP" sz="1400" dirty="0" smtClean="0"/>
              <a:t>1</a:t>
            </a:r>
            <a:endParaRPr kumimoji="1" lang="ja-JP" altLang="en-US" sz="1400" dirty="0"/>
          </a:p>
        </p:txBody>
      </p:sp>
      <p:sp>
        <p:nvSpPr>
          <p:cNvPr id="65" name="円/楕円 64"/>
          <p:cNvSpPr/>
          <p:nvPr/>
        </p:nvSpPr>
        <p:spPr bwMode="auto">
          <a:xfrm>
            <a:off x="2312310" y="6354514"/>
            <a:ext cx="72008" cy="7200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67" name="正方形/長方形 66"/>
          <p:cNvSpPr/>
          <p:nvPr/>
        </p:nvSpPr>
        <p:spPr>
          <a:xfrm>
            <a:off x="1307897" y="6467295"/>
            <a:ext cx="1282723" cy="307777"/>
          </a:xfrm>
          <a:prstGeom prst="rect">
            <a:avLst/>
          </a:prstGeom>
        </p:spPr>
        <p:txBody>
          <a:bodyPr wrap="none">
            <a:spAutoFit/>
          </a:bodyPr>
          <a:lstStyle/>
          <a:p>
            <a:r>
              <a:rPr lang="ja-JP" altLang="en-US" sz="1400" dirty="0">
                <a:solidFill>
                  <a:srgbClr val="FF0000"/>
                </a:solidFill>
              </a:rPr>
              <a:t>コンパクト符号</a:t>
            </a:r>
          </a:p>
        </p:txBody>
      </p:sp>
      <p:sp>
        <p:nvSpPr>
          <p:cNvPr id="68" name="右矢印 67"/>
          <p:cNvSpPr/>
          <p:nvPr/>
        </p:nvSpPr>
        <p:spPr bwMode="auto">
          <a:xfrm>
            <a:off x="4258307" y="5003486"/>
            <a:ext cx="648072" cy="297722"/>
          </a:xfrm>
          <a:prstGeom prst="rightArrow">
            <a:avLst/>
          </a:prstGeom>
          <a:solidFill>
            <a:schemeClr val="accent1"/>
          </a:solid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69" name="円/楕円 68"/>
          <p:cNvSpPr/>
          <p:nvPr/>
        </p:nvSpPr>
        <p:spPr bwMode="auto">
          <a:xfrm>
            <a:off x="5958260" y="4816408"/>
            <a:ext cx="72008" cy="7200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cxnSp>
        <p:nvCxnSpPr>
          <p:cNvPr id="70" name="直線コネクタ 69"/>
          <p:cNvCxnSpPr/>
          <p:nvPr/>
        </p:nvCxnSpPr>
        <p:spPr bwMode="auto">
          <a:xfrm flipV="1">
            <a:off x="6003085" y="4381601"/>
            <a:ext cx="504056" cy="467344"/>
          </a:xfrm>
          <a:prstGeom prst="line">
            <a:avLst/>
          </a:prstGeom>
          <a:noFill/>
          <a:ln w="12700" cap="flat" cmpd="sng" algn="ctr">
            <a:solidFill>
              <a:schemeClr val="tx1"/>
            </a:solidFill>
            <a:prstDash val="solid"/>
            <a:round/>
            <a:headEnd type="none" w="med" len="med"/>
            <a:tailEnd type="none" w="med" len="med"/>
          </a:ln>
          <a:effectLst/>
        </p:spPr>
      </p:cxnSp>
      <p:sp>
        <p:nvSpPr>
          <p:cNvPr id="71" name="円/楕円 70"/>
          <p:cNvSpPr/>
          <p:nvPr/>
        </p:nvSpPr>
        <p:spPr bwMode="auto">
          <a:xfrm>
            <a:off x="6471137" y="4327523"/>
            <a:ext cx="72008" cy="7200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cxnSp>
        <p:nvCxnSpPr>
          <p:cNvPr id="72" name="直線コネクタ 71"/>
          <p:cNvCxnSpPr>
            <a:endCxn id="80" idx="5"/>
          </p:cNvCxnSpPr>
          <p:nvPr/>
        </p:nvCxnSpPr>
        <p:spPr bwMode="auto">
          <a:xfrm>
            <a:off x="6011469" y="4857329"/>
            <a:ext cx="548252" cy="477506"/>
          </a:xfrm>
          <a:prstGeom prst="line">
            <a:avLst/>
          </a:prstGeom>
          <a:noFill/>
          <a:ln w="12700" cap="flat" cmpd="sng" algn="ctr">
            <a:solidFill>
              <a:schemeClr val="tx1"/>
            </a:solidFill>
            <a:prstDash val="solid"/>
            <a:round/>
            <a:headEnd type="none" w="med" len="med"/>
            <a:tailEnd type="none" w="med" len="med"/>
          </a:ln>
          <a:effectLst/>
        </p:spPr>
      </p:cxnSp>
      <p:sp>
        <p:nvSpPr>
          <p:cNvPr id="73" name="テキスト ボックス 72"/>
          <p:cNvSpPr txBox="1"/>
          <p:nvPr/>
        </p:nvSpPr>
        <p:spPr>
          <a:xfrm>
            <a:off x="6011469" y="4388115"/>
            <a:ext cx="298480" cy="307777"/>
          </a:xfrm>
          <a:prstGeom prst="rect">
            <a:avLst/>
          </a:prstGeom>
          <a:noFill/>
        </p:spPr>
        <p:txBody>
          <a:bodyPr wrap="none" rtlCol="0">
            <a:spAutoFit/>
          </a:bodyPr>
          <a:lstStyle/>
          <a:p>
            <a:r>
              <a:rPr kumimoji="1" lang="en-US" altLang="ja-JP" sz="1400" dirty="0" smtClean="0"/>
              <a:t>0</a:t>
            </a:r>
            <a:endParaRPr kumimoji="1" lang="ja-JP" altLang="en-US" sz="1400" dirty="0"/>
          </a:p>
        </p:txBody>
      </p:sp>
      <p:sp>
        <p:nvSpPr>
          <p:cNvPr id="74" name="テキスト ボックス 73"/>
          <p:cNvSpPr txBox="1"/>
          <p:nvPr/>
        </p:nvSpPr>
        <p:spPr>
          <a:xfrm>
            <a:off x="6050676" y="5001599"/>
            <a:ext cx="298480" cy="307777"/>
          </a:xfrm>
          <a:prstGeom prst="rect">
            <a:avLst/>
          </a:prstGeom>
          <a:noFill/>
        </p:spPr>
        <p:txBody>
          <a:bodyPr wrap="none" rtlCol="0">
            <a:spAutoFit/>
          </a:bodyPr>
          <a:lstStyle/>
          <a:p>
            <a:r>
              <a:rPr kumimoji="1" lang="en-US" altLang="ja-JP" sz="1400" dirty="0" smtClean="0"/>
              <a:t>1</a:t>
            </a:r>
            <a:endParaRPr kumimoji="1" lang="ja-JP" altLang="en-US" sz="1400" dirty="0"/>
          </a:p>
        </p:txBody>
      </p:sp>
      <p:sp>
        <p:nvSpPr>
          <p:cNvPr id="75" name="テキスト ボックス 74"/>
          <p:cNvSpPr txBox="1"/>
          <p:nvPr/>
        </p:nvSpPr>
        <p:spPr>
          <a:xfrm>
            <a:off x="5477150" y="4615273"/>
            <a:ext cx="298480" cy="307777"/>
          </a:xfrm>
          <a:prstGeom prst="rect">
            <a:avLst/>
          </a:prstGeom>
          <a:noFill/>
        </p:spPr>
        <p:txBody>
          <a:bodyPr wrap="none" rtlCol="0">
            <a:spAutoFit/>
          </a:bodyPr>
          <a:lstStyle/>
          <a:p>
            <a:r>
              <a:rPr kumimoji="1" lang="en-US" altLang="ja-JP" sz="1400" dirty="0" smtClean="0"/>
              <a:t>0</a:t>
            </a:r>
            <a:endParaRPr kumimoji="1" lang="ja-JP" altLang="en-US" sz="1400" dirty="0"/>
          </a:p>
        </p:txBody>
      </p:sp>
      <p:cxnSp>
        <p:nvCxnSpPr>
          <p:cNvPr id="76" name="直線コネクタ 75"/>
          <p:cNvCxnSpPr/>
          <p:nvPr/>
        </p:nvCxnSpPr>
        <p:spPr bwMode="auto">
          <a:xfrm flipH="1">
            <a:off x="5148064" y="4852556"/>
            <a:ext cx="846200" cy="0"/>
          </a:xfrm>
          <a:prstGeom prst="line">
            <a:avLst/>
          </a:prstGeom>
          <a:noFill/>
          <a:ln w="12700"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77" name="正方形/長方形 76"/>
              <p:cNvSpPr/>
              <p:nvPr/>
            </p:nvSpPr>
            <p:spPr>
              <a:xfrm>
                <a:off x="6504782" y="5377179"/>
                <a:ext cx="4635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i="1">
                          <a:latin typeface="Cambria Math" panose="02040503050406030204" pitchFamily="18" charset="0"/>
                        </a:rPr>
                        <m:t>𝛼</m:t>
                      </m:r>
                      <m:r>
                        <a:rPr lang="ja-JP" altLang="en-US" i="0">
                          <a:latin typeface="Cambria Math" panose="02040503050406030204" pitchFamily="18" charset="0"/>
                        </a:rPr>
                        <m:t>′</m:t>
                      </m:r>
                    </m:oMath>
                  </m:oMathPara>
                </a14:m>
                <a:endParaRPr lang="ja-JP" altLang="en-US" dirty="0"/>
              </a:p>
            </p:txBody>
          </p:sp>
        </mc:Choice>
        <mc:Fallback xmlns="">
          <p:sp>
            <p:nvSpPr>
              <p:cNvPr id="77" name="正方形/長方形 76"/>
              <p:cNvSpPr>
                <a:spLocks noRot="1" noChangeAspect="1" noMove="1" noResize="1" noEditPoints="1" noAdjustHandles="1" noChangeArrowheads="1" noChangeShapeType="1" noTextEdit="1"/>
              </p:cNvSpPr>
              <p:nvPr/>
            </p:nvSpPr>
            <p:spPr>
              <a:xfrm>
                <a:off x="6504782" y="5377179"/>
                <a:ext cx="463588" cy="369332"/>
              </a:xfrm>
              <a:prstGeom prst="rect">
                <a:avLst/>
              </a:prstGeom>
              <a:blipFill rotWithShape="0">
                <a:blip r:embed="rId9"/>
                <a:stretch>
                  <a:fillRect/>
                </a:stretch>
              </a:blipFill>
            </p:spPr>
            <p:txBody>
              <a:bodyPr/>
              <a:lstStyle/>
              <a:p>
                <a:r>
                  <a:rPr lang="ja-JP" altLang="en-US">
                    <a:noFill/>
                  </a:rPr>
                  <a:t> </a:t>
                </a:r>
              </a:p>
            </p:txBody>
          </p:sp>
        </mc:Fallback>
      </mc:AlternateContent>
      <p:graphicFrame>
        <p:nvGraphicFramePr>
          <p:cNvPr id="78" name="オブジェクト 77"/>
          <p:cNvGraphicFramePr>
            <a:graphicFrameLocks noChangeAspect="1"/>
          </p:cNvGraphicFramePr>
          <p:nvPr>
            <p:extLst>
              <p:ext uri="{D42A27DB-BD31-4B8C-83A1-F6EECF244321}">
                <p14:modId xmlns:p14="http://schemas.microsoft.com/office/powerpoint/2010/main" val="1647713760"/>
              </p:ext>
            </p:extLst>
          </p:nvPr>
        </p:nvGraphicFramePr>
        <p:xfrm>
          <a:off x="6597596" y="5192717"/>
          <a:ext cx="197964" cy="263952"/>
        </p:xfrm>
        <a:graphic>
          <a:graphicData uri="http://schemas.openxmlformats.org/presentationml/2006/ole">
            <mc:AlternateContent xmlns:mc="http://schemas.openxmlformats.org/markup-compatibility/2006">
              <mc:Choice xmlns:v="urn:schemas-microsoft-com:vml" Requires="v">
                <p:oleObj spid="_x0000_s52474" name="Equation" r:id="rId10" imgW="152280" imgH="203040" progId="Equation.DSMT4">
                  <p:embed/>
                </p:oleObj>
              </mc:Choice>
              <mc:Fallback>
                <p:oleObj name="Equation" r:id="rId10" imgW="152280" imgH="203040" progId="Equation.DSMT4">
                  <p:embed/>
                  <p:pic>
                    <p:nvPicPr>
                      <p:cNvPr id="0" name=""/>
                      <p:cNvPicPr/>
                      <p:nvPr/>
                    </p:nvPicPr>
                    <p:blipFill>
                      <a:blip r:embed="rId7"/>
                      <a:stretch>
                        <a:fillRect/>
                      </a:stretch>
                    </p:blipFill>
                    <p:spPr>
                      <a:xfrm>
                        <a:off x="6597596" y="5192717"/>
                        <a:ext cx="197964" cy="263952"/>
                      </a:xfrm>
                      <a:prstGeom prst="rect">
                        <a:avLst/>
                      </a:prstGeom>
                    </p:spPr>
                  </p:pic>
                </p:oleObj>
              </mc:Fallback>
            </mc:AlternateContent>
          </a:graphicData>
        </a:graphic>
      </p:graphicFrame>
      <p:sp>
        <p:nvSpPr>
          <p:cNvPr id="80" name="円/楕円 79"/>
          <p:cNvSpPr/>
          <p:nvPr/>
        </p:nvSpPr>
        <p:spPr bwMode="auto">
          <a:xfrm>
            <a:off x="6498258" y="5273372"/>
            <a:ext cx="72008" cy="7200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cxnSp>
        <p:nvCxnSpPr>
          <p:cNvPr id="81" name="直線コネクタ 80"/>
          <p:cNvCxnSpPr/>
          <p:nvPr/>
        </p:nvCxnSpPr>
        <p:spPr bwMode="auto">
          <a:xfrm flipH="1">
            <a:off x="5148064" y="6047827"/>
            <a:ext cx="846200" cy="0"/>
          </a:xfrm>
          <a:prstGeom prst="line">
            <a:avLst/>
          </a:prstGeom>
          <a:noFill/>
          <a:ln w="12700" cap="flat" cmpd="sng" algn="ctr">
            <a:solidFill>
              <a:schemeClr val="tx1"/>
            </a:solidFill>
            <a:prstDash val="solid"/>
            <a:round/>
            <a:headEnd type="none" w="med" len="med"/>
            <a:tailEnd type="none" w="med" len="med"/>
          </a:ln>
          <a:effectLst/>
        </p:spPr>
      </p:cxnSp>
      <p:sp>
        <p:nvSpPr>
          <p:cNvPr id="82" name="テキスト ボックス 81"/>
          <p:cNvSpPr txBox="1"/>
          <p:nvPr/>
        </p:nvSpPr>
        <p:spPr>
          <a:xfrm>
            <a:off x="5476243" y="5740050"/>
            <a:ext cx="298480" cy="307777"/>
          </a:xfrm>
          <a:prstGeom prst="rect">
            <a:avLst/>
          </a:prstGeom>
          <a:noFill/>
        </p:spPr>
        <p:txBody>
          <a:bodyPr wrap="none" rtlCol="0">
            <a:spAutoFit/>
          </a:bodyPr>
          <a:lstStyle/>
          <a:p>
            <a:r>
              <a:rPr kumimoji="1" lang="en-US" altLang="ja-JP" sz="1400" dirty="0" smtClean="0"/>
              <a:t>1</a:t>
            </a:r>
            <a:endParaRPr kumimoji="1" lang="ja-JP" altLang="en-US" sz="1400" dirty="0"/>
          </a:p>
        </p:txBody>
      </p:sp>
      <p:sp>
        <p:nvSpPr>
          <p:cNvPr id="83" name="円/楕円 82"/>
          <p:cNvSpPr/>
          <p:nvPr/>
        </p:nvSpPr>
        <p:spPr bwMode="auto">
          <a:xfrm>
            <a:off x="5996022" y="6011823"/>
            <a:ext cx="72008" cy="7200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cxnSp>
        <p:nvCxnSpPr>
          <p:cNvPr id="84" name="直線コネクタ 83"/>
          <p:cNvCxnSpPr/>
          <p:nvPr/>
        </p:nvCxnSpPr>
        <p:spPr bwMode="auto">
          <a:xfrm flipV="1">
            <a:off x="6012160" y="5579775"/>
            <a:ext cx="504056" cy="467344"/>
          </a:xfrm>
          <a:prstGeom prst="line">
            <a:avLst/>
          </a:prstGeom>
          <a:noFill/>
          <a:ln w="12700"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85" name="正方形/長方形 84"/>
              <p:cNvSpPr/>
              <p:nvPr/>
            </p:nvSpPr>
            <p:spPr>
              <a:xfrm>
                <a:off x="6498780" y="4137717"/>
                <a:ext cx="41126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i="1">
                          <a:latin typeface="Cambria Math" panose="02040503050406030204" pitchFamily="18" charset="0"/>
                        </a:rPr>
                        <m:t>𝛼</m:t>
                      </m:r>
                    </m:oMath>
                  </m:oMathPara>
                </a14:m>
                <a:endParaRPr lang="ja-JP" altLang="en-US" dirty="0"/>
              </a:p>
            </p:txBody>
          </p:sp>
        </mc:Choice>
        <mc:Fallback xmlns="">
          <p:sp>
            <p:nvSpPr>
              <p:cNvPr id="85" name="正方形/長方形 84"/>
              <p:cNvSpPr>
                <a:spLocks noRot="1" noChangeAspect="1" noMove="1" noResize="1" noEditPoints="1" noAdjustHandles="1" noChangeArrowheads="1" noChangeShapeType="1" noTextEdit="1"/>
              </p:cNvSpPr>
              <p:nvPr/>
            </p:nvSpPr>
            <p:spPr>
              <a:xfrm>
                <a:off x="6498780" y="4137717"/>
                <a:ext cx="411266" cy="369332"/>
              </a:xfrm>
              <a:prstGeom prst="rect">
                <a:avLst/>
              </a:prstGeom>
              <a:blipFill rotWithShape="0">
                <a:blip r:embed="rId11"/>
                <a:stretch>
                  <a:fillRect/>
                </a:stretch>
              </a:blipFill>
            </p:spPr>
            <p:txBody>
              <a:bodyPr/>
              <a:lstStyle/>
              <a:p>
                <a:r>
                  <a:rPr lang="ja-JP" altLang="en-US">
                    <a:noFill/>
                  </a:rPr>
                  <a:t> </a:t>
                </a:r>
              </a:p>
            </p:txBody>
          </p:sp>
        </mc:Fallback>
      </mc:AlternateContent>
      <p:sp>
        <p:nvSpPr>
          <p:cNvPr id="86" name="円/楕円 85"/>
          <p:cNvSpPr/>
          <p:nvPr/>
        </p:nvSpPr>
        <p:spPr bwMode="auto">
          <a:xfrm>
            <a:off x="6516216" y="5543915"/>
            <a:ext cx="72008" cy="7200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87" name="テキスト ボックス 86"/>
          <p:cNvSpPr txBox="1"/>
          <p:nvPr/>
        </p:nvSpPr>
        <p:spPr>
          <a:xfrm>
            <a:off x="6054921" y="5566592"/>
            <a:ext cx="298480" cy="307777"/>
          </a:xfrm>
          <a:prstGeom prst="rect">
            <a:avLst/>
          </a:prstGeom>
          <a:noFill/>
        </p:spPr>
        <p:txBody>
          <a:bodyPr wrap="none" rtlCol="0">
            <a:spAutoFit/>
          </a:bodyPr>
          <a:lstStyle/>
          <a:p>
            <a:r>
              <a:rPr kumimoji="1" lang="en-US" altLang="ja-JP" sz="1400" dirty="0" smtClean="0"/>
              <a:t>0</a:t>
            </a:r>
            <a:endParaRPr kumimoji="1" lang="ja-JP" altLang="en-US" sz="1400" dirty="0"/>
          </a:p>
        </p:txBody>
      </p:sp>
      <p:cxnSp>
        <p:nvCxnSpPr>
          <p:cNvPr id="88" name="直線コネクタ 87"/>
          <p:cNvCxnSpPr/>
          <p:nvPr/>
        </p:nvCxnSpPr>
        <p:spPr bwMode="auto">
          <a:xfrm>
            <a:off x="6030090" y="6038373"/>
            <a:ext cx="548252" cy="477506"/>
          </a:xfrm>
          <a:prstGeom prst="line">
            <a:avLst/>
          </a:prstGeom>
          <a:noFill/>
          <a:ln w="12700" cap="flat" cmpd="sng" algn="ctr">
            <a:solidFill>
              <a:schemeClr val="tx1"/>
            </a:solidFill>
            <a:prstDash val="solid"/>
            <a:round/>
            <a:headEnd type="none" w="med" len="med"/>
            <a:tailEnd type="none" w="med" len="med"/>
          </a:ln>
          <a:effectLst/>
        </p:spPr>
      </p:cxnSp>
      <p:sp>
        <p:nvSpPr>
          <p:cNvPr id="89" name="テキスト ボックス 88"/>
          <p:cNvSpPr txBox="1"/>
          <p:nvPr/>
        </p:nvSpPr>
        <p:spPr>
          <a:xfrm>
            <a:off x="6105873" y="6204287"/>
            <a:ext cx="298480" cy="307777"/>
          </a:xfrm>
          <a:prstGeom prst="rect">
            <a:avLst/>
          </a:prstGeom>
          <a:noFill/>
        </p:spPr>
        <p:txBody>
          <a:bodyPr wrap="none" rtlCol="0">
            <a:spAutoFit/>
          </a:bodyPr>
          <a:lstStyle/>
          <a:p>
            <a:r>
              <a:rPr kumimoji="1" lang="en-US" altLang="ja-JP" sz="1400" dirty="0" smtClean="0"/>
              <a:t>1</a:t>
            </a:r>
            <a:endParaRPr kumimoji="1" lang="ja-JP" altLang="en-US" sz="1400" dirty="0"/>
          </a:p>
        </p:txBody>
      </p:sp>
      <p:sp>
        <p:nvSpPr>
          <p:cNvPr id="90" name="円/楕円 89"/>
          <p:cNvSpPr/>
          <p:nvPr/>
        </p:nvSpPr>
        <p:spPr bwMode="auto">
          <a:xfrm>
            <a:off x="6560782" y="6506914"/>
            <a:ext cx="72008" cy="72008"/>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91" name="オブジェクト 90"/>
          <p:cNvGraphicFramePr>
            <a:graphicFrameLocks noChangeAspect="1"/>
          </p:cNvGraphicFramePr>
          <p:nvPr>
            <p:extLst>
              <p:ext uri="{D42A27DB-BD31-4B8C-83A1-F6EECF244321}">
                <p14:modId xmlns:p14="http://schemas.microsoft.com/office/powerpoint/2010/main" val="2881713816"/>
              </p:ext>
            </p:extLst>
          </p:nvPr>
        </p:nvGraphicFramePr>
        <p:xfrm>
          <a:off x="7238720" y="5140732"/>
          <a:ext cx="1701720" cy="431640"/>
        </p:xfrm>
        <a:graphic>
          <a:graphicData uri="http://schemas.openxmlformats.org/presentationml/2006/ole">
            <mc:AlternateContent xmlns:mc="http://schemas.openxmlformats.org/markup-compatibility/2006">
              <mc:Choice xmlns:v="urn:schemas-microsoft-com:vml" Requires="v">
                <p:oleObj spid="_x0000_s52475" name="Equation" r:id="rId12" imgW="1701720" imgH="431640" progId="Equation.DSMT4">
                  <p:embed/>
                </p:oleObj>
              </mc:Choice>
              <mc:Fallback>
                <p:oleObj name="Equation" r:id="rId12" imgW="1701720" imgH="431640" progId="Equation.DSMT4">
                  <p:embed/>
                  <p:pic>
                    <p:nvPicPr>
                      <p:cNvPr id="0" name=""/>
                      <p:cNvPicPr/>
                      <p:nvPr/>
                    </p:nvPicPr>
                    <p:blipFill>
                      <a:blip r:embed="rId13"/>
                      <a:stretch>
                        <a:fillRect/>
                      </a:stretch>
                    </p:blipFill>
                    <p:spPr>
                      <a:xfrm>
                        <a:off x="7238720" y="5140732"/>
                        <a:ext cx="1701720" cy="431640"/>
                      </a:xfrm>
                      <a:prstGeom prst="rect">
                        <a:avLst/>
                      </a:prstGeom>
                    </p:spPr>
                  </p:pic>
                </p:oleObj>
              </mc:Fallback>
            </mc:AlternateContent>
          </a:graphicData>
        </a:graphic>
      </p:graphicFrame>
      <p:sp>
        <p:nvSpPr>
          <p:cNvPr id="92" name="テキスト ボックス 91"/>
          <p:cNvSpPr txBox="1"/>
          <p:nvPr/>
        </p:nvSpPr>
        <p:spPr>
          <a:xfrm>
            <a:off x="7163535" y="5634288"/>
            <a:ext cx="595035" cy="338554"/>
          </a:xfrm>
          <a:prstGeom prst="rect">
            <a:avLst/>
          </a:prstGeom>
          <a:noFill/>
        </p:spPr>
        <p:txBody>
          <a:bodyPr wrap="none" rtlCol="0">
            <a:spAutoFit/>
          </a:bodyPr>
          <a:lstStyle/>
          <a:p>
            <a:r>
              <a:rPr kumimoji="1" lang="ja-JP" altLang="en-US" sz="1600" dirty="0" smtClean="0">
                <a:solidFill>
                  <a:srgbClr val="FF0000"/>
                </a:solidFill>
              </a:rPr>
              <a:t>矛盾</a:t>
            </a:r>
            <a:endParaRPr kumimoji="1" lang="ja-JP" altLang="en-US" sz="1600" dirty="0">
              <a:solidFill>
                <a:srgbClr val="FF0000"/>
              </a:solidFill>
            </a:endParaRPr>
          </a:p>
        </p:txBody>
      </p:sp>
    </p:spTree>
    <p:extLst>
      <p:ext uri="{BB962C8B-B14F-4D97-AF65-F5344CB8AC3E}">
        <p14:creationId xmlns:p14="http://schemas.microsoft.com/office/powerpoint/2010/main" val="27599093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67544" y="548680"/>
            <a:ext cx="8229600" cy="10668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r>
              <a:rPr lang="ja-JP" altLang="en-US" kern="0" dirty="0" smtClean="0"/>
              <a:t>ハフマン符号はコンパクト符号（２）</a:t>
            </a:r>
            <a:endParaRPr lang="ja-JP" altLang="en-US" kern="0" dirty="0"/>
          </a:p>
        </p:txBody>
      </p:sp>
      <p:grpSp>
        <p:nvGrpSpPr>
          <p:cNvPr id="139" name="グループ化 138"/>
          <p:cNvGrpSpPr>
            <a:grpSpLocks noChangeAspect="1"/>
          </p:cNvGrpSpPr>
          <p:nvPr/>
        </p:nvGrpSpPr>
        <p:grpSpPr>
          <a:xfrm>
            <a:off x="770132" y="1628800"/>
            <a:ext cx="5818092" cy="1747937"/>
            <a:chOff x="770132" y="1628800"/>
            <a:chExt cx="5818092" cy="1747937"/>
          </a:xfrm>
        </p:grpSpPr>
        <p:cxnSp>
          <p:nvCxnSpPr>
            <p:cNvPr id="7" name="直線コネクタ 6"/>
            <p:cNvCxnSpPr/>
            <p:nvPr/>
          </p:nvCxnSpPr>
          <p:spPr bwMode="auto">
            <a:xfrm>
              <a:off x="1187624" y="1700808"/>
              <a:ext cx="0" cy="1368152"/>
            </a:xfrm>
            <a:prstGeom prst="line">
              <a:avLst/>
            </a:prstGeom>
            <a:noFill/>
            <a:ln w="25400" cap="flat" cmpd="sng" algn="ctr">
              <a:solidFill>
                <a:schemeClr val="tx1"/>
              </a:solidFill>
              <a:prstDash val="solid"/>
              <a:round/>
              <a:headEnd type="none" w="med" len="med"/>
              <a:tailEnd type="none" w="med" len="med"/>
            </a:ln>
            <a:effectLst/>
          </p:spPr>
        </p:cxnSp>
        <p:cxnSp>
          <p:nvCxnSpPr>
            <p:cNvPr id="14" name="直線コネクタ 13"/>
            <p:cNvCxnSpPr/>
            <p:nvPr/>
          </p:nvCxnSpPr>
          <p:spPr bwMode="auto">
            <a:xfrm>
              <a:off x="1187624" y="1700808"/>
              <a:ext cx="2520280" cy="0"/>
            </a:xfrm>
            <a:prstGeom prst="line">
              <a:avLst/>
            </a:prstGeom>
            <a:noFill/>
            <a:ln w="25400" cap="flat" cmpd="sng" algn="ctr">
              <a:solidFill>
                <a:schemeClr val="tx1"/>
              </a:solidFill>
              <a:prstDash val="solid"/>
              <a:round/>
              <a:headEnd type="none" w="med" len="med"/>
              <a:tailEnd type="none" w="med" len="med"/>
            </a:ln>
            <a:effectLst/>
          </p:spPr>
        </p:cxnSp>
        <p:cxnSp>
          <p:nvCxnSpPr>
            <p:cNvPr id="16" name="直線コネクタ 15"/>
            <p:cNvCxnSpPr/>
            <p:nvPr/>
          </p:nvCxnSpPr>
          <p:spPr bwMode="auto">
            <a:xfrm>
              <a:off x="3707904" y="1700808"/>
              <a:ext cx="0" cy="576064"/>
            </a:xfrm>
            <a:prstGeom prst="line">
              <a:avLst/>
            </a:prstGeom>
            <a:noFill/>
            <a:ln w="25400" cap="flat" cmpd="sng" algn="ctr">
              <a:solidFill>
                <a:schemeClr val="tx1"/>
              </a:solidFill>
              <a:prstDash val="solid"/>
              <a:round/>
              <a:headEnd type="none" w="med" len="med"/>
              <a:tailEnd type="none" w="med" len="med"/>
            </a:ln>
            <a:effectLst/>
          </p:spPr>
        </p:cxnSp>
        <p:cxnSp>
          <p:nvCxnSpPr>
            <p:cNvPr id="24" name="直線コネクタ 23"/>
            <p:cNvCxnSpPr/>
            <p:nvPr/>
          </p:nvCxnSpPr>
          <p:spPr bwMode="auto">
            <a:xfrm>
              <a:off x="2627784" y="2276872"/>
              <a:ext cx="2376264" cy="0"/>
            </a:xfrm>
            <a:prstGeom prst="line">
              <a:avLst/>
            </a:prstGeom>
            <a:noFill/>
            <a:ln w="25400" cap="flat" cmpd="sng" algn="ctr">
              <a:solidFill>
                <a:schemeClr val="tx1"/>
              </a:solidFill>
              <a:prstDash val="solid"/>
              <a:round/>
              <a:headEnd type="none" w="med" len="med"/>
              <a:tailEnd type="none" w="med" len="med"/>
            </a:ln>
            <a:effectLst/>
          </p:spPr>
        </p:cxnSp>
        <p:cxnSp>
          <p:nvCxnSpPr>
            <p:cNvPr id="27" name="直線コネクタ 26"/>
            <p:cNvCxnSpPr/>
            <p:nvPr/>
          </p:nvCxnSpPr>
          <p:spPr bwMode="auto">
            <a:xfrm>
              <a:off x="2627784" y="2276872"/>
              <a:ext cx="0" cy="792088"/>
            </a:xfrm>
            <a:prstGeom prst="line">
              <a:avLst/>
            </a:prstGeom>
            <a:noFill/>
            <a:ln w="25400" cap="flat" cmpd="sng" algn="ctr">
              <a:solidFill>
                <a:schemeClr val="tx1"/>
              </a:solidFill>
              <a:prstDash val="solid"/>
              <a:round/>
              <a:headEnd type="none" w="med" len="med"/>
              <a:tailEnd type="none" w="med" len="med"/>
            </a:ln>
            <a:effectLst/>
          </p:spPr>
        </p:cxnSp>
        <p:cxnSp>
          <p:nvCxnSpPr>
            <p:cNvPr id="29" name="直線コネクタ 28"/>
            <p:cNvCxnSpPr/>
            <p:nvPr/>
          </p:nvCxnSpPr>
          <p:spPr bwMode="auto">
            <a:xfrm>
              <a:off x="5004048" y="2276872"/>
              <a:ext cx="0" cy="396044"/>
            </a:xfrm>
            <a:prstGeom prst="line">
              <a:avLst/>
            </a:prstGeom>
            <a:noFill/>
            <a:ln w="25400" cap="flat" cmpd="sng" algn="ctr">
              <a:solidFill>
                <a:schemeClr val="tx1"/>
              </a:solidFill>
              <a:prstDash val="solid"/>
              <a:round/>
              <a:headEnd type="none" w="med" len="med"/>
              <a:tailEnd type="none" w="med" len="med"/>
            </a:ln>
            <a:effectLst/>
          </p:spPr>
        </p:cxnSp>
        <p:cxnSp>
          <p:nvCxnSpPr>
            <p:cNvPr id="44" name="直線コネクタ 43"/>
            <p:cNvCxnSpPr/>
            <p:nvPr/>
          </p:nvCxnSpPr>
          <p:spPr bwMode="auto">
            <a:xfrm>
              <a:off x="4139952" y="2672916"/>
              <a:ext cx="1872208" cy="0"/>
            </a:xfrm>
            <a:prstGeom prst="line">
              <a:avLst/>
            </a:prstGeom>
            <a:noFill/>
            <a:ln w="25400" cap="flat" cmpd="sng" algn="ctr">
              <a:solidFill>
                <a:schemeClr val="tx1"/>
              </a:solidFill>
              <a:prstDash val="solid"/>
              <a:round/>
              <a:headEnd type="none" w="med" len="med"/>
              <a:tailEnd type="none" w="med" len="med"/>
            </a:ln>
            <a:effectLst/>
          </p:spPr>
        </p:cxnSp>
        <p:cxnSp>
          <p:nvCxnSpPr>
            <p:cNvPr id="52" name="直線コネクタ 51"/>
            <p:cNvCxnSpPr/>
            <p:nvPr/>
          </p:nvCxnSpPr>
          <p:spPr bwMode="auto">
            <a:xfrm>
              <a:off x="4139952" y="2672916"/>
              <a:ext cx="0" cy="396044"/>
            </a:xfrm>
            <a:prstGeom prst="line">
              <a:avLst/>
            </a:prstGeom>
            <a:noFill/>
            <a:ln w="25400" cap="flat" cmpd="sng" algn="ctr">
              <a:solidFill>
                <a:schemeClr val="tx1"/>
              </a:solidFill>
              <a:prstDash val="solid"/>
              <a:round/>
              <a:headEnd type="none" w="med" len="med"/>
              <a:tailEnd type="none" w="med" len="med"/>
            </a:ln>
            <a:effectLst/>
          </p:spPr>
        </p:cxnSp>
        <p:cxnSp>
          <p:nvCxnSpPr>
            <p:cNvPr id="58" name="直線コネクタ 57"/>
            <p:cNvCxnSpPr/>
            <p:nvPr/>
          </p:nvCxnSpPr>
          <p:spPr bwMode="auto">
            <a:xfrm>
              <a:off x="6012160" y="2672916"/>
              <a:ext cx="0" cy="396044"/>
            </a:xfrm>
            <a:prstGeom prst="line">
              <a:avLst/>
            </a:prstGeom>
            <a:noFill/>
            <a:ln w="25400" cap="flat" cmpd="sng" algn="ctr">
              <a:solidFill>
                <a:schemeClr val="tx1"/>
              </a:solidFill>
              <a:prstDash val="solid"/>
              <a:round/>
              <a:headEnd type="none" w="med" len="med"/>
              <a:tailEnd type="none" w="med" len="med"/>
            </a:ln>
            <a:effectLst/>
          </p:spPr>
        </p:cxnSp>
        <p:sp>
          <p:nvSpPr>
            <p:cNvPr id="93" name="テキスト ボックス 92"/>
            <p:cNvSpPr txBox="1"/>
            <p:nvPr/>
          </p:nvSpPr>
          <p:spPr>
            <a:xfrm>
              <a:off x="770132" y="3068960"/>
              <a:ext cx="936104" cy="307777"/>
            </a:xfrm>
            <a:prstGeom prst="rect">
              <a:avLst/>
            </a:prstGeom>
            <a:noFill/>
          </p:spPr>
          <p:txBody>
            <a:bodyPr wrap="square" rtlCol="0">
              <a:spAutoFit/>
            </a:bodyPr>
            <a:lstStyle/>
            <a:p>
              <a:r>
                <a:rPr lang="en-US" altLang="ja-JP" sz="1400" dirty="0"/>
                <a:t>a</a:t>
              </a:r>
              <a:r>
                <a:rPr kumimoji="1" lang="en-US" altLang="ja-JP" sz="1400" dirty="0" smtClean="0"/>
                <a:t>(0.6)</a:t>
              </a:r>
              <a:endParaRPr kumimoji="1" lang="ja-JP" altLang="en-US" sz="1400" dirty="0"/>
            </a:p>
          </p:txBody>
        </p:sp>
        <p:sp>
          <p:nvSpPr>
            <p:cNvPr id="94" name="テキスト ボックス 93"/>
            <p:cNvSpPr txBox="1"/>
            <p:nvPr/>
          </p:nvSpPr>
          <p:spPr>
            <a:xfrm>
              <a:off x="2267744" y="3068959"/>
              <a:ext cx="936104" cy="307777"/>
            </a:xfrm>
            <a:prstGeom prst="rect">
              <a:avLst/>
            </a:prstGeom>
            <a:noFill/>
          </p:spPr>
          <p:txBody>
            <a:bodyPr wrap="square" rtlCol="0">
              <a:spAutoFit/>
            </a:bodyPr>
            <a:lstStyle/>
            <a:p>
              <a:r>
                <a:rPr lang="en-US" altLang="ja-JP" sz="1400" dirty="0" smtClean="0"/>
                <a:t>b</a:t>
              </a:r>
              <a:r>
                <a:rPr kumimoji="1" lang="en-US" altLang="ja-JP" sz="1400" dirty="0" smtClean="0"/>
                <a:t>(0.25)</a:t>
              </a:r>
              <a:endParaRPr kumimoji="1" lang="ja-JP" altLang="en-US" sz="1400" dirty="0"/>
            </a:p>
          </p:txBody>
        </p:sp>
        <p:sp>
          <p:nvSpPr>
            <p:cNvPr id="95" name="テキスト ボックス 94"/>
            <p:cNvSpPr txBox="1"/>
            <p:nvPr/>
          </p:nvSpPr>
          <p:spPr>
            <a:xfrm>
              <a:off x="3779912" y="3068960"/>
              <a:ext cx="936104" cy="307777"/>
            </a:xfrm>
            <a:prstGeom prst="rect">
              <a:avLst/>
            </a:prstGeom>
            <a:noFill/>
          </p:spPr>
          <p:txBody>
            <a:bodyPr wrap="square" rtlCol="0">
              <a:spAutoFit/>
            </a:bodyPr>
            <a:lstStyle/>
            <a:p>
              <a:r>
                <a:rPr lang="en-US" altLang="ja-JP" sz="1400" dirty="0" smtClean="0"/>
                <a:t>c</a:t>
              </a:r>
              <a:r>
                <a:rPr kumimoji="1" lang="en-US" altLang="ja-JP" sz="1400" dirty="0" smtClean="0"/>
                <a:t>(0.1)</a:t>
              </a:r>
              <a:endParaRPr kumimoji="1" lang="ja-JP" altLang="en-US" sz="1400" dirty="0"/>
            </a:p>
          </p:txBody>
        </p:sp>
        <p:sp>
          <p:nvSpPr>
            <p:cNvPr id="96" name="テキスト ボックス 95"/>
            <p:cNvSpPr txBox="1"/>
            <p:nvPr/>
          </p:nvSpPr>
          <p:spPr>
            <a:xfrm>
              <a:off x="5652120" y="3068960"/>
              <a:ext cx="936104" cy="307777"/>
            </a:xfrm>
            <a:prstGeom prst="rect">
              <a:avLst/>
            </a:prstGeom>
            <a:noFill/>
          </p:spPr>
          <p:txBody>
            <a:bodyPr wrap="square" rtlCol="0">
              <a:spAutoFit/>
            </a:bodyPr>
            <a:lstStyle/>
            <a:p>
              <a:r>
                <a:rPr lang="en-US" altLang="ja-JP" sz="1400" dirty="0" smtClean="0"/>
                <a:t>d</a:t>
              </a:r>
              <a:r>
                <a:rPr kumimoji="1" lang="en-US" altLang="ja-JP" sz="1400" dirty="0" smtClean="0"/>
                <a:t>(0.05)</a:t>
              </a:r>
              <a:endParaRPr kumimoji="1" lang="ja-JP" altLang="en-US" sz="1400" dirty="0"/>
            </a:p>
          </p:txBody>
        </p:sp>
        <p:sp>
          <p:nvSpPr>
            <p:cNvPr id="97" name="円/楕円 96"/>
            <p:cNvSpPr/>
            <p:nvPr/>
          </p:nvSpPr>
          <p:spPr bwMode="auto">
            <a:xfrm>
              <a:off x="4932040" y="2600908"/>
              <a:ext cx="144016" cy="144016"/>
            </a:xfrm>
            <a:prstGeom prst="ellipse">
              <a:avLst/>
            </a:prstGeom>
            <a:solidFill>
              <a:schemeClr val="tx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98" name="円/楕円 97"/>
            <p:cNvSpPr/>
            <p:nvPr/>
          </p:nvSpPr>
          <p:spPr bwMode="auto">
            <a:xfrm>
              <a:off x="3635896" y="2218184"/>
              <a:ext cx="144016" cy="144016"/>
            </a:xfrm>
            <a:prstGeom prst="ellipse">
              <a:avLst/>
            </a:prstGeom>
            <a:solidFill>
              <a:schemeClr val="tx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99" name="円/楕円 98"/>
            <p:cNvSpPr/>
            <p:nvPr/>
          </p:nvSpPr>
          <p:spPr bwMode="auto">
            <a:xfrm>
              <a:off x="2318775" y="1628800"/>
              <a:ext cx="144016" cy="144016"/>
            </a:xfrm>
            <a:prstGeom prst="ellipse">
              <a:avLst/>
            </a:prstGeom>
            <a:solidFill>
              <a:schemeClr val="tx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100" name="テキスト ボックス 99"/>
            <p:cNvSpPr txBox="1"/>
            <p:nvPr/>
          </p:nvSpPr>
          <p:spPr>
            <a:xfrm>
              <a:off x="4608005" y="2677469"/>
              <a:ext cx="936104" cy="307777"/>
            </a:xfrm>
            <a:prstGeom prst="rect">
              <a:avLst/>
            </a:prstGeom>
            <a:noFill/>
          </p:spPr>
          <p:txBody>
            <a:bodyPr wrap="square" rtlCol="0">
              <a:spAutoFit/>
            </a:bodyPr>
            <a:lstStyle/>
            <a:p>
              <a:r>
                <a:rPr kumimoji="1" lang="en-US" altLang="ja-JP" sz="1400" dirty="0" smtClean="0"/>
                <a:t>(0.15)</a:t>
              </a:r>
              <a:endParaRPr kumimoji="1" lang="ja-JP" altLang="en-US" sz="1400" dirty="0"/>
            </a:p>
          </p:txBody>
        </p:sp>
        <p:sp>
          <p:nvSpPr>
            <p:cNvPr id="101" name="テキスト ボックス 100"/>
            <p:cNvSpPr txBox="1"/>
            <p:nvPr/>
          </p:nvSpPr>
          <p:spPr>
            <a:xfrm>
              <a:off x="3367825" y="2321005"/>
              <a:ext cx="936104" cy="307777"/>
            </a:xfrm>
            <a:prstGeom prst="rect">
              <a:avLst/>
            </a:prstGeom>
            <a:noFill/>
          </p:spPr>
          <p:txBody>
            <a:bodyPr wrap="square" rtlCol="0">
              <a:spAutoFit/>
            </a:bodyPr>
            <a:lstStyle/>
            <a:p>
              <a:r>
                <a:rPr kumimoji="1" lang="en-US" altLang="ja-JP" sz="1400" dirty="0" smtClean="0"/>
                <a:t>(0.4)</a:t>
              </a:r>
              <a:endParaRPr kumimoji="1" lang="ja-JP" altLang="en-US" sz="1400" dirty="0"/>
            </a:p>
          </p:txBody>
        </p:sp>
        <p:sp>
          <p:nvSpPr>
            <p:cNvPr id="102" name="テキスト ボックス 101"/>
            <p:cNvSpPr txBox="1"/>
            <p:nvPr/>
          </p:nvSpPr>
          <p:spPr>
            <a:xfrm>
              <a:off x="2051720" y="1710662"/>
              <a:ext cx="936104" cy="307777"/>
            </a:xfrm>
            <a:prstGeom prst="rect">
              <a:avLst/>
            </a:prstGeom>
            <a:noFill/>
          </p:spPr>
          <p:txBody>
            <a:bodyPr wrap="square" rtlCol="0">
              <a:spAutoFit/>
            </a:bodyPr>
            <a:lstStyle/>
            <a:p>
              <a:r>
                <a:rPr kumimoji="1" lang="en-US" altLang="ja-JP" sz="1400" dirty="0" smtClean="0"/>
                <a:t>(1.0)</a:t>
              </a:r>
              <a:endParaRPr kumimoji="1" lang="ja-JP" altLang="en-US" sz="1400" dirty="0"/>
            </a:p>
          </p:txBody>
        </p:sp>
      </p:grpSp>
      <p:graphicFrame>
        <p:nvGraphicFramePr>
          <p:cNvPr id="103" name="オブジェクト 102"/>
          <p:cNvGraphicFramePr>
            <a:graphicFrameLocks noChangeAspect="1"/>
          </p:cNvGraphicFramePr>
          <p:nvPr>
            <p:extLst>
              <p:ext uri="{D42A27DB-BD31-4B8C-83A1-F6EECF244321}">
                <p14:modId xmlns:p14="http://schemas.microsoft.com/office/powerpoint/2010/main" val="481780440"/>
              </p:ext>
            </p:extLst>
          </p:nvPr>
        </p:nvGraphicFramePr>
        <p:xfrm>
          <a:off x="6824208" y="2270225"/>
          <a:ext cx="1716624" cy="561132"/>
        </p:xfrm>
        <a:graphic>
          <a:graphicData uri="http://schemas.openxmlformats.org/presentationml/2006/ole">
            <mc:AlternateContent xmlns:mc="http://schemas.openxmlformats.org/markup-compatibility/2006">
              <mc:Choice xmlns:v="urn:schemas-microsoft-com:vml" Requires="v">
                <p:oleObj spid="_x0000_s53567" name="Equation" r:id="rId3" imgW="1320480" imgH="431640" progId="Equation.DSMT4">
                  <p:embed/>
                </p:oleObj>
              </mc:Choice>
              <mc:Fallback>
                <p:oleObj name="Equation" r:id="rId3" imgW="1320480" imgH="431640" progId="Equation.DSMT4">
                  <p:embed/>
                  <p:pic>
                    <p:nvPicPr>
                      <p:cNvPr id="0" name=""/>
                      <p:cNvPicPr/>
                      <p:nvPr/>
                    </p:nvPicPr>
                    <p:blipFill>
                      <a:blip r:embed="rId4"/>
                      <a:stretch>
                        <a:fillRect/>
                      </a:stretch>
                    </p:blipFill>
                    <p:spPr>
                      <a:xfrm>
                        <a:off x="6824208" y="2270225"/>
                        <a:ext cx="1716624" cy="561132"/>
                      </a:xfrm>
                      <a:prstGeom prst="rect">
                        <a:avLst/>
                      </a:prstGeom>
                    </p:spPr>
                  </p:pic>
                </p:oleObj>
              </mc:Fallback>
            </mc:AlternateContent>
          </a:graphicData>
        </a:graphic>
      </p:graphicFrame>
      <p:cxnSp>
        <p:nvCxnSpPr>
          <p:cNvPr id="104" name="直線コネクタ 103"/>
          <p:cNvCxnSpPr/>
          <p:nvPr/>
        </p:nvCxnSpPr>
        <p:spPr bwMode="auto">
          <a:xfrm>
            <a:off x="1173068" y="3429000"/>
            <a:ext cx="0" cy="1368152"/>
          </a:xfrm>
          <a:prstGeom prst="line">
            <a:avLst/>
          </a:prstGeom>
          <a:noFill/>
          <a:ln w="25400" cap="flat" cmpd="sng" algn="ctr">
            <a:solidFill>
              <a:schemeClr val="tx1"/>
            </a:solidFill>
            <a:prstDash val="solid"/>
            <a:round/>
            <a:headEnd type="none" w="med" len="med"/>
            <a:tailEnd type="none" w="med" len="med"/>
          </a:ln>
          <a:effectLst/>
        </p:spPr>
      </p:cxnSp>
      <p:cxnSp>
        <p:nvCxnSpPr>
          <p:cNvPr id="105" name="直線コネクタ 104"/>
          <p:cNvCxnSpPr/>
          <p:nvPr/>
        </p:nvCxnSpPr>
        <p:spPr bwMode="auto">
          <a:xfrm>
            <a:off x="1173068" y="3429000"/>
            <a:ext cx="2520280" cy="0"/>
          </a:xfrm>
          <a:prstGeom prst="line">
            <a:avLst/>
          </a:prstGeom>
          <a:noFill/>
          <a:ln w="25400" cap="flat" cmpd="sng" algn="ctr">
            <a:solidFill>
              <a:schemeClr val="tx1"/>
            </a:solidFill>
            <a:prstDash val="solid"/>
            <a:round/>
            <a:headEnd type="none" w="med" len="med"/>
            <a:tailEnd type="none" w="med" len="med"/>
          </a:ln>
          <a:effectLst/>
        </p:spPr>
      </p:cxnSp>
      <p:cxnSp>
        <p:nvCxnSpPr>
          <p:cNvPr id="106" name="直線コネクタ 105"/>
          <p:cNvCxnSpPr/>
          <p:nvPr/>
        </p:nvCxnSpPr>
        <p:spPr bwMode="auto">
          <a:xfrm>
            <a:off x="3693348" y="3429000"/>
            <a:ext cx="0" cy="576064"/>
          </a:xfrm>
          <a:prstGeom prst="line">
            <a:avLst/>
          </a:prstGeom>
          <a:noFill/>
          <a:ln w="25400" cap="flat" cmpd="sng" algn="ctr">
            <a:solidFill>
              <a:schemeClr val="tx1"/>
            </a:solidFill>
            <a:prstDash val="solid"/>
            <a:round/>
            <a:headEnd type="none" w="med" len="med"/>
            <a:tailEnd type="none" w="med" len="med"/>
          </a:ln>
          <a:effectLst/>
        </p:spPr>
      </p:cxnSp>
      <p:cxnSp>
        <p:nvCxnSpPr>
          <p:cNvPr id="107" name="直線コネクタ 106"/>
          <p:cNvCxnSpPr/>
          <p:nvPr/>
        </p:nvCxnSpPr>
        <p:spPr bwMode="auto">
          <a:xfrm>
            <a:off x="2613228" y="4005064"/>
            <a:ext cx="2376264" cy="0"/>
          </a:xfrm>
          <a:prstGeom prst="line">
            <a:avLst/>
          </a:prstGeom>
          <a:noFill/>
          <a:ln w="25400" cap="flat" cmpd="sng" algn="ctr">
            <a:solidFill>
              <a:schemeClr val="tx1"/>
            </a:solidFill>
            <a:prstDash val="solid"/>
            <a:round/>
            <a:headEnd type="none" w="med" len="med"/>
            <a:tailEnd type="none" w="med" len="med"/>
          </a:ln>
          <a:effectLst/>
        </p:spPr>
      </p:cxnSp>
      <p:cxnSp>
        <p:nvCxnSpPr>
          <p:cNvPr id="108" name="直線コネクタ 107"/>
          <p:cNvCxnSpPr/>
          <p:nvPr/>
        </p:nvCxnSpPr>
        <p:spPr bwMode="auto">
          <a:xfrm>
            <a:off x="2613228" y="4005064"/>
            <a:ext cx="0" cy="792088"/>
          </a:xfrm>
          <a:prstGeom prst="line">
            <a:avLst/>
          </a:prstGeom>
          <a:noFill/>
          <a:ln w="25400" cap="flat" cmpd="sng" algn="ctr">
            <a:solidFill>
              <a:schemeClr val="tx1"/>
            </a:solidFill>
            <a:prstDash val="solid"/>
            <a:round/>
            <a:headEnd type="none" w="med" len="med"/>
            <a:tailEnd type="none" w="med" len="med"/>
          </a:ln>
          <a:effectLst/>
        </p:spPr>
      </p:cxnSp>
      <p:cxnSp>
        <p:nvCxnSpPr>
          <p:cNvPr id="109" name="直線コネクタ 108"/>
          <p:cNvCxnSpPr/>
          <p:nvPr/>
        </p:nvCxnSpPr>
        <p:spPr bwMode="auto">
          <a:xfrm>
            <a:off x="4989492" y="4005064"/>
            <a:ext cx="0" cy="396044"/>
          </a:xfrm>
          <a:prstGeom prst="line">
            <a:avLst/>
          </a:prstGeom>
          <a:noFill/>
          <a:ln w="25400" cap="flat" cmpd="sng" algn="ctr">
            <a:solidFill>
              <a:schemeClr val="tx1"/>
            </a:solidFill>
            <a:prstDash val="solid"/>
            <a:round/>
            <a:headEnd type="none" w="med" len="med"/>
            <a:tailEnd type="none" w="med" len="med"/>
          </a:ln>
          <a:effectLst/>
        </p:spPr>
      </p:cxnSp>
      <p:sp>
        <p:nvSpPr>
          <p:cNvPr id="113" name="テキスト ボックス 112"/>
          <p:cNvSpPr txBox="1"/>
          <p:nvPr/>
        </p:nvSpPr>
        <p:spPr>
          <a:xfrm>
            <a:off x="755576" y="4797152"/>
            <a:ext cx="936104" cy="307777"/>
          </a:xfrm>
          <a:prstGeom prst="rect">
            <a:avLst/>
          </a:prstGeom>
          <a:noFill/>
        </p:spPr>
        <p:txBody>
          <a:bodyPr wrap="square" rtlCol="0">
            <a:spAutoFit/>
          </a:bodyPr>
          <a:lstStyle/>
          <a:p>
            <a:r>
              <a:rPr lang="en-US" altLang="ja-JP" sz="1400" dirty="0"/>
              <a:t>a</a:t>
            </a:r>
            <a:r>
              <a:rPr kumimoji="1" lang="en-US" altLang="ja-JP" sz="1400" dirty="0" smtClean="0"/>
              <a:t>(0.6)</a:t>
            </a:r>
            <a:endParaRPr kumimoji="1" lang="ja-JP" altLang="en-US" sz="1400" dirty="0"/>
          </a:p>
        </p:txBody>
      </p:sp>
      <p:sp>
        <p:nvSpPr>
          <p:cNvPr id="114" name="テキスト ボックス 113"/>
          <p:cNvSpPr txBox="1"/>
          <p:nvPr/>
        </p:nvSpPr>
        <p:spPr>
          <a:xfrm>
            <a:off x="2253188" y="4797151"/>
            <a:ext cx="936104" cy="307777"/>
          </a:xfrm>
          <a:prstGeom prst="rect">
            <a:avLst/>
          </a:prstGeom>
          <a:noFill/>
        </p:spPr>
        <p:txBody>
          <a:bodyPr wrap="square" rtlCol="0">
            <a:spAutoFit/>
          </a:bodyPr>
          <a:lstStyle/>
          <a:p>
            <a:r>
              <a:rPr lang="en-US" altLang="ja-JP" sz="1400" dirty="0" smtClean="0"/>
              <a:t>b</a:t>
            </a:r>
            <a:r>
              <a:rPr kumimoji="1" lang="en-US" altLang="ja-JP" sz="1400" dirty="0" smtClean="0"/>
              <a:t>(0.25)</a:t>
            </a:r>
            <a:endParaRPr kumimoji="1" lang="ja-JP" altLang="en-US" sz="1400" dirty="0"/>
          </a:p>
        </p:txBody>
      </p:sp>
      <p:sp>
        <p:nvSpPr>
          <p:cNvPr id="117" name="円/楕円 116"/>
          <p:cNvSpPr/>
          <p:nvPr/>
        </p:nvSpPr>
        <p:spPr bwMode="auto">
          <a:xfrm>
            <a:off x="4917484" y="4329100"/>
            <a:ext cx="144016" cy="144016"/>
          </a:xfrm>
          <a:prstGeom prst="ellipse">
            <a:avLst/>
          </a:prstGeom>
          <a:solidFill>
            <a:schemeClr val="tx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118" name="円/楕円 117"/>
          <p:cNvSpPr/>
          <p:nvPr/>
        </p:nvSpPr>
        <p:spPr bwMode="auto">
          <a:xfrm>
            <a:off x="3621340" y="3946376"/>
            <a:ext cx="144016" cy="144016"/>
          </a:xfrm>
          <a:prstGeom prst="ellipse">
            <a:avLst/>
          </a:prstGeom>
          <a:solidFill>
            <a:schemeClr val="tx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119" name="円/楕円 118"/>
          <p:cNvSpPr/>
          <p:nvPr/>
        </p:nvSpPr>
        <p:spPr bwMode="auto">
          <a:xfrm>
            <a:off x="2304219" y="3356992"/>
            <a:ext cx="144016" cy="144016"/>
          </a:xfrm>
          <a:prstGeom prst="ellipse">
            <a:avLst/>
          </a:prstGeom>
          <a:solidFill>
            <a:schemeClr val="tx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120" name="テキスト ボックス 119"/>
          <p:cNvSpPr txBox="1"/>
          <p:nvPr/>
        </p:nvSpPr>
        <p:spPr>
          <a:xfrm>
            <a:off x="4593449" y="4405661"/>
            <a:ext cx="936104" cy="307777"/>
          </a:xfrm>
          <a:prstGeom prst="rect">
            <a:avLst/>
          </a:prstGeom>
          <a:noFill/>
        </p:spPr>
        <p:txBody>
          <a:bodyPr wrap="square" rtlCol="0">
            <a:spAutoFit/>
          </a:bodyPr>
          <a:lstStyle/>
          <a:p>
            <a:r>
              <a:rPr kumimoji="1" lang="en-US" altLang="ja-JP" sz="1400" dirty="0" smtClean="0"/>
              <a:t>(0.15)</a:t>
            </a:r>
            <a:endParaRPr kumimoji="1" lang="ja-JP" altLang="en-US" sz="1400" dirty="0"/>
          </a:p>
        </p:txBody>
      </p:sp>
      <p:sp>
        <p:nvSpPr>
          <p:cNvPr id="121" name="テキスト ボックス 120"/>
          <p:cNvSpPr txBox="1"/>
          <p:nvPr/>
        </p:nvSpPr>
        <p:spPr>
          <a:xfrm>
            <a:off x="3353269" y="4049197"/>
            <a:ext cx="936104" cy="307777"/>
          </a:xfrm>
          <a:prstGeom prst="rect">
            <a:avLst/>
          </a:prstGeom>
          <a:noFill/>
        </p:spPr>
        <p:txBody>
          <a:bodyPr wrap="square" rtlCol="0">
            <a:spAutoFit/>
          </a:bodyPr>
          <a:lstStyle/>
          <a:p>
            <a:r>
              <a:rPr kumimoji="1" lang="en-US" altLang="ja-JP" sz="1400" dirty="0" smtClean="0"/>
              <a:t>(0.4)</a:t>
            </a:r>
            <a:endParaRPr kumimoji="1" lang="ja-JP" altLang="en-US" sz="1400" dirty="0"/>
          </a:p>
        </p:txBody>
      </p:sp>
      <p:sp>
        <p:nvSpPr>
          <p:cNvPr id="122" name="テキスト ボックス 121"/>
          <p:cNvSpPr txBox="1"/>
          <p:nvPr/>
        </p:nvSpPr>
        <p:spPr>
          <a:xfrm>
            <a:off x="2037164" y="3438854"/>
            <a:ext cx="936104" cy="307777"/>
          </a:xfrm>
          <a:prstGeom prst="rect">
            <a:avLst/>
          </a:prstGeom>
          <a:noFill/>
        </p:spPr>
        <p:txBody>
          <a:bodyPr wrap="square" rtlCol="0">
            <a:spAutoFit/>
          </a:bodyPr>
          <a:lstStyle/>
          <a:p>
            <a:r>
              <a:rPr kumimoji="1" lang="en-US" altLang="ja-JP" sz="1400" dirty="0" smtClean="0"/>
              <a:t>(1.0)</a:t>
            </a:r>
            <a:endParaRPr kumimoji="1" lang="ja-JP" altLang="en-US" sz="1400" dirty="0"/>
          </a:p>
        </p:txBody>
      </p:sp>
      <p:graphicFrame>
        <p:nvGraphicFramePr>
          <p:cNvPr id="123" name="オブジェクト 122"/>
          <p:cNvGraphicFramePr>
            <a:graphicFrameLocks noChangeAspect="1"/>
          </p:cNvGraphicFramePr>
          <p:nvPr>
            <p:extLst>
              <p:ext uri="{D42A27DB-BD31-4B8C-83A1-F6EECF244321}">
                <p14:modId xmlns:p14="http://schemas.microsoft.com/office/powerpoint/2010/main" val="2208460982"/>
              </p:ext>
            </p:extLst>
          </p:nvPr>
        </p:nvGraphicFramePr>
        <p:xfrm>
          <a:off x="6437313" y="3992563"/>
          <a:ext cx="2490787" cy="561975"/>
        </p:xfrm>
        <a:graphic>
          <a:graphicData uri="http://schemas.openxmlformats.org/presentationml/2006/ole">
            <mc:AlternateContent xmlns:mc="http://schemas.openxmlformats.org/markup-compatibility/2006">
              <mc:Choice xmlns:v="urn:schemas-microsoft-com:vml" Requires="v">
                <p:oleObj spid="_x0000_s53568" name="Equation" r:id="rId5" imgW="1917360" imgH="431640" progId="Equation.DSMT4">
                  <p:embed/>
                </p:oleObj>
              </mc:Choice>
              <mc:Fallback>
                <p:oleObj name="Equation" r:id="rId5" imgW="1917360" imgH="431640" progId="Equation.DSMT4">
                  <p:embed/>
                  <p:pic>
                    <p:nvPicPr>
                      <p:cNvPr id="0" name=""/>
                      <p:cNvPicPr/>
                      <p:nvPr/>
                    </p:nvPicPr>
                    <p:blipFill>
                      <a:blip r:embed="rId6"/>
                      <a:stretch>
                        <a:fillRect/>
                      </a:stretch>
                    </p:blipFill>
                    <p:spPr>
                      <a:xfrm>
                        <a:off x="6437313" y="3992563"/>
                        <a:ext cx="2490787" cy="561975"/>
                      </a:xfrm>
                      <a:prstGeom prst="rect">
                        <a:avLst/>
                      </a:prstGeom>
                    </p:spPr>
                  </p:pic>
                </p:oleObj>
              </mc:Fallback>
            </mc:AlternateContent>
          </a:graphicData>
        </a:graphic>
      </p:graphicFrame>
      <p:cxnSp>
        <p:nvCxnSpPr>
          <p:cNvPr id="124" name="直線コネクタ 123"/>
          <p:cNvCxnSpPr/>
          <p:nvPr/>
        </p:nvCxnSpPr>
        <p:spPr bwMode="auto">
          <a:xfrm>
            <a:off x="1173068" y="5209455"/>
            <a:ext cx="0" cy="1368152"/>
          </a:xfrm>
          <a:prstGeom prst="line">
            <a:avLst/>
          </a:prstGeom>
          <a:noFill/>
          <a:ln w="25400" cap="flat" cmpd="sng" algn="ctr">
            <a:solidFill>
              <a:schemeClr val="tx1"/>
            </a:solidFill>
            <a:prstDash val="solid"/>
            <a:round/>
            <a:headEnd type="none" w="med" len="med"/>
            <a:tailEnd type="none" w="med" len="med"/>
          </a:ln>
          <a:effectLst/>
        </p:spPr>
      </p:cxnSp>
      <p:cxnSp>
        <p:nvCxnSpPr>
          <p:cNvPr id="125" name="直線コネクタ 124"/>
          <p:cNvCxnSpPr/>
          <p:nvPr/>
        </p:nvCxnSpPr>
        <p:spPr bwMode="auto">
          <a:xfrm>
            <a:off x="1173068" y="5209455"/>
            <a:ext cx="2520280" cy="0"/>
          </a:xfrm>
          <a:prstGeom prst="line">
            <a:avLst/>
          </a:prstGeom>
          <a:noFill/>
          <a:ln w="25400" cap="flat" cmpd="sng" algn="ctr">
            <a:solidFill>
              <a:schemeClr val="tx1"/>
            </a:solidFill>
            <a:prstDash val="solid"/>
            <a:round/>
            <a:headEnd type="none" w="med" len="med"/>
            <a:tailEnd type="none" w="med" len="med"/>
          </a:ln>
          <a:effectLst/>
        </p:spPr>
      </p:cxnSp>
      <p:cxnSp>
        <p:nvCxnSpPr>
          <p:cNvPr id="126" name="直線コネクタ 125"/>
          <p:cNvCxnSpPr/>
          <p:nvPr/>
        </p:nvCxnSpPr>
        <p:spPr bwMode="auto">
          <a:xfrm>
            <a:off x="3693348" y="5209455"/>
            <a:ext cx="0" cy="576064"/>
          </a:xfrm>
          <a:prstGeom prst="line">
            <a:avLst/>
          </a:prstGeom>
          <a:noFill/>
          <a:ln w="25400" cap="flat" cmpd="sng" algn="ctr">
            <a:solidFill>
              <a:schemeClr val="tx1"/>
            </a:solidFill>
            <a:prstDash val="solid"/>
            <a:round/>
            <a:headEnd type="none" w="med" len="med"/>
            <a:tailEnd type="none" w="med" len="med"/>
          </a:ln>
          <a:effectLst/>
        </p:spPr>
      </p:cxnSp>
      <p:sp>
        <p:nvSpPr>
          <p:cNvPr id="130" name="テキスト ボックス 129"/>
          <p:cNvSpPr txBox="1"/>
          <p:nvPr/>
        </p:nvSpPr>
        <p:spPr>
          <a:xfrm>
            <a:off x="755576" y="6577607"/>
            <a:ext cx="936104" cy="307777"/>
          </a:xfrm>
          <a:prstGeom prst="rect">
            <a:avLst/>
          </a:prstGeom>
          <a:noFill/>
        </p:spPr>
        <p:txBody>
          <a:bodyPr wrap="square" rtlCol="0">
            <a:spAutoFit/>
          </a:bodyPr>
          <a:lstStyle/>
          <a:p>
            <a:r>
              <a:rPr lang="en-US" altLang="ja-JP" sz="1400" dirty="0"/>
              <a:t>a</a:t>
            </a:r>
            <a:r>
              <a:rPr kumimoji="1" lang="en-US" altLang="ja-JP" sz="1400" dirty="0" smtClean="0"/>
              <a:t>(0.6)</a:t>
            </a:r>
            <a:endParaRPr kumimoji="1" lang="ja-JP" altLang="en-US" sz="1400" dirty="0"/>
          </a:p>
        </p:txBody>
      </p:sp>
      <p:sp>
        <p:nvSpPr>
          <p:cNvPr id="133" name="円/楕円 132"/>
          <p:cNvSpPr/>
          <p:nvPr/>
        </p:nvSpPr>
        <p:spPr bwMode="auto">
          <a:xfrm>
            <a:off x="3621340" y="5726831"/>
            <a:ext cx="144016" cy="144016"/>
          </a:xfrm>
          <a:prstGeom prst="ellipse">
            <a:avLst/>
          </a:prstGeom>
          <a:solidFill>
            <a:schemeClr val="tx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134" name="円/楕円 133"/>
          <p:cNvSpPr/>
          <p:nvPr/>
        </p:nvSpPr>
        <p:spPr bwMode="auto">
          <a:xfrm>
            <a:off x="2304219" y="5137447"/>
            <a:ext cx="144016" cy="144016"/>
          </a:xfrm>
          <a:prstGeom prst="ellipse">
            <a:avLst/>
          </a:prstGeom>
          <a:solidFill>
            <a:schemeClr val="tx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136" name="テキスト ボックス 135"/>
          <p:cNvSpPr txBox="1"/>
          <p:nvPr/>
        </p:nvSpPr>
        <p:spPr>
          <a:xfrm>
            <a:off x="3353269" y="5829652"/>
            <a:ext cx="936104" cy="307777"/>
          </a:xfrm>
          <a:prstGeom prst="rect">
            <a:avLst/>
          </a:prstGeom>
          <a:noFill/>
        </p:spPr>
        <p:txBody>
          <a:bodyPr wrap="square" rtlCol="0">
            <a:spAutoFit/>
          </a:bodyPr>
          <a:lstStyle/>
          <a:p>
            <a:r>
              <a:rPr kumimoji="1" lang="en-US" altLang="ja-JP" sz="1400" dirty="0" smtClean="0"/>
              <a:t>(0.4)</a:t>
            </a:r>
            <a:endParaRPr kumimoji="1" lang="ja-JP" altLang="en-US" sz="1400" dirty="0"/>
          </a:p>
        </p:txBody>
      </p:sp>
      <p:sp>
        <p:nvSpPr>
          <p:cNvPr id="137" name="テキスト ボックス 136"/>
          <p:cNvSpPr txBox="1"/>
          <p:nvPr/>
        </p:nvSpPr>
        <p:spPr>
          <a:xfrm>
            <a:off x="2037164" y="5219309"/>
            <a:ext cx="936104" cy="307777"/>
          </a:xfrm>
          <a:prstGeom prst="rect">
            <a:avLst/>
          </a:prstGeom>
          <a:noFill/>
        </p:spPr>
        <p:txBody>
          <a:bodyPr wrap="square" rtlCol="0">
            <a:spAutoFit/>
          </a:bodyPr>
          <a:lstStyle/>
          <a:p>
            <a:r>
              <a:rPr kumimoji="1" lang="en-US" altLang="ja-JP" sz="1400" dirty="0" smtClean="0"/>
              <a:t>(1.0)</a:t>
            </a:r>
            <a:endParaRPr kumimoji="1" lang="ja-JP" altLang="en-US" sz="1400" dirty="0"/>
          </a:p>
        </p:txBody>
      </p:sp>
      <p:graphicFrame>
        <p:nvGraphicFramePr>
          <p:cNvPr id="138" name="オブジェクト 137"/>
          <p:cNvGraphicFramePr>
            <a:graphicFrameLocks noChangeAspect="1"/>
          </p:cNvGraphicFramePr>
          <p:nvPr>
            <p:extLst>
              <p:ext uri="{D42A27DB-BD31-4B8C-83A1-F6EECF244321}">
                <p14:modId xmlns:p14="http://schemas.microsoft.com/office/powerpoint/2010/main" val="1970127763"/>
              </p:ext>
            </p:extLst>
          </p:nvPr>
        </p:nvGraphicFramePr>
        <p:xfrm>
          <a:off x="6444208" y="5302250"/>
          <a:ext cx="2162175" cy="298450"/>
        </p:xfrm>
        <a:graphic>
          <a:graphicData uri="http://schemas.openxmlformats.org/presentationml/2006/ole">
            <mc:AlternateContent xmlns:mc="http://schemas.openxmlformats.org/markup-compatibility/2006">
              <mc:Choice xmlns:v="urn:schemas-microsoft-com:vml" Requires="v">
                <p:oleObj spid="_x0000_s53569" name="Equation" r:id="rId7" imgW="1663560" imgH="228600" progId="Equation.DSMT4">
                  <p:embed/>
                </p:oleObj>
              </mc:Choice>
              <mc:Fallback>
                <p:oleObj name="Equation" r:id="rId7" imgW="1663560" imgH="228600" progId="Equation.DSMT4">
                  <p:embed/>
                  <p:pic>
                    <p:nvPicPr>
                      <p:cNvPr id="0" name=""/>
                      <p:cNvPicPr/>
                      <p:nvPr/>
                    </p:nvPicPr>
                    <p:blipFill>
                      <a:blip r:embed="rId8"/>
                      <a:stretch>
                        <a:fillRect/>
                      </a:stretch>
                    </p:blipFill>
                    <p:spPr>
                      <a:xfrm>
                        <a:off x="6444208" y="5302250"/>
                        <a:ext cx="2162175" cy="298450"/>
                      </a:xfrm>
                      <a:prstGeom prst="rect">
                        <a:avLst/>
                      </a:prstGeom>
                    </p:spPr>
                  </p:pic>
                </p:oleObj>
              </mc:Fallback>
            </mc:AlternateContent>
          </a:graphicData>
        </a:graphic>
      </p:graphicFrame>
      <p:graphicFrame>
        <p:nvGraphicFramePr>
          <p:cNvPr id="143" name="オブジェクト 142"/>
          <p:cNvGraphicFramePr>
            <a:graphicFrameLocks noChangeAspect="1"/>
          </p:cNvGraphicFramePr>
          <p:nvPr>
            <p:extLst>
              <p:ext uri="{D42A27DB-BD31-4B8C-83A1-F6EECF244321}">
                <p14:modId xmlns:p14="http://schemas.microsoft.com/office/powerpoint/2010/main" val="3386507715"/>
              </p:ext>
            </p:extLst>
          </p:nvPr>
        </p:nvGraphicFramePr>
        <p:xfrm>
          <a:off x="4430464" y="5974953"/>
          <a:ext cx="4027488" cy="563562"/>
        </p:xfrm>
        <a:graphic>
          <a:graphicData uri="http://schemas.openxmlformats.org/presentationml/2006/ole">
            <mc:AlternateContent xmlns:mc="http://schemas.openxmlformats.org/markup-compatibility/2006">
              <mc:Choice xmlns:v="urn:schemas-microsoft-com:vml" Requires="v">
                <p:oleObj spid="_x0000_s53570" name="Equation" r:id="rId9" imgW="3098520" imgH="431640" progId="Equation.DSMT4">
                  <p:embed/>
                </p:oleObj>
              </mc:Choice>
              <mc:Fallback>
                <p:oleObj name="Equation" r:id="rId9" imgW="3098520" imgH="431640" progId="Equation.DSMT4">
                  <p:embed/>
                  <p:pic>
                    <p:nvPicPr>
                      <p:cNvPr id="0" name=""/>
                      <p:cNvPicPr/>
                      <p:nvPr/>
                    </p:nvPicPr>
                    <p:blipFill>
                      <a:blip r:embed="rId10"/>
                      <a:stretch>
                        <a:fillRect/>
                      </a:stretch>
                    </p:blipFill>
                    <p:spPr>
                      <a:xfrm>
                        <a:off x="4430464" y="5974953"/>
                        <a:ext cx="4027488" cy="563562"/>
                      </a:xfrm>
                      <a:prstGeom prst="rect">
                        <a:avLst/>
                      </a:prstGeom>
                    </p:spPr>
                  </p:pic>
                </p:oleObj>
              </mc:Fallback>
            </mc:AlternateContent>
          </a:graphicData>
        </a:graphic>
      </p:graphicFrame>
      <p:sp>
        <p:nvSpPr>
          <p:cNvPr id="144" name="角丸四角形 143"/>
          <p:cNvSpPr/>
          <p:nvPr/>
        </p:nvSpPr>
        <p:spPr bwMode="auto">
          <a:xfrm>
            <a:off x="4289373" y="5870847"/>
            <a:ext cx="4317010" cy="706760"/>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Tree>
    <p:extLst>
      <p:ext uri="{BB962C8B-B14F-4D97-AF65-F5344CB8AC3E}">
        <p14:creationId xmlns:p14="http://schemas.microsoft.com/office/powerpoint/2010/main" val="25544693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67544" y="548680"/>
            <a:ext cx="8229600" cy="10668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r>
              <a:rPr lang="ja-JP" altLang="en-US" kern="0" dirty="0" smtClean="0"/>
              <a:t>ハフマン符号はコンパクト符号（３）</a:t>
            </a:r>
            <a:endParaRPr lang="ja-JP" altLang="en-US" kern="0" dirty="0"/>
          </a:p>
        </p:txBody>
      </p:sp>
      <p:cxnSp>
        <p:nvCxnSpPr>
          <p:cNvPr id="14" name="直線コネクタ 13"/>
          <p:cNvCxnSpPr/>
          <p:nvPr/>
        </p:nvCxnSpPr>
        <p:spPr bwMode="auto">
          <a:xfrm>
            <a:off x="3203848" y="2538590"/>
            <a:ext cx="2520280" cy="0"/>
          </a:xfrm>
          <a:prstGeom prst="line">
            <a:avLst/>
          </a:prstGeom>
          <a:noFill/>
          <a:ln w="25400" cap="flat" cmpd="sng" algn="ctr">
            <a:solidFill>
              <a:schemeClr val="tx1"/>
            </a:solidFill>
            <a:prstDash val="solid"/>
            <a:round/>
            <a:headEnd type="none" w="med" len="med"/>
            <a:tailEnd type="none" w="med" len="med"/>
          </a:ln>
          <a:effectLst/>
        </p:spPr>
      </p:cxnSp>
      <p:cxnSp>
        <p:nvCxnSpPr>
          <p:cNvPr id="16" name="直線コネクタ 15"/>
          <p:cNvCxnSpPr/>
          <p:nvPr/>
        </p:nvCxnSpPr>
        <p:spPr bwMode="auto">
          <a:xfrm>
            <a:off x="3203848" y="2538590"/>
            <a:ext cx="0" cy="316440"/>
          </a:xfrm>
          <a:prstGeom prst="line">
            <a:avLst/>
          </a:prstGeom>
          <a:noFill/>
          <a:ln w="25400" cap="flat" cmpd="sng" algn="ctr">
            <a:solidFill>
              <a:schemeClr val="tx1"/>
            </a:solidFill>
            <a:prstDash val="solid"/>
            <a:round/>
            <a:headEnd type="none" w="med" len="med"/>
            <a:tailEnd type="none" w="med" len="med"/>
          </a:ln>
          <a:effectLst/>
        </p:spPr>
      </p:cxnSp>
      <p:sp>
        <p:nvSpPr>
          <p:cNvPr id="99" name="円/楕円 98"/>
          <p:cNvSpPr/>
          <p:nvPr/>
        </p:nvSpPr>
        <p:spPr bwMode="auto">
          <a:xfrm>
            <a:off x="4370378" y="2465391"/>
            <a:ext cx="144016" cy="144016"/>
          </a:xfrm>
          <a:prstGeom prst="ellipse">
            <a:avLst/>
          </a:prstGeom>
          <a:solidFill>
            <a:schemeClr val="tx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102" name="テキスト ボックス 101"/>
          <p:cNvSpPr txBox="1"/>
          <p:nvPr/>
        </p:nvSpPr>
        <p:spPr>
          <a:xfrm>
            <a:off x="4103323" y="2547253"/>
            <a:ext cx="936104" cy="307777"/>
          </a:xfrm>
          <a:prstGeom prst="rect">
            <a:avLst/>
          </a:prstGeom>
          <a:noFill/>
        </p:spPr>
        <p:txBody>
          <a:bodyPr wrap="square" rtlCol="0">
            <a:spAutoFit/>
          </a:bodyPr>
          <a:lstStyle/>
          <a:p>
            <a:r>
              <a:rPr kumimoji="1" lang="en-US" altLang="ja-JP" sz="1400" dirty="0" smtClean="0"/>
              <a:t>(1.0)</a:t>
            </a:r>
            <a:endParaRPr kumimoji="1" lang="ja-JP" altLang="en-US" sz="1400" dirty="0"/>
          </a:p>
        </p:txBody>
      </p:sp>
      <p:graphicFrame>
        <p:nvGraphicFramePr>
          <p:cNvPr id="103" name="オブジェクト 102"/>
          <p:cNvGraphicFramePr>
            <a:graphicFrameLocks noChangeAspect="1"/>
          </p:cNvGraphicFramePr>
          <p:nvPr>
            <p:extLst>
              <p:ext uri="{D42A27DB-BD31-4B8C-83A1-F6EECF244321}">
                <p14:modId xmlns:p14="http://schemas.microsoft.com/office/powerpoint/2010/main" val="266568443"/>
              </p:ext>
            </p:extLst>
          </p:nvPr>
        </p:nvGraphicFramePr>
        <p:xfrm>
          <a:off x="611188" y="1474788"/>
          <a:ext cx="7577137" cy="596900"/>
        </p:xfrm>
        <a:graphic>
          <a:graphicData uri="http://schemas.openxmlformats.org/presentationml/2006/ole">
            <mc:AlternateContent xmlns:mc="http://schemas.openxmlformats.org/markup-compatibility/2006">
              <mc:Choice xmlns:v="urn:schemas-microsoft-com:vml" Requires="v">
                <p:oleObj spid="_x0000_s55142" name="Equation" r:id="rId3" imgW="5829120" imgH="457200" progId="Equation.DSMT4">
                  <p:embed/>
                </p:oleObj>
              </mc:Choice>
              <mc:Fallback>
                <p:oleObj name="Equation" r:id="rId3" imgW="5829120" imgH="457200" progId="Equation.DSMT4">
                  <p:embed/>
                  <p:pic>
                    <p:nvPicPr>
                      <p:cNvPr id="0" name=""/>
                      <p:cNvPicPr/>
                      <p:nvPr/>
                    </p:nvPicPr>
                    <p:blipFill>
                      <a:blip r:embed="rId4"/>
                      <a:stretch>
                        <a:fillRect/>
                      </a:stretch>
                    </p:blipFill>
                    <p:spPr>
                      <a:xfrm>
                        <a:off x="611188" y="1474788"/>
                        <a:ext cx="7577137" cy="596900"/>
                      </a:xfrm>
                      <a:prstGeom prst="rect">
                        <a:avLst/>
                      </a:prstGeom>
                    </p:spPr>
                  </p:pic>
                </p:oleObj>
              </mc:Fallback>
            </mc:AlternateContent>
          </a:graphicData>
        </a:graphic>
      </p:graphicFrame>
      <p:cxnSp>
        <p:nvCxnSpPr>
          <p:cNvPr id="10" name="直線コネクタ 9"/>
          <p:cNvCxnSpPr/>
          <p:nvPr/>
        </p:nvCxnSpPr>
        <p:spPr bwMode="auto">
          <a:xfrm>
            <a:off x="2663163" y="2855030"/>
            <a:ext cx="1080120" cy="0"/>
          </a:xfrm>
          <a:prstGeom prst="line">
            <a:avLst/>
          </a:prstGeom>
          <a:noFill/>
          <a:ln w="25400" cap="flat" cmpd="sng" algn="ctr">
            <a:solidFill>
              <a:schemeClr val="accent1"/>
            </a:solidFill>
            <a:prstDash val="solid"/>
            <a:round/>
            <a:headEnd type="none" w="med" len="med"/>
            <a:tailEnd type="none" w="med" len="med"/>
          </a:ln>
          <a:effectLst/>
        </p:spPr>
      </p:cxnSp>
      <p:cxnSp>
        <p:nvCxnSpPr>
          <p:cNvPr id="12" name="直線コネクタ 11"/>
          <p:cNvCxnSpPr/>
          <p:nvPr/>
        </p:nvCxnSpPr>
        <p:spPr bwMode="auto">
          <a:xfrm>
            <a:off x="2663163" y="2855030"/>
            <a:ext cx="0" cy="259624"/>
          </a:xfrm>
          <a:prstGeom prst="line">
            <a:avLst/>
          </a:prstGeom>
          <a:noFill/>
          <a:ln w="25400" cap="flat" cmpd="sng" algn="ctr">
            <a:solidFill>
              <a:schemeClr val="accent1"/>
            </a:solidFill>
            <a:prstDash val="solid"/>
            <a:round/>
            <a:headEnd type="none" w="med" len="med"/>
            <a:tailEnd type="none" w="med" len="med"/>
          </a:ln>
          <a:effectLst/>
        </p:spPr>
      </p:cxnSp>
      <p:cxnSp>
        <p:nvCxnSpPr>
          <p:cNvPr id="60" name="直線コネクタ 59"/>
          <p:cNvCxnSpPr/>
          <p:nvPr/>
        </p:nvCxnSpPr>
        <p:spPr bwMode="auto">
          <a:xfrm>
            <a:off x="2123728" y="3114654"/>
            <a:ext cx="1080120" cy="0"/>
          </a:xfrm>
          <a:prstGeom prst="line">
            <a:avLst/>
          </a:prstGeom>
          <a:noFill/>
          <a:ln w="25400" cap="flat" cmpd="sng" algn="ctr">
            <a:solidFill>
              <a:schemeClr val="accent1"/>
            </a:solidFill>
            <a:prstDash val="solid"/>
            <a:round/>
            <a:headEnd type="none" w="med" len="med"/>
            <a:tailEnd type="none" w="med" len="med"/>
          </a:ln>
          <a:effectLst/>
        </p:spPr>
      </p:cxnSp>
      <p:cxnSp>
        <p:nvCxnSpPr>
          <p:cNvPr id="17" name="直線コネクタ 16"/>
          <p:cNvCxnSpPr/>
          <p:nvPr/>
        </p:nvCxnSpPr>
        <p:spPr bwMode="auto">
          <a:xfrm>
            <a:off x="2123728" y="3114654"/>
            <a:ext cx="0" cy="432048"/>
          </a:xfrm>
          <a:prstGeom prst="line">
            <a:avLst/>
          </a:prstGeom>
          <a:noFill/>
          <a:ln w="25400" cap="flat" cmpd="sng" algn="ctr">
            <a:solidFill>
              <a:schemeClr val="accent1"/>
            </a:solidFill>
            <a:prstDash val="solid"/>
            <a:round/>
            <a:headEnd type="none" w="med" len="med"/>
            <a:tailEnd type="none" w="med" len="med"/>
          </a:ln>
          <a:effectLst/>
        </p:spPr>
      </p:cxnSp>
      <p:cxnSp>
        <p:nvCxnSpPr>
          <p:cNvPr id="19" name="直線コネクタ 18"/>
          <p:cNvCxnSpPr/>
          <p:nvPr/>
        </p:nvCxnSpPr>
        <p:spPr bwMode="auto">
          <a:xfrm>
            <a:off x="1763688" y="3546702"/>
            <a:ext cx="720080" cy="0"/>
          </a:xfrm>
          <a:prstGeom prst="line">
            <a:avLst/>
          </a:prstGeom>
          <a:noFill/>
          <a:ln w="25400" cap="flat" cmpd="sng" algn="ctr">
            <a:solidFill>
              <a:schemeClr val="accent1"/>
            </a:solidFill>
            <a:prstDash val="solid"/>
            <a:round/>
            <a:headEnd type="none" w="med" len="med"/>
            <a:tailEnd type="none" w="med" len="med"/>
          </a:ln>
          <a:effectLst/>
        </p:spPr>
      </p:cxnSp>
      <p:cxnSp>
        <p:nvCxnSpPr>
          <p:cNvPr id="21" name="直線コネクタ 20"/>
          <p:cNvCxnSpPr/>
          <p:nvPr/>
        </p:nvCxnSpPr>
        <p:spPr bwMode="auto">
          <a:xfrm flipH="1">
            <a:off x="3203223" y="3114654"/>
            <a:ext cx="625" cy="792088"/>
          </a:xfrm>
          <a:prstGeom prst="line">
            <a:avLst/>
          </a:prstGeom>
          <a:noFill/>
          <a:ln w="25400" cap="flat" cmpd="sng" algn="ctr">
            <a:solidFill>
              <a:schemeClr val="accent1"/>
            </a:solidFill>
            <a:prstDash val="solid"/>
            <a:round/>
            <a:headEnd type="none" w="med" len="med"/>
            <a:tailEnd type="none" w="med" len="med"/>
          </a:ln>
          <a:effectLst/>
        </p:spPr>
      </p:cxnSp>
      <p:cxnSp>
        <p:nvCxnSpPr>
          <p:cNvPr id="23" name="直線コネクタ 22"/>
          <p:cNvCxnSpPr/>
          <p:nvPr/>
        </p:nvCxnSpPr>
        <p:spPr bwMode="auto">
          <a:xfrm>
            <a:off x="2771800" y="3906742"/>
            <a:ext cx="864096" cy="0"/>
          </a:xfrm>
          <a:prstGeom prst="line">
            <a:avLst/>
          </a:prstGeom>
          <a:noFill/>
          <a:ln w="25400" cap="flat" cmpd="sng" algn="ctr">
            <a:solidFill>
              <a:schemeClr val="accent1"/>
            </a:solidFill>
            <a:prstDash val="solid"/>
            <a:round/>
            <a:headEnd type="none" w="med" len="med"/>
            <a:tailEnd type="none" w="med" len="med"/>
          </a:ln>
          <a:effectLst/>
        </p:spPr>
      </p:cxnSp>
      <p:sp>
        <p:nvSpPr>
          <p:cNvPr id="68" name="円/楕円 67"/>
          <p:cNvSpPr/>
          <p:nvPr/>
        </p:nvSpPr>
        <p:spPr bwMode="auto">
          <a:xfrm>
            <a:off x="2595532" y="3042646"/>
            <a:ext cx="144016" cy="144016"/>
          </a:xfrm>
          <a:prstGeom prst="ellipse">
            <a:avLst/>
          </a:prstGeom>
          <a:solidFill>
            <a:schemeClr val="tx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71" name="円/楕円 70"/>
          <p:cNvSpPr/>
          <p:nvPr/>
        </p:nvSpPr>
        <p:spPr bwMode="auto">
          <a:xfrm>
            <a:off x="2051720" y="3464083"/>
            <a:ext cx="144016" cy="144016"/>
          </a:xfrm>
          <a:prstGeom prst="ellipse">
            <a:avLst/>
          </a:prstGeom>
          <a:solidFill>
            <a:schemeClr val="tx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72" name="円/楕円 71"/>
          <p:cNvSpPr/>
          <p:nvPr/>
        </p:nvSpPr>
        <p:spPr bwMode="auto">
          <a:xfrm>
            <a:off x="3131840" y="3821414"/>
            <a:ext cx="144016" cy="144016"/>
          </a:xfrm>
          <a:prstGeom prst="ellipse">
            <a:avLst/>
          </a:prstGeom>
          <a:solidFill>
            <a:schemeClr val="tx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73" name="オブジェクト 72"/>
          <p:cNvGraphicFramePr>
            <a:graphicFrameLocks noChangeAspect="1"/>
          </p:cNvGraphicFramePr>
          <p:nvPr>
            <p:extLst>
              <p:ext uri="{D42A27DB-BD31-4B8C-83A1-F6EECF244321}">
                <p14:modId xmlns:p14="http://schemas.microsoft.com/office/powerpoint/2010/main" val="307438394"/>
              </p:ext>
            </p:extLst>
          </p:nvPr>
        </p:nvGraphicFramePr>
        <p:xfrm>
          <a:off x="2413340" y="3197273"/>
          <a:ext cx="495000" cy="203040"/>
        </p:xfrm>
        <a:graphic>
          <a:graphicData uri="http://schemas.openxmlformats.org/presentationml/2006/ole">
            <mc:AlternateContent xmlns:mc="http://schemas.openxmlformats.org/markup-compatibility/2006">
              <mc:Choice xmlns:v="urn:schemas-microsoft-com:vml" Requires="v">
                <p:oleObj spid="_x0000_s55143" name="Equation" r:id="rId5" imgW="495000" imgH="203040" progId="Equation.DSMT4">
                  <p:embed/>
                </p:oleObj>
              </mc:Choice>
              <mc:Fallback>
                <p:oleObj name="Equation" r:id="rId5" imgW="495000" imgH="203040" progId="Equation.DSMT4">
                  <p:embed/>
                  <p:pic>
                    <p:nvPicPr>
                      <p:cNvPr id="0" name=""/>
                      <p:cNvPicPr/>
                      <p:nvPr/>
                    </p:nvPicPr>
                    <p:blipFill>
                      <a:blip r:embed="rId6"/>
                      <a:stretch>
                        <a:fillRect/>
                      </a:stretch>
                    </p:blipFill>
                    <p:spPr>
                      <a:xfrm>
                        <a:off x="2413340" y="3197273"/>
                        <a:ext cx="495000" cy="203040"/>
                      </a:xfrm>
                      <a:prstGeom prst="rect">
                        <a:avLst/>
                      </a:prstGeom>
                    </p:spPr>
                  </p:pic>
                </p:oleObj>
              </mc:Fallback>
            </mc:AlternateContent>
          </a:graphicData>
        </a:graphic>
      </p:graphicFrame>
      <p:graphicFrame>
        <p:nvGraphicFramePr>
          <p:cNvPr id="74" name="オブジェクト 73"/>
          <p:cNvGraphicFramePr>
            <a:graphicFrameLocks noChangeAspect="1"/>
          </p:cNvGraphicFramePr>
          <p:nvPr>
            <p:extLst>
              <p:ext uri="{D42A27DB-BD31-4B8C-83A1-F6EECF244321}">
                <p14:modId xmlns:p14="http://schemas.microsoft.com/office/powerpoint/2010/main" val="4131449217"/>
              </p:ext>
            </p:extLst>
          </p:nvPr>
        </p:nvGraphicFramePr>
        <p:xfrm>
          <a:off x="1979712" y="3648873"/>
          <a:ext cx="254000" cy="201612"/>
        </p:xfrm>
        <a:graphic>
          <a:graphicData uri="http://schemas.openxmlformats.org/presentationml/2006/ole">
            <mc:AlternateContent xmlns:mc="http://schemas.openxmlformats.org/markup-compatibility/2006">
              <mc:Choice xmlns:v="urn:schemas-microsoft-com:vml" Requires="v">
                <p:oleObj spid="_x0000_s55144" name="Equation" r:id="rId7" imgW="253800" imgH="203040" progId="Equation.DSMT4">
                  <p:embed/>
                </p:oleObj>
              </mc:Choice>
              <mc:Fallback>
                <p:oleObj name="Equation" r:id="rId7" imgW="253800" imgH="203040" progId="Equation.DSMT4">
                  <p:embed/>
                  <p:pic>
                    <p:nvPicPr>
                      <p:cNvPr id="0" name=""/>
                      <p:cNvPicPr/>
                      <p:nvPr/>
                    </p:nvPicPr>
                    <p:blipFill>
                      <a:blip r:embed="rId8"/>
                      <a:stretch>
                        <a:fillRect/>
                      </a:stretch>
                    </p:blipFill>
                    <p:spPr>
                      <a:xfrm>
                        <a:off x="1979712" y="3648873"/>
                        <a:ext cx="254000" cy="201612"/>
                      </a:xfrm>
                      <a:prstGeom prst="rect">
                        <a:avLst/>
                      </a:prstGeom>
                    </p:spPr>
                  </p:pic>
                </p:oleObj>
              </mc:Fallback>
            </mc:AlternateContent>
          </a:graphicData>
        </a:graphic>
      </p:graphicFrame>
      <p:graphicFrame>
        <p:nvGraphicFramePr>
          <p:cNvPr id="75" name="オブジェクト 74"/>
          <p:cNvGraphicFramePr>
            <a:graphicFrameLocks noChangeAspect="1"/>
          </p:cNvGraphicFramePr>
          <p:nvPr>
            <p:extLst>
              <p:ext uri="{D42A27DB-BD31-4B8C-83A1-F6EECF244321}">
                <p14:modId xmlns:p14="http://schemas.microsoft.com/office/powerpoint/2010/main" val="1933346242"/>
              </p:ext>
            </p:extLst>
          </p:nvPr>
        </p:nvGraphicFramePr>
        <p:xfrm>
          <a:off x="3076223" y="3988439"/>
          <a:ext cx="254000" cy="232649"/>
        </p:xfrm>
        <a:graphic>
          <a:graphicData uri="http://schemas.openxmlformats.org/presentationml/2006/ole">
            <mc:AlternateContent xmlns:mc="http://schemas.openxmlformats.org/markup-compatibility/2006">
              <mc:Choice xmlns:v="urn:schemas-microsoft-com:vml" Requires="v">
                <p:oleObj spid="_x0000_s55145" name="Equation" r:id="rId9" imgW="253800" imgH="203040" progId="Equation.DSMT4">
                  <p:embed/>
                </p:oleObj>
              </mc:Choice>
              <mc:Fallback>
                <p:oleObj name="Equation" r:id="rId9" imgW="253800" imgH="203040" progId="Equation.DSMT4">
                  <p:embed/>
                  <p:pic>
                    <p:nvPicPr>
                      <p:cNvPr id="0" name=""/>
                      <p:cNvPicPr/>
                      <p:nvPr/>
                    </p:nvPicPr>
                    <p:blipFill>
                      <a:blip r:embed="rId10"/>
                      <a:stretch>
                        <a:fillRect/>
                      </a:stretch>
                    </p:blipFill>
                    <p:spPr>
                      <a:xfrm>
                        <a:off x="3076223" y="3988439"/>
                        <a:ext cx="254000" cy="232649"/>
                      </a:xfrm>
                      <a:prstGeom prst="rect">
                        <a:avLst/>
                      </a:prstGeom>
                    </p:spPr>
                  </p:pic>
                </p:oleObj>
              </mc:Fallback>
            </mc:AlternateContent>
          </a:graphicData>
        </a:graphic>
      </p:graphicFrame>
      <p:cxnSp>
        <p:nvCxnSpPr>
          <p:cNvPr id="30" name="直線コネクタ 29"/>
          <p:cNvCxnSpPr/>
          <p:nvPr/>
        </p:nvCxnSpPr>
        <p:spPr bwMode="auto">
          <a:xfrm>
            <a:off x="5724128" y="2547253"/>
            <a:ext cx="0" cy="437589"/>
          </a:xfrm>
          <a:prstGeom prst="line">
            <a:avLst/>
          </a:prstGeom>
          <a:noFill/>
          <a:ln w="25400" cap="flat" cmpd="sng" algn="ctr">
            <a:solidFill>
              <a:schemeClr val="accent1"/>
            </a:solidFill>
            <a:prstDash val="solid"/>
            <a:round/>
            <a:headEnd type="none" w="med" len="med"/>
            <a:tailEnd type="none" w="med" len="med"/>
          </a:ln>
          <a:effectLst/>
        </p:spPr>
      </p:cxnSp>
      <p:cxnSp>
        <p:nvCxnSpPr>
          <p:cNvPr id="32" name="直線コネクタ 31"/>
          <p:cNvCxnSpPr/>
          <p:nvPr/>
        </p:nvCxnSpPr>
        <p:spPr bwMode="auto">
          <a:xfrm>
            <a:off x="5148064" y="2984842"/>
            <a:ext cx="1152128" cy="0"/>
          </a:xfrm>
          <a:prstGeom prst="line">
            <a:avLst/>
          </a:prstGeom>
          <a:noFill/>
          <a:ln w="25400" cap="flat" cmpd="sng" algn="ctr">
            <a:solidFill>
              <a:schemeClr val="accent1"/>
            </a:solidFill>
            <a:prstDash val="solid"/>
            <a:round/>
            <a:headEnd type="none" w="med" len="med"/>
            <a:tailEnd type="none" w="med" len="med"/>
          </a:ln>
          <a:effectLst/>
        </p:spPr>
      </p:cxnSp>
      <p:sp>
        <p:nvSpPr>
          <p:cNvPr id="80" name="円/楕円 79"/>
          <p:cNvSpPr/>
          <p:nvPr/>
        </p:nvSpPr>
        <p:spPr bwMode="auto">
          <a:xfrm>
            <a:off x="5652120" y="2904471"/>
            <a:ext cx="144016" cy="144016"/>
          </a:xfrm>
          <a:prstGeom prst="ellipse">
            <a:avLst/>
          </a:prstGeom>
          <a:solidFill>
            <a:schemeClr val="tx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cxnSp>
        <p:nvCxnSpPr>
          <p:cNvPr id="34" name="直線矢印コネクタ 33"/>
          <p:cNvCxnSpPr/>
          <p:nvPr/>
        </p:nvCxnSpPr>
        <p:spPr bwMode="auto">
          <a:xfrm>
            <a:off x="2091476" y="2696810"/>
            <a:ext cx="504056" cy="345836"/>
          </a:xfrm>
          <a:prstGeom prst="straightConnector1">
            <a:avLst/>
          </a:prstGeom>
          <a:noFill/>
          <a:ln w="12700" cap="flat" cmpd="sng" algn="ctr">
            <a:solidFill>
              <a:schemeClr val="accent1"/>
            </a:solidFill>
            <a:prstDash val="solid"/>
            <a:round/>
            <a:headEnd type="none" w="med" len="med"/>
            <a:tailEnd type="triangle"/>
          </a:ln>
          <a:effectLst/>
        </p:spPr>
      </p:cxnSp>
      <p:graphicFrame>
        <p:nvGraphicFramePr>
          <p:cNvPr id="83" name="オブジェクト 82"/>
          <p:cNvGraphicFramePr>
            <a:graphicFrameLocks noChangeAspect="1"/>
          </p:cNvGraphicFramePr>
          <p:nvPr>
            <p:extLst>
              <p:ext uri="{D42A27DB-BD31-4B8C-83A1-F6EECF244321}">
                <p14:modId xmlns:p14="http://schemas.microsoft.com/office/powerpoint/2010/main" val="1948363608"/>
              </p:ext>
            </p:extLst>
          </p:nvPr>
        </p:nvGraphicFramePr>
        <p:xfrm>
          <a:off x="1877914" y="2392359"/>
          <a:ext cx="677862" cy="296862"/>
        </p:xfrm>
        <a:graphic>
          <a:graphicData uri="http://schemas.openxmlformats.org/presentationml/2006/ole">
            <mc:AlternateContent xmlns:mc="http://schemas.openxmlformats.org/markup-compatibility/2006">
              <mc:Choice xmlns:v="urn:schemas-microsoft-com:vml" Requires="v">
                <p:oleObj spid="_x0000_s55146" name="Equation" r:id="rId11" imgW="520560" imgH="228600" progId="Equation.DSMT4">
                  <p:embed/>
                </p:oleObj>
              </mc:Choice>
              <mc:Fallback>
                <p:oleObj name="Equation" r:id="rId11" imgW="520560" imgH="228600" progId="Equation.DSMT4">
                  <p:embed/>
                  <p:pic>
                    <p:nvPicPr>
                      <p:cNvPr id="0" name=""/>
                      <p:cNvPicPr/>
                      <p:nvPr/>
                    </p:nvPicPr>
                    <p:blipFill>
                      <a:blip r:embed="rId12"/>
                      <a:stretch>
                        <a:fillRect/>
                      </a:stretch>
                    </p:blipFill>
                    <p:spPr>
                      <a:xfrm>
                        <a:off x="1877914" y="2392359"/>
                        <a:ext cx="677862" cy="296862"/>
                      </a:xfrm>
                      <a:prstGeom prst="rect">
                        <a:avLst/>
                      </a:prstGeom>
                    </p:spPr>
                  </p:pic>
                </p:oleObj>
              </mc:Fallback>
            </mc:AlternateContent>
          </a:graphicData>
        </a:graphic>
      </p:graphicFrame>
      <p:cxnSp>
        <p:nvCxnSpPr>
          <p:cNvPr id="36" name="直線矢印コネクタ 35"/>
          <p:cNvCxnSpPr/>
          <p:nvPr/>
        </p:nvCxnSpPr>
        <p:spPr bwMode="auto">
          <a:xfrm flipV="1">
            <a:off x="1886256" y="3850485"/>
            <a:ext cx="165464" cy="370603"/>
          </a:xfrm>
          <a:prstGeom prst="straightConnector1">
            <a:avLst/>
          </a:prstGeom>
          <a:noFill/>
          <a:ln w="12700" cap="flat" cmpd="sng" algn="ctr">
            <a:solidFill>
              <a:schemeClr val="accent1"/>
            </a:solidFill>
            <a:prstDash val="solid"/>
            <a:round/>
            <a:headEnd type="none" w="med" len="med"/>
            <a:tailEnd type="triangle"/>
          </a:ln>
          <a:effectLst/>
        </p:spPr>
      </p:cxnSp>
      <p:cxnSp>
        <p:nvCxnSpPr>
          <p:cNvPr id="38" name="直線矢印コネクタ 37"/>
          <p:cNvCxnSpPr/>
          <p:nvPr/>
        </p:nvCxnSpPr>
        <p:spPr bwMode="auto">
          <a:xfrm flipV="1">
            <a:off x="1907704" y="4029536"/>
            <a:ext cx="1152128" cy="191552"/>
          </a:xfrm>
          <a:prstGeom prst="straightConnector1">
            <a:avLst/>
          </a:prstGeom>
          <a:noFill/>
          <a:ln w="12700" cap="flat" cmpd="sng" algn="ctr">
            <a:solidFill>
              <a:schemeClr val="accent1"/>
            </a:solidFill>
            <a:prstDash val="solid"/>
            <a:round/>
            <a:headEnd type="none" w="med" len="med"/>
            <a:tailEnd type="triangle"/>
          </a:ln>
          <a:effectLst/>
        </p:spPr>
      </p:cxnSp>
      <p:graphicFrame>
        <p:nvGraphicFramePr>
          <p:cNvPr id="88" name="オブジェクト 87"/>
          <p:cNvGraphicFramePr>
            <a:graphicFrameLocks noChangeAspect="1"/>
          </p:cNvGraphicFramePr>
          <p:nvPr>
            <p:extLst>
              <p:ext uri="{D42A27DB-BD31-4B8C-83A1-F6EECF244321}">
                <p14:modId xmlns:p14="http://schemas.microsoft.com/office/powerpoint/2010/main" val="854365044"/>
              </p:ext>
            </p:extLst>
          </p:nvPr>
        </p:nvGraphicFramePr>
        <p:xfrm>
          <a:off x="1324281" y="4107321"/>
          <a:ext cx="561975" cy="296863"/>
        </p:xfrm>
        <a:graphic>
          <a:graphicData uri="http://schemas.openxmlformats.org/presentationml/2006/ole">
            <mc:AlternateContent xmlns:mc="http://schemas.openxmlformats.org/markup-compatibility/2006">
              <mc:Choice xmlns:v="urn:schemas-microsoft-com:vml" Requires="v">
                <p:oleObj spid="_x0000_s55147" name="Equation" r:id="rId13" imgW="431640" imgH="228600" progId="Equation.DSMT4">
                  <p:embed/>
                </p:oleObj>
              </mc:Choice>
              <mc:Fallback>
                <p:oleObj name="Equation" r:id="rId13" imgW="431640" imgH="228600" progId="Equation.DSMT4">
                  <p:embed/>
                  <p:pic>
                    <p:nvPicPr>
                      <p:cNvPr id="0" name=""/>
                      <p:cNvPicPr/>
                      <p:nvPr/>
                    </p:nvPicPr>
                    <p:blipFill>
                      <a:blip r:embed="rId14"/>
                      <a:stretch>
                        <a:fillRect/>
                      </a:stretch>
                    </p:blipFill>
                    <p:spPr>
                      <a:xfrm>
                        <a:off x="1324281" y="4107321"/>
                        <a:ext cx="561975" cy="296863"/>
                      </a:xfrm>
                      <a:prstGeom prst="rect">
                        <a:avLst/>
                      </a:prstGeom>
                    </p:spPr>
                  </p:pic>
                </p:oleObj>
              </mc:Fallback>
            </mc:AlternateContent>
          </a:graphicData>
        </a:graphic>
      </p:graphicFrame>
      <p:graphicFrame>
        <p:nvGraphicFramePr>
          <p:cNvPr id="89" name="オブジェクト 88"/>
          <p:cNvGraphicFramePr>
            <a:graphicFrameLocks noChangeAspect="1"/>
          </p:cNvGraphicFramePr>
          <p:nvPr>
            <p:extLst>
              <p:ext uri="{D42A27DB-BD31-4B8C-83A1-F6EECF244321}">
                <p14:modId xmlns:p14="http://schemas.microsoft.com/office/powerpoint/2010/main" val="2104260176"/>
              </p:ext>
            </p:extLst>
          </p:nvPr>
        </p:nvGraphicFramePr>
        <p:xfrm>
          <a:off x="5292725" y="3325738"/>
          <a:ext cx="2797175" cy="895350"/>
        </p:xfrm>
        <a:graphic>
          <a:graphicData uri="http://schemas.openxmlformats.org/presentationml/2006/ole">
            <mc:AlternateContent xmlns:mc="http://schemas.openxmlformats.org/markup-compatibility/2006">
              <mc:Choice xmlns:v="urn:schemas-microsoft-com:vml" Requires="v">
                <p:oleObj spid="_x0000_s55148" name="Equation" r:id="rId15" imgW="2158920" imgH="685800" progId="Equation.DSMT4">
                  <p:embed/>
                </p:oleObj>
              </mc:Choice>
              <mc:Fallback>
                <p:oleObj name="Equation" r:id="rId15" imgW="2158920" imgH="685800" progId="Equation.DSMT4">
                  <p:embed/>
                  <p:pic>
                    <p:nvPicPr>
                      <p:cNvPr id="0" name=""/>
                      <p:cNvPicPr/>
                      <p:nvPr/>
                    </p:nvPicPr>
                    <p:blipFill>
                      <a:blip r:embed="rId16"/>
                      <a:stretch>
                        <a:fillRect/>
                      </a:stretch>
                    </p:blipFill>
                    <p:spPr>
                      <a:xfrm>
                        <a:off x="5292725" y="3325738"/>
                        <a:ext cx="2797175" cy="895350"/>
                      </a:xfrm>
                      <a:prstGeom prst="rect">
                        <a:avLst/>
                      </a:prstGeom>
                    </p:spPr>
                  </p:pic>
                </p:oleObj>
              </mc:Fallback>
            </mc:AlternateContent>
          </a:graphicData>
        </a:graphic>
      </p:graphicFrame>
      <p:sp>
        <p:nvSpPr>
          <p:cNvPr id="39" name="左中かっこ 38"/>
          <p:cNvSpPr/>
          <p:nvPr/>
        </p:nvSpPr>
        <p:spPr bwMode="auto">
          <a:xfrm>
            <a:off x="1433438" y="2465391"/>
            <a:ext cx="258242" cy="649263"/>
          </a:xfrm>
          <a:prstGeom prst="leftBrac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91" name="オブジェクト 90"/>
          <p:cNvGraphicFramePr>
            <a:graphicFrameLocks noChangeAspect="1"/>
          </p:cNvGraphicFramePr>
          <p:nvPr>
            <p:extLst>
              <p:ext uri="{D42A27DB-BD31-4B8C-83A1-F6EECF244321}">
                <p14:modId xmlns:p14="http://schemas.microsoft.com/office/powerpoint/2010/main" val="4246534117"/>
              </p:ext>
            </p:extLst>
          </p:nvPr>
        </p:nvGraphicFramePr>
        <p:xfrm>
          <a:off x="1060870" y="2662062"/>
          <a:ext cx="312737" cy="249238"/>
        </p:xfrm>
        <a:graphic>
          <a:graphicData uri="http://schemas.openxmlformats.org/presentationml/2006/ole">
            <mc:AlternateContent xmlns:mc="http://schemas.openxmlformats.org/markup-compatibility/2006">
              <mc:Choice xmlns:v="urn:schemas-microsoft-com:vml" Requires="v">
                <p:oleObj spid="_x0000_s55149" name="Equation" r:id="rId17" imgW="241200" imgH="190440" progId="Equation.DSMT4">
                  <p:embed/>
                </p:oleObj>
              </mc:Choice>
              <mc:Fallback>
                <p:oleObj name="Equation" r:id="rId17" imgW="241200" imgH="190440" progId="Equation.DSMT4">
                  <p:embed/>
                  <p:pic>
                    <p:nvPicPr>
                      <p:cNvPr id="0" name=""/>
                      <p:cNvPicPr/>
                      <p:nvPr/>
                    </p:nvPicPr>
                    <p:blipFill>
                      <a:blip r:embed="rId18"/>
                      <a:stretch>
                        <a:fillRect/>
                      </a:stretch>
                    </p:blipFill>
                    <p:spPr>
                      <a:xfrm>
                        <a:off x="1060870" y="2662062"/>
                        <a:ext cx="312737" cy="249238"/>
                      </a:xfrm>
                      <a:prstGeom prst="rect">
                        <a:avLst/>
                      </a:prstGeom>
                    </p:spPr>
                  </p:pic>
                </p:oleObj>
              </mc:Fallback>
            </mc:AlternateContent>
          </a:graphicData>
        </a:graphic>
      </p:graphicFrame>
      <p:sp>
        <p:nvSpPr>
          <p:cNvPr id="40" name="角丸四角形 39"/>
          <p:cNvSpPr/>
          <p:nvPr/>
        </p:nvSpPr>
        <p:spPr bwMode="auto">
          <a:xfrm>
            <a:off x="4860032" y="3212976"/>
            <a:ext cx="3456384" cy="1191208"/>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110" name="オブジェクト 109"/>
          <p:cNvGraphicFramePr>
            <a:graphicFrameLocks noChangeAspect="1"/>
          </p:cNvGraphicFramePr>
          <p:nvPr>
            <p:extLst>
              <p:ext uri="{D42A27DB-BD31-4B8C-83A1-F6EECF244321}">
                <p14:modId xmlns:p14="http://schemas.microsoft.com/office/powerpoint/2010/main" val="3839383216"/>
              </p:ext>
            </p:extLst>
          </p:nvPr>
        </p:nvGraphicFramePr>
        <p:xfrm>
          <a:off x="539552" y="4653136"/>
          <a:ext cx="4194175" cy="298450"/>
        </p:xfrm>
        <a:graphic>
          <a:graphicData uri="http://schemas.openxmlformats.org/presentationml/2006/ole">
            <mc:AlternateContent xmlns:mc="http://schemas.openxmlformats.org/markup-compatibility/2006">
              <mc:Choice xmlns:v="urn:schemas-microsoft-com:vml" Requires="v">
                <p:oleObj spid="_x0000_s55150" name="Equation" r:id="rId19" imgW="3225600" imgH="228600" progId="Equation.DSMT4">
                  <p:embed/>
                </p:oleObj>
              </mc:Choice>
              <mc:Fallback>
                <p:oleObj name="Equation" r:id="rId19" imgW="3225600" imgH="228600" progId="Equation.DSMT4">
                  <p:embed/>
                  <p:pic>
                    <p:nvPicPr>
                      <p:cNvPr id="0" name=""/>
                      <p:cNvPicPr/>
                      <p:nvPr/>
                    </p:nvPicPr>
                    <p:blipFill>
                      <a:blip r:embed="rId20"/>
                      <a:stretch>
                        <a:fillRect/>
                      </a:stretch>
                    </p:blipFill>
                    <p:spPr>
                      <a:xfrm>
                        <a:off x="539552" y="4653136"/>
                        <a:ext cx="4194175" cy="298450"/>
                      </a:xfrm>
                      <a:prstGeom prst="rect">
                        <a:avLst/>
                      </a:prstGeom>
                    </p:spPr>
                  </p:pic>
                </p:oleObj>
              </mc:Fallback>
            </mc:AlternateContent>
          </a:graphicData>
        </a:graphic>
      </p:graphicFrame>
      <p:graphicFrame>
        <p:nvGraphicFramePr>
          <p:cNvPr id="111" name="オブジェクト 110"/>
          <p:cNvGraphicFramePr>
            <a:graphicFrameLocks noChangeAspect="1"/>
          </p:cNvGraphicFramePr>
          <p:nvPr>
            <p:extLst>
              <p:ext uri="{D42A27DB-BD31-4B8C-83A1-F6EECF244321}">
                <p14:modId xmlns:p14="http://schemas.microsoft.com/office/powerpoint/2010/main" val="3471920383"/>
              </p:ext>
            </p:extLst>
          </p:nvPr>
        </p:nvGraphicFramePr>
        <p:xfrm>
          <a:off x="4733727" y="4492472"/>
          <a:ext cx="4078287" cy="630237"/>
        </p:xfrm>
        <a:graphic>
          <a:graphicData uri="http://schemas.openxmlformats.org/presentationml/2006/ole">
            <mc:AlternateContent xmlns:mc="http://schemas.openxmlformats.org/markup-compatibility/2006">
              <mc:Choice xmlns:v="urn:schemas-microsoft-com:vml" Requires="v">
                <p:oleObj spid="_x0000_s55151" name="Equation" r:id="rId21" imgW="3136680" imgH="482400" progId="Equation.DSMT4">
                  <p:embed/>
                </p:oleObj>
              </mc:Choice>
              <mc:Fallback>
                <p:oleObj name="Equation" r:id="rId21" imgW="3136680" imgH="482400" progId="Equation.DSMT4">
                  <p:embed/>
                  <p:pic>
                    <p:nvPicPr>
                      <p:cNvPr id="0" name=""/>
                      <p:cNvPicPr/>
                      <p:nvPr/>
                    </p:nvPicPr>
                    <p:blipFill>
                      <a:blip r:embed="rId22"/>
                      <a:stretch>
                        <a:fillRect/>
                      </a:stretch>
                    </p:blipFill>
                    <p:spPr>
                      <a:xfrm>
                        <a:off x="4733727" y="4492472"/>
                        <a:ext cx="4078287" cy="630237"/>
                      </a:xfrm>
                      <a:prstGeom prst="rect">
                        <a:avLst/>
                      </a:prstGeom>
                    </p:spPr>
                  </p:pic>
                </p:oleObj>
              </mc:Fallback>
            </mc:AlternateContent>
          </a:graphicData>
        </a:graphic>
      </p:graphicFrame>
      <p:graphicFrame>
        <p:nvGraphicFramePr>
          <p:cNvPr id="112" name="オブジェクト 111"/>
          <p:cNvGraphicFramePr>
            <a:graphicFrameLocks noChangeAspect="1"/>
          </p:cNvGraphicFramePr>
          <p:nvPr>
            <p:extLst>
              <p:ext uri="{D42A27DB-BD31-4B8C-83A1-F6EECF244321}">
                <p14:modId xmlns:p14="http://schemas.microsoft.com/office/powerpoint/2010/main" val="3796809145"/>
              </p:ext>
            </p:extLst>
          </p:nvPr>
        </p:nvGraphicFramePr>
        <p:xfrm>
          <a:off x="395288" y="5196730"/>
          <a:ext cx="8734425" cy="1544638"/>
        </p:xfrm>
        <a:graphic>
          <a:graphicData uri="http://schemas.openxmlformats.org/presentationml/2006/ole">
            <mc:AlternateContent xmlns:mc="http://schemas.openxmlformats.org/markup-compatibility/2006">
              <mc:Choice xmlns:v="urn:schemas-microsoft-com:vml" Requires="v">
                <p:oleObj spid="_x0000_s55152" name="Equation" r:id="rId23" imgW="6717960" imgH="1180800" progId="Equation.DSMT4">
                  <p:embed/>
                </p:oleObj>
              </mc:Choice>
              <mc:Fallback>
                <p:oleObj name="Equation" r:id="rId23" imgW="6717960" imgH="1180800" progId="Equation.DSMT4">
                  <p:embed/>
                  <p:pic>
                    <p:nvPicPr>
                      <p:cNvPr id="0" name=""/>
                      <p:cNvPicPr/>
                      <p:nvPr/>
                    </p:nvPicPr>
                    <p:blipFill>
                      <a:blip r:embed="rId24"/>
                      <a:stretch>
                        <a:fillRect/>
                      </a:stretch>
                    </p:blipFill>
                    <p:spPr>
                      <a:xfrm>
                        <a:off x="395288" y="5196730"/>
                        <a:ext cx="8734425" cy="1544638"/>
                      </a:xfrm>
                      <a:prstGeom prst="rect">
                        <a:avLst/>
                      </a:prstGeom>
                    </p:spPr>
                  </p:pic>
                </p:oleObj>
              </mc:Fallback>
            </mc:AlternateContent>
          </a:graphicData>
        </a:graphic>
      </p:graphicFrame>
      <p:cxnSp>
        <p:nvCxnSpPr>
          <p:cNvPr id="42" name="直線コネクタ 41"/>
          <p:cNvCxnSpPr/>
          <p:nvPr/>
        </p:nvCxnSpPr>
        <p:spPr bwMode="auto">
          <a:xfrm>
            <a:off x="539552" y="4913175"/>
            <a:ext cx="4042792" cy="0"/>
          </a:xfrm>
          <a:prstGeom prst="line">
            <a:avLst/>
          </a:prstGeom>
          <a:noFill/>
          <a:ln w="2540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4165989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bwMode="auto">
          <a:xfrm>
            <a:off x="395536" y="1052736"/>
            <a:ext cx="8352928" cy="648072"/>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2" name="タイトル 1"/>
          <p:cNvSpPr txBox="1">
            <a:spLocks/>
          </p:cNvSpPr>
          <p:nvPr/>
        </p:nvSpPr>
        <p:spPr>
          <a:xfrm>
            <a:off x="518864" y="200661"/>
            <a:ext cx="8229600" cy="10668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r>
              <a:rPr lang="ja-JP" altLang="en-US" kern="0" dirty="0"/>
              <a:t>平均</a:t>
            </a:r>
            <a:r>
              <a:rPr lang="ja-JP" altLang="en-US" kern="0" dirty="0" smtClean="0"/>
              <a:t>情報量（エントロピー）</a:t>
            </a:r>
            <a:endParaRPr lang="ja-JP" altLang="en-US" kern="0" dirty="0"/>
          </a:p>
        </p:txBody>
      </p:sp>
      <p:sp>
        <p:nvSpPr>
          <p:cNvPr id="24" name="正方形/長方形 23"/>
          <p:cNvSpPr/>
          <p:nvPr/>
        </p:nvSpPr>
        <p:spPr>
          <a:xfrm>
            <a:off x="605644" y="651908"/>
            <a:ext cx="8262664" cy="615553"/>
          </a:xfrm>
          <a:prstGeom prst="rect">
            <a:avLst/>
          </a:prstGeom>
        </p:spPr>
        <p:txBody>
          <a:bodyPr wrap="square">
            <a:spAutoFit/>
          </a:bodyPr>
          <a:lstStyle/>
          <a:p>
            <a:pPr algn="just">
              <a:spcAft>
                <a:spcPts val="0"/>
              </a:spcAft>
            </a:pP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600" kern="100" dirty="0">
                <a:latin typeface="Century" panose="02040604050505020304" pitchFamily="18" charset="0"/>
                <a:ea typeface="ＭＳ 明朝" panose="02020609040205080304" pitchFamily="17" charset="-128"/>
                <a:cs typeface="Times New Roman" panose="02020603050405020304" pitchFamily="18" charset="0"/>
              </a:rPr>
              <a:t>Ｘ：実際の天気の（結合）確率分布，　Ｙ：天気予報の（結合）確率分布</a:t>
            </a:r>
            <a:endParaRPr lang="ja-JP" alt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aphicFrame>
        <p:nvGraphicFramePr>
          <p:cNvPr id="30" name="表 29"/>
          <p:cNvGraphicFramePr>
            <a:graphicFrameLocks noGrp="1"/>
          </p:cNvGraphicFramePr>
          <p:nvPr>
            <p:extLst>
              <p:ext uri="{D42A27DB-BD31-4B8C-83A1-F6EECF244321}">
                <p14:modId xmlns:p14="http://schemas.microsoft.com/office/powerpoint/2010/main" val="3304198014"/>
              </p:ext>
            </p:extLst>
          </p:nvPr>
        </p:nvGraphicFramePr>
        <p:xfrm>
          <a:off x="1547664" y="1593226"/>
          <a:ext cx="6120679" cy="1458415"/>
        </p:xfrm>
        <a:graphic>
          <a:graphicData uri="http://schemas.openxmlformats.org/drawingml/2006/table">
            <a:tbl>
              <a:tblPr firstRow="1" firstCol="1" lastRow="1" lastCol="1" bandRow="1" bandCol="1"/>
              <a:tblGrid>
                <a:gridCol w="1223714"/>
                <a:gridCol w="1223714"/>
                <a:gridCol w="1224417"/>
                <a:gridCol w="1224417"/>
                <a:gridCol w="1224417"/>
              </a:tblGrid>
              <a:tr h="291683">
                <a:tc rowSpan="2" gridSpan="2">
                  <a:txBody>
                    <a:bodyPr/>
                    <a:lstStyle/>
                    <a:p>
                      <a:pPr algn="ctr">
                        <a:spcAft>
                          <a:spcPts val="0"/>
                        </a:spcAft>
                      </a:pPr>
                      <a:endParaRPr lang="en-US"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gridSpan="2">
                  <a:txBody>
                    <a:bodyPr/>
                    <a:lstStyle/>
                    <a:p>
                      <a:pPr algn="ctr">
                        <a:spcAft>
                          <a:spcPts val="0"/>
                        </a:spcAft>
                      </a:pPr>
                      <a:r>
                        <a:rPr lang="ja-JP" sz="1200" kern="100">
                          <a:effectLst/>
                          <a:latin typeface="Century" panose="02040604050505020304" pitchFamily="18" charset="0"/>
                          <a:ea typeface="ＭＳ 明朝" panose="02020609040205080304" pitchFamily="17" charset="-128"/>
                          <a:cs typeface="Times New Roman" panose="02020603050405020304" pitchFamily="18" charset="0"/>
                        </a:rPr>
                        <a:t>Ｙ</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2">
                  <a:txBody>
                    <a:bodyPr/>
                    <a:lstStyle/>
                    <a:p>
                      <a:pPr algn="ctr">
                        <a:spcAft>
                          <a:spcPts val="0"/>
                        </a:spcAft>
                      </a:pPr>
                      <a:endParaRPr lang="en-US"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683">
                <a:tc gridSpan="2"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ja-JP" sz="1200" kern="100">
                          <a:effectLst/>
                          <a:latin typeface="Century" panose="02040604050505020304" pitchFamily="18" charset="0"/>
                          <a:ea typeface="ＭＳ 明朝" panose="02020609040205080304" pitchFamily="17" charset="-128"/>
                          <a:cs typeface="Times New Roman" panose="02020603050405020304" pitchFamily="18" charset="0"/>
                        </a:rPr>
                        <a:t>晴</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200" kern="100">
                          <a:effectLst/>
                          <a:latin typeface="Century" panose="02040604050505020304" pitchFamily="18" charset="0"/>
                          <a:ea typeface="ＭＳ 明朝" panose="02020609040205080304" pitchFamily="17" charset="-128"/>
                          <a:cs typeface="Times New Roman" panose="02020603050405020304" pitchFamily="18" charset="0"/>
                        </a:rPr>
                        <a:t>雨</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r>
              <a:tr h="291683">
                <a:tc rowSpan="2">
                  <a:txBody>
                    <a:bodyPr/>
                    <a:lstStyle/>
                    <a:p>
                      <a:pPr algn="ctr">
                        <a:spcAft>
                          <a:spcPts val="0"/>
                        </a:spcAft>
                      </a:pPr>
                      <a:r>
                        <a:rPr lang="ja-JP" sz="1200" kern="100">
                          <a:effectLst/>
                          <a:latin typeface="Century" panose="02040604050505020304" pitchFamily="18" charset="0"/>
                          <a:ea typeface="ＭＳ 明朝" panose="02020609040205080304" pitchFamily="17" charset="-128"/>
                          <a:cs typeface="Times New Roman" panose="02020603050405020304" pitchFamily="18" charset="0"/>
                        </a:rPr>
                        <a:t>Ｘ</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200" kern="100">
                          <a:effectLst/>
                          <a:latin typeface="Century" panose="02040604050505020304" pitchFamily="18" charset="0"/>
                          <a:ea typeface="ＭＳ 明朝" panose="02020609040205080304" pitchFamily="17" charset="-128"/>
                          <a:cs typeface="Times New Roman" panose="02020603050405020304" pitchFamily="18" charset="0"/>
                        </a:rPr>
                        <a:t>晴</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entury" panose="02040604050505020304" pitchFamily="18" charset="0"/>
                          <a:ea typeface="ＭＳ 明朝" panose="02020609040205080304" pitchFamily="17" charset="-128"/>
                          <a:cs typeface="Times New Roman" panose="02020603050405020304" pitchFamily="18" charset="0"/>
                        </a:rPr>
                        <a:t>0.45</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entury" panose="02040604050505020304" pitchFamily="18" charset="0"/>
                          <a:ea typeface="ＭＳ 明朝" panose="02020609040205080304" pitchFamily="17" charset="-128"/>
                          <a:cs typeface="Times New Roman" panose="02020603050405020304" pitchFamily="18" charset="0"/>
                        </a:rPr>
                        <a:t>0.12</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entury" panose="02040604050505020304" pitchFamily="18" charset="0"/>
                          <a:ea typeface="ＭＳ 明朝" panose="02020609040205080304" pitchFamily="17" charset="-128"/>
                          <a:cs typeface="Times New Roman" panose="02020603050405020304" pitchFamily="18" charset="0"/>
                        </a:rPr>
                        <a:t>0.57</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683">
                <a:tc vMerge="1">
                  <a:txBody>
                    <a:bodyPr/>
                    <a:lstStyle/>
                    <a:p>
                      <a:endParaRPr kumimoji="1" lang="ja-JP" altLang="en-US"/>
                    </a:p>
                  </a:txBody>
                  <a:tcPr/>
                </a:tc>
                <a:tc>
                  <a:txBody>
                    <a:bodyPr/>
                    <a:lstStyle/>
                    <a:p>
                      <a:pPr algn="ctr">
                        <a:spcAft>
                          <a:spcPts val="0"/>
                        </a:spcAft>
                      </a:pPr>
                      <a:r>
                        <a:rPr lang="ja-JP" sz="1200" kern="100">
                          <a:effectLst/>
                          <a:latin typeface="Century" panose="02040604050505020304" pitchFamily="18" charset="0"/>
                          <a:ea typeface="ＭＳ 明朝" panose="02020609040205080304" pitchFamily="17" charset="-128"/>
                          <a:cs typeface="Times New Roman" panose="02020603050405020304" pitchFamily="18" charset="0"/>
                        </a:rPr>
                        <a:t>雨</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entury" panose="02040604050505020304" pitchFamily="18" charset="0"/>
                          <a:ea typeface="ＭＳ 明朝" panose="02020609040205080304" pitchFamily="17" charset="-128"/>
                          <a:cs typeface="Times New Roman" panose="02020603050405020304" pitchFamily="18" charset="0"/>
                        </a:rPr>
                        <a:t>0.15</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entury" panose="02040604050505020304" pitchFamily="18" charset="0"/>
                          <a:ea typeface="ＭＳ 明朝" panose="02020609040205080304" pitchFamily="17" charset="-128"/>
                          <a:cs typeface="Times New Roman" panose="02020603050405020304" pitchFamily="18" charset="0"/>
                        </a:rPr>
                        <a:t>0.28</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entury" panose="02040604050505020304" pitchFamily="18" charset="0"/>
                          <a:ea typeface="ＭＳ 明朝" panose="02020609040205080304" pitchFamily="17" charset="-128"/>
                          <a:cs typeface="Times New Roman" panose="02020603050405020304" pitchFamily="18" charset="0"/>
                        </a:rPr>
                        <a:t>0.43</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683">
                <a:tc gridSpan="2">
                  <a:txBody>
                    <a:bodyPr/>
                    <a:lstStyle/>
                    <a:p>
                      <a:pPr algn="ctr">
                        <a:spcAft>
                          <a:spcPts val="0"/>
                        </a:spcAft>
                      </a:pPr>
                      <a:endParaRPr lang="en-US"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1200" kern="100">
                          <a:effectLst/>
                          <a:latin typeface="Century" panose="02040604050505020304" pitchFamily="18" charset="0"/>
                          <a:ea typeface="ＭＳ 明朝" panose="02020609040205080304" pitchFamily="17" charset="-128"/>
                          <a:cs typeface="Times New Roman" panose="02020603050405020304" pitchFamily="18" charset="0"/>
                        </a:rPr>
                        <a:t>0.60</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entury" panose="02040604050505020304" pitchFamily="18" charset="0"/>
                          <a:ea typeface="ＭＳ 明朝" panose="02020609040205080304" pitchFamily="17" charset="-128"/>
                          <a:cs typeface="Times New Roman" panose="02020603050405020304" pitchFamily="18" charset="0"/>
                        </a:rPr>
                        <a:t>0.40</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r>
            </a:tbl>
          </a:graphicData>
        </a:graphic>
      </p:graphicFrame>
      <p:graphicFrame>
        <p:nvGraphicFramePr>
          <p:cNvPr id="34" name="オブジェクト 33"/>
          <p:cNvGraphicFramePr>
            <a:graphicFrameLocks noChangeAspect="1"/>
          </p:cNvGraphicFramePr>
          <p:nvPr>
            <p:extLst>
              <p:ext uri="{D42A27DB-BD31-4B8C-83A1-F6EECF244321}">
                <p14:modId xmlns:p14="http://schemas.microsoft.com/office/powerpoint/2010/main" val="2865432583"/>
              </p:ext>
            </p:extLst>
          </p:nvPr>
        </p:nvGraphicFramePr>
        <p:xfrm>
          <a:off x="2267744" y="1720898"/>
          <a:ext cx="759096" cy="297180"/>
        </p:xfrm>
        <a:graphic>
          <a:graphicData uri="http://schemas.openxmlformats.org/presentationml/2006/ole">
            <mc:AlternateContent xmlns:mc="http://schemas.openxmlformats.org/markup-compatibility/2006">
              <mc:Choice xmlns:v="urn:schemas-microsoft-com:vml" Requires="v">
                <p:oleObj spid="_x0000_s55720" name="Equation" r:id="rId3" imgW="583920" imgH="228600" progId="Equation.DSMT4">
                  <p:embed/>
                </p:oleObj>
              </mc:Choice>
              <mc:Fallback>
                <p:oleObj name="Equation" r:id="rId3" imgW="583920" imgH="228600" progId="Equation.DSMT4">
                  <p:embed/>
                  <p:pic>
                    <p:nvPicPr>
                      <p:cNvPr id="0" name=""/>
                      <p:cNvPicPr/>
                      <p:nvPr/>
                    </p:nvPicPr>
                    <p:blipFill>
                      <a:blip r:embed="rId4"/>
                      <a:stretch>
                        <a:fillRect/>
                      </a:stretch>
                    </p:blipFill>
                    <p:spPr>
                      <a:xfrm>
                        <a:off x="2267744" y="1720898"/>
                        <a:ext cx="759096" cy="297180"/>
                      </a:xfrm>
                      <a:prstGeom prst="rect">
                        <a:avLst/>
                      </a:prstGeom>
                    </p:spPr>
                  </p:pic>
                </p:oleObj>
              </mc:Fallback>
            </mc:AlternateContent>
          </a:graphicData>
        </a:graphic>
      </p:graphicFrame>
      <p:graphicFrame>
        <p:nvGraphicFramePr>
          <p:cNvPr id="36" name="オブジェクト 35"/>
          <p:cNvGraphicFramePr>
            <a:graphicFrameLocks noChangeAspect="1"/>
          </p:cNvGraphicFramePr>
          <p:nvPr>
            <p:extLst>
              <p:ext uri="{D42A27DB-BD31-4B8C-83A1-F6EECF244321}">
                <p14:modId xmlns:p14="http://schemas.microsoft.com/office/powerpoint/2010/main" val="488925484"/>
              </p:ext>
            </p:extLst>
          </p:nvPr>
        </p:nvGraphicFramePr>
        <p:xfrm>
          <a:off x="2476236" y="2771909"/>
          <a:ext cx="511588" cy="297051"/>
        </p:xfrm>
        <a:graphic>
          <a:graphicData uri="http://schemas.openxmlformats.org/presentationml/2006/ole">
            <mc:AlternateContent xmlns:mc="http://schemas.openxmlformats.org/markup-compatibility/2006">
              <mc:Choice xmlns:v="urn:schemas-microsoft-com:vml" Requires="v">
                <p:oleObj spid="_x0000_s55721" name="Equation" r:id="rId5" imgW="393529" imgH="228501" progId="Equation.DSMT4">
                  <p:embed/>
                </p:oleObj>
              </mc:Choice>
              <mc:Fallback>
                <p:oleObj name="Equation" r:id="rId5" imgW="393529" imgH="228501" progId="Equation.DSMT4">
                  <p:embed/>
                  <p:pic>
                    <p:nvPicPr>
                      <p:cNvPr id="0" name="Object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6236" y="2771909"/>
                        <a:ext cx="511588" cy="2970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 name="オブジェクト 36"/>
          <p:cNvGraphicFramePr>
            <a:graphicFrameLocks noChangeAspect="1"/>
          </p:cNvGraphicFramePr>
          <p:nvPr>
            <p:extLst>
              <p:ext uri="{D42A27DB-BD31-4B8C-83A1-F6EECF244321}">
                <p14:modId xmlns:p14="http://schemas.microsoft.com/office/powerpoint/2010/main" val="253159013"/>
              </p:ext>
            </p:extLst>
          </p:nvPr>
        </p:nvGraphicFramePr>
        <p:xfrm>
          <a:off x="6732240" y="1805355"/>
          <a:ext cx="527050" cy="296863"/>
        </p:xfrm>
        <a:graphic>
          <a:graphicData uri="http://schemas.openxmlformats.org/presentationml/2006/ole">
            <mc:AlternateContent xmlns:mc="http://schemas.openxmlformats.org/markup-compatibility/2006">
              <mc:Choice xmlns:v="urn:schemas-microsoft-com:vml" Requires="v">
                <p:oleObj spid="_x0000_s55722" name="Equation" r:id="rId7" imgW="406080" imgH="228600" progId="Equation.DSMT4">
                  <p:embed/>
                </p:oleObj>
              </mc:Choice>
              <mc:Fallback>
                <p:oleObj name="Equation" r:id="rId7" imgW="406080" imgH="228600" progId="Equation.DSMT4">
                  <p:embed/>
                  <p:pic>
                    <p:nvPicPr>
                      <p:cNvPr id="0" name=""/>
                      <p:cNvPicPr>
                        <a:picLocks noChangeAspect="1" noChangeArrowheads="1"/>
                      </p:cNvPicPr>
                      <p:nvPr/>
                    </p:nvPicPr>
                    <p:blipFill>
                      <a:blip r:embed="rId8"/>
                      <a:srcRect/>
                      <a:stretch>
                        <a:fillRect/>
                      </a:stretch>
                    </p:blipFill>
                    <p:spPr bwMode="auto">
                      <a:xfrm>
                        <a:off x="6732240" y="1805355"/>
                        <a:ext cx="527050" cy="296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 name="正方形/長方形 37"/>
          <p:cNvSpPr/>
          <p:nvPr/>
        </p:nvSpPr>
        <p:spPr>
          <a:xfrm>
            <a:off x="1475656" y="3436150"/>
            <a:ext cx="5724644" cy="338554"/>
          </a:xfrm>
          <a:prstGeom prst="rect">
            <a:avLst/>
          </a:prstGeom>
        </p:spPr>
        <p:txBody>
          <a:bodyPr wrap="none">
            <a:spAutoFit/>
          </a:bodyPr>
          <a:lstStyle/>
          <a:p>
            <a:pPr lvl="0" algn="just">
              <a:spcAft>
                <a:spcPts val="0"/>
              </a:spcAft>
              <a:tabLst>
                <a:tab pos="457200" algn="l"/>
              </a:tabLst>
            </a:pPr>
            <a:r>
              <a:rPr lang="ja-JP" altLang="en-US" sz="1600" kern="100" dirty="0" smtClean="0">
                <a:latin typeface="Century" panose="02040604050505020304" pitchFamily="18" charset="0"/>
                <a:ea typeface="ＭＳ 明朝" panose="02020609040205080304" pitchFamily="17" charset="-128"/>
                <a:cs typeface="Times New Roman" panose="02020603050405020304" pitchFamily="18" charset="0"/>
              </a:rPr>
              <a:t>（１）</a:t>
            </a:r>
            <a:r>
              <a:rPr lang="ja-JP" altLang="ja-JP" sz="1600" kern="100" dirty="0" smtClean="0">
                <a:latin typeface="Century" panose="02040604050505020304" pitchFamily="18" charset="0"/>
                <a:ea typeface="ＭＳ 明朝" panose="02020609040205080304" pitchFamily="17" charset="-128"/>
                <a:cs typeface="Times New Roman" panose="02020603050405020304" pitchFamily="18" charset="0"/>
              </a:rPr>
              <a:t>平均</a:t>
            </a:r>
            <a:r>
              <a:rPr lang="ja-JP" altLang="ja-JP" sz="1600" kern="100" dirty="0">
                <a:latin typeface="Century" panose="02040604050505020304" pitchFamily="18" charset="0"/>
                <a:ea typeface="ＭＳ 明朝" panose="02020609040205080304" pitchFamily="17" charset="-128"/>
                <a:cs typeface="Times New Roman" panose="02020603050405020304" pitchFamily="18" charset="0"/>
              </a:rPr>
              <a:t>情報量（エントロピー）</a:t>
            </a:r>
            <a:r>
              <a:rPr lang="ja-JP" altLang="ja-JP" sz="1600" u="sng" kern="100" dirty="0">
                <a:latin typeface="Century" panose="02040604050505020304" pitchFamily="18" charset="0"/>
                <a:ea typeface="ＭＳ 明朝" panose="02020609040205080304" pitchFamily="17" charset="-128"/>
                <a:cs typeface="Times New Roman" panose="02020603050405020304" pitchFamily="18" charset="0"/>
              </a:rPr>
              <a:t>Ｘについてのあいまいさ</a:t>
            </a:r>
            <a:endParaRPr lang="ja-JP" altLang="ja-JP" sz="1600" u="none" strike="noStrike"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aphicFrame>
        <p:nvGraphicFramePr>
          <p:cNvPr id="41" name="オブジェクト 40"/>
          <p:cNvGraphicFramePr>
            <a:graphicFrameLocks noChangeAspect="1"/>
          </p:cNvGraphicFramePr>
          <p:nvPr>
            <p:extLst>
              <p:ext uri="{D42A27DB-BD31-4B8C-83A1-F6EECF244321}">
                <p14:modId xmlns:p14="http://schemas.microsoft.com/office/powerpoint/2010/main" val="1947831143"/>
              </p:ext>
            </p:extLst>
          </p:nvPr>
        </p:nvGraphicFramePr>
        <p:xfrm>
          <a:off x="3325495" y="3933056"/>
          <a:ext cx="2493010" cy="561340"/>
        </p:xfrm>
        <a:graphic>
          <a:graphicData uri="http://schemas.openxmlformats.org/presentationml/2006/ole">
            <mc:AlternateContent xmlns:mc="http://schemas.openxmlformats.org/markup-compatibility/2006">
              <mc:Choice xmlns:v="urn:schemas-microsoft-com:vml" Requires="v">
                <p:oleObj spid="_x0000_s55723" name="Equation" r:id="rId9" imgW="1917700" imgH="431800" progId="Equation.DSMT4">
                  <p:embed/>
                </p:oleObj>
              </mc:Choice>
              <mc:Fallback>
                <p:oleObj name="Equation" r:id="rId9" imgW="1917700" imgH="431800" progId="Equation.DSMT4">
                  <p:embed/>
                  <p:pic>
                    <p:nvPicPr>
                      <p:cNvPr id="0" name="Object 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25495" y="3933056"/>
                        <a:ext cx="2493010" cy="5613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角丸四角形 41"/>
          <p:cNvSpPr/>
          <p:nvPr/>
        </p:nvSpPr>
        <p:spPr bwMode="auto">
          <a:xfrm>
            <a:off x="2915816" y="3933056"/>
            <a:ext cx="3312368" cy="561340"/>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43" name="Rectangle 34"/>
          <p:cNvSpPr>
            <a:spLocks noChangeArrowheads="1"/>
          </p:cNvSpPr>
          <p:nvPr/>
        </p:nvSpPr>
        <p:spPr bwMode="auto">
          <a:xfrm>
            <a:off x="1246505" y="4740515"/>
            <a:ext cx="12105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上の例だと</a:t>
            </a:r>
            <a:endParaRPr kumimoji="0" lang="ja-JP" altLang="ja-JP" sz="1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600" b="0" i="0" u="none" strike="noStrike" cap="none" normalizeH="0" baseline="0" smtClean="0">
              <a:ln>
                <a:noFill/>
              </a:ln>
              <a:solidFill>
                <a:schemeClr val="tx1"/>
              </a:solidFill>
              <a:effectLst/>
              <a:latin typeface="Arial" panose="020B0604020202020204" pitchFamily="34" charset="0"/>
            </a:endParaRPr>
          </a:p>
        </p:txBody>
      </p:sp>
      <p:graphicFrame>
        <p:nvGraphicFramePr>
          <p:cNvPr id="44" name="オブジェクト 43"/>
          <p:cNvGraphicFramePr>
            <a:graphicFrameLocks noChangeAspect="1"/>
          </p:cNvGraphicFramePr>
          <p:nvPr>
            <p:extLst>
              <p:ext uri="{D42A27DB-BD31-4B8C-83A1-F6EECF244321}">
                <p14:modId xmlns:p14="http://schemas.microsoft.com/office/powerpoint/2010/main" val="1952494897"/>
              </p:ext>
            </p:extLst>
          </p:nvPr>
        </p:nvGraphicFramePr>
        <p:xfrm>
          <a:off x="2339752" y="5436076"/>
          <a:ext cx="3434080" cy="297180"/>
        </p:xfrm>
        <a:graphic>
          <a:graphicData uri="http://schemas.openxmlformats.org/presentationml/2006/ole">
            <mc:AlternateContent xmlns:mc="http://schemas.openxmlformats.org/markup-compatibility/2006">
              <mc:Choice xmlns:v="urn:schemas-microsoft-com:vml" Requires="v">
                <p:oleObj spid="_x0000_s55724" name="Equation" r:id="rId11" imgW="2641600" imgH="228600" progId="Equation.DSMT4">
                  <p:embed/>
                </p:oleObj>
              </mc:Choice>
              <mc:Fallback>
                <p:oleObj name="Equation" r:id="rId11" imgW="2641600" imgH="228600" progId="Equation.DSMT4">
                  <p:embed/>
                  <p:pic>
                    <p:nvPicPr>
                      <p:cNvPr id="0" name="Object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39752" y="5436076"/>
                        <a:ext cx="3434080" cy="2971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正方形/長方形 45"/>
          <p:cNvSpPr/>
          <p:nvPr/>
        </p:nvSpPr>
        <p:spPr>
          <a:xfrm>
            <a:off x="5778891" y="5411994"/>
            <a:ext cx="1638590" cy="307777"/>
          </a:xfrm>
          <a:prstGeom prst="rect">
            <a:avLst/>
          </a:prstGeom>
        </p:spPr>
        <p:txBody>
          <a:bodyPr wrap="none">
            <a:spAutoFit/>
          </a:bodyPr>
          <a:lstStyle/>
          <a:p>
            <a:r>
              <a:rPr lang="en-US" altLang="ja-JP" sz="1400" kern="100" dirty="0">
                <a:latin typeface="Century" panose="02040604050505020304" pitchFamily="18" charset="0"/>
                <a:ea typeface="ＭＳ 明朝" panose="02020609040205080304" pitchFamily="17" charset="-128"/>
                <a:cs typeface="Times New Roman" panose="02020603050405020304" pitchFamily="18" charset="0"/>
              </a:rPr>
              <a:t>=0.986</a:t>
            </a: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（ビット）</a:t>
            </a:r>
            <a:endParaRPr lang="ja-JP" altLang="en-US" sz="1400" dirty="0"/>
          </a:p>
        </p:txBody>
      </p:sp>
      <p:pic>
        <p:nvPicPr>
          <p:cNvPr id="55317" name="Picture 2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587375" cy="228600"/>
          </a:xfrm>
          <a:prstGeom prst="rect">
            <a:avLst/>
          </a:prstGeom>
          <a:noFill/>
          <a:extLst>
            <a:ext uri="{909E8E84-426E-40DD-AFC4-6F175D3DCCD1}">
              <a14:hiddenFill xmlns:a14="http://schemas.microsoft.com/office/drawing/2010/main">
                <a:solidFill>
                  <a:srgbClr val="FFFFFF"/>
                </a:solidFill>
              </a14:hiddenFill>
            </a:ext>
          </a:extLst>
        </p:spPr>
      </p:pic>
      <p:pic>
        <p:nvPicPr>
          <p:cNvPr id="55316" name="Picture 2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403225" cy="228600"/>
          </a:xfrm>
          <a:prstGeom prst="rect">
            <a:avLst/>
          </a:prstGeom>
          <a:noFill/>
          <a:extLst>
            <a:ext uri="{909E8E84-426E-40DD-AFC4-6F175D3DCCD1}">
              <a14:hiddenFill xmlns:a14="http://schemas.microsoft.com/office/drawing/2010/main">
                <a:solidFill>
                  <a:srgbClr val="FFFFFF"/>
                </a:solidFill>
              </a14:hiddenFill>
            </a:ext>
          </a:extLst>
        </p:spPr>
      </p:pic>
      <p:pic>
        <p:nvPicPr>
          <p:cNvPr id="55315" name="Picture 1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396875" cy="22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912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ja-JP" altLang="en-US" smtClean="0"/>
              <a:t>情報伝達のモデル</a:t>
            </a:r>
          </a:p>
        </p:txBody>
      </p:sp>
      <p:sp>
        <p:nvSpPr>
          <p:cNvPr id="5123" name="Text Box 5"/>
          <p:cNvSpPr txBox="1">
            <a:spLocks noChangeArrowheads="1"/>
          </p:cNvSpPr>
          <p:nvPr/>
        </p:nvSpPr>
        <p:spPr bwMode="auto">
          <a:xfrm>
            <a:off x="827088" y="1773238"/>
            <a:ext cx="80010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pPr>
            <a:r>
              <a:rPr lang="ja-JP" altLang="en-US" sz="2000">
                <a:latin typeface="Times New Roman" panose="02020603050405020304" pitchFamily="18" charset="0"/>
              </a:rPr>
              <a:t>情報が伝えられてゆく過程は大まかに次の３つから構成される．</a:t>
            </a:r>
          </a:p>
          <a:p>
            <a:pPr eaLnBrk="1" hangingPunct="1">
              <a:spcBef>
                <a:spcPct val="50000"/>
              </a:spcBef>
            </a:pPr>
            <a:r>
              <a:rPr lang="ja-JP" altLang="en-US" sz="2000">
                <a:latin typeface="Times New Roman" panose="02020603050405020304" pitchFamily="18" charset="0"/>
              </a:rPr>
              <a:t>（１）伝送される情報</a:t>
            </a:r>
          </a:p>
          <a:p>
            <a:pPr eaLnBrk="1" hangingPunct="1">
              <a:spcBef>
                <a:spcPct val="50000"/>
              </a:spcBef>
            </a:pPr>
            <a:r>
              <a:rPr lang="ja-JP" altLang="en-US" sz="2000">
                <a:latin typeface="Times New Roman" panose="02020603050405020304" pitchFamily="18" charset="0"/>
              </a:rPr>
              <a:t>（２）情報を送る人（送信者）と受け取る人（受信者）</a:t>
            </a:r>
          </a:p>
          <a:p>
            <a:pPr eaLnBrk="1" hangingPunct="1">
              <a:spcBef>
                <a:spcPct val="50000"/>
              </a:spcBef>
            </a:pPr>
            <a:r>
              <a:rPr lang="ja-JP" altLang="en-US" sz="2000">
                <a:latin typeface="Times New Roman" panose="02020603050405020304" pitchFamily="18" charset="0"/>
              </a:rPr>
              <a:t>（３）情報が伝送される通り道（伝送媒体・手段）</a:t>
            </a:r>
          </a:p>
          <a:p>
            <a:pPr eaLnBrk="1" hangingPunct="1">
              <a:spcBef>
                <a:spcPct val="50000"/>
              </a:spcBef>
            </a:pPr>
            <a:endParaRPr lang="ja-JP" altLang="en-US" sz="2000">
              <a:latin typeface="Times New Roman" panose="02020603050405020304" pitchFamily="18" charset="0"/>
            </a:endParaRPr>
          </a:p>
          <a:p>
            <a:pPr eaLnBrk="1" hangingPunct="1">
              <a:spcBef>
                <a:spcPct val="50000"/>
              </a:spcBef>
            </a:pPr>
            <a:r>
              <a:rPr lang="ja-JP" altLang="en-US" sz="2000">
                <a:latin typeface="Times New Roman" panose="02020603050405020304" pitchFamily="18" charset="0"/>
              </a:rPr>
              <a:t>例えば</a:t>
            </a:r>
            <a:r>
              <a:rPr lang="en-US" altLang="ja-JP" sz="2000">
                <a:latin typeface="Times New Roman" panose="02020603050405020304" pitchFamily="18" charset="0"/>
              </a:rPr>
              <a:t>A</a:t>
            </a:r>
            <a:r>
              <a:rPr lang="ja-JP" altLang="en-US" sz="2000">
                <a:latin typeface="Times New Roman" panose="02020603050405020304" pitchFamily="18" charset="0"/>
              </a:rPr>
              <a:t>さんが</a:t>
            </a:r>
            <a:r>
              <a:rPr lang="en-US" altLang="ja-JP" sz="2000">
                <a:latin typeface="Times New Roman" panose="02020603050405020304" pitchFamily="18" charset="0"/>
              </a:rPr>
              <a:t>B</a:t>
            </a:r>
            <a:r>
              <a:rPr lang="ja-JP" altLang="en-US" sz="2000">
                <a:latin typeface="Times New Roman" panose="02020603050405020304" pitchFamily="18" charset="0"/>
              </a:rPr>
              <a:t>さんに携帯電話で電話をかけるときは，</a:t>
            </a:r>
          </a:p>
          <a:p>
            <a:pPr eaLnBrk="1" hangingPunct="1">
              <a:spcBef>
                <a:spcPct val="50000"/>
              </a:spcBef>
            </a:pPr>
            <a:r>
              <a:rPr lang="ja-JP" altLang="en-US" sz="2000">
                <a:latin typeface="Times New Roman" panose="02020603050405020304" pitchFamily="18" charset="0"/>
              </a:rPr>
              <a:t>（１）の情報は，</a:t>
            </a:r>
            <a:r>
              <a:rPr lang="en-US" altLang="ja-JP" sz="2000">
                <a:latin typeface="Times New Roman" panose="02020603050405020304" pitchFamily="18" charset="0"/>
              </a:rPr>
              <a:t>A</a:t>
            </a:r>
            <a:r>
              <a:rPr lang="ja-JP" altLang="en-US" sz="2000">
                <a:latin typeface="Times New Roman" panose="02020603050405020304" pitchFamily="18" charset="0"/>
              </a:rPr>
              <a:t>さんの発する言葉</a:t>
            </a:r>
          </a:p>
          <a:p>
            <a:pPr eaLnBrk="1" hangingPunct="1">
              <a:spcBef>
                <a:spcPct val="50000"/>
              </a:spcBef>
            </a:pPr>
            <a:r>
              <a:rPr lang="ja-JP" altLang="en-US" sz="2000">
                <a:latin typeface="Times New Roman" panose="02020603050405020304" pitchFamily="18" charset="0"/>
              </a:rPr>
              <a:t>（２）の送信者は</a:t>
            </a:r>
            <a:r>
              <a:rPr lang="en-US" altLang="ja-JP" sz="2000">
                <a:latin typeface="Times New Roman" panose="02020603050405020304" pitchFamily="18" charset="0"/>
              </a:rPr>
              <a:t>A</a:t>
            </a:r>
            <a:r>
              <a:rPr lang="ja-JP" altLang="en-US" sz="2000">
                <a:latin typeface="Times New Roman" panose="02020603050405020304" pitchFamily="18" charset="0"/>
              </a:rPr>
              <a:t>さんであり，受信者は</a:t>
            </a:r>
            <a:r>
              <a:rPr lang="en-US" altLang="ja-JP" sz="2000">
                <a:latin typeface="Times New Roman" panose="02020603050405020304" pitchFamily="18" charset="0"/>
              </a:rPr>
              <a:t>B</a:t>
            </a:r>
            <a:r>
              <a:rPr lang="ja-JP" altLang="en-US" sz="2000">
                <a:latin typeface="Times New Roman" panose="02020603050405020304" pitchFamily="18" charset="0"/>
              </a:rPr>
              <a:t>さん</a:t>
            </a:r>
          </a:p>
          <a:p>
            <a:pPr eaLnBrk="1" hangingPunct="1">
              <a:spcBef>
                <a:spcPct val="50000"/>
              </a:spcBef>
            </a:pPr>
            <a:r>
              <a:rPr lang="ja-JP" altLang="en-US" sz="2000">
                <a:latin typeface="Times New Roman" panose="02020603050405020304" pitchFamily="18" charset="0"/>
              </a:rPr>
              <a:t>（３）の伝送媒体・手段は電波や光ケーブル</a:t>
            </a:r>
          </a:p>
          <a:p>
            <a:pPr eaLnBrk="1" hangingPunct="1">
              <a:spcBef>
                <a:spcPct val="50000"/>
              </a:spcBef>
            </a:pPr>
            <a:r>
              <a:rPr lang="ja-JP" altLang="en-US" sz="2000">
                <a:latin typeface="Times New Roman" panose="02020603050405020304" pitchFamily="18" charset="0"/>
              </a:rPr>
              <a:t>である．</a:t>
            </a:r>
          </a:p>
        </p:txBody>
      </p:sp>
      <p:sp>
        <p:nvSpPr>
          <p:cNvPr id="5124" name="AutoShape 6"/>
          <p:cNvSpPr>
            <a:spLocks noChangeArrowheads="1"/>
          </p:cNvSpPr>
          <p:nvPr/>
        </p:nvSpPr>
        <p:spPr bwMode="auto">
          <a:xfrm>
            <a:off x="611188" y="1698625"/>
            <a:ext cx="7705725" cy="4681538"/>
          </a:xfrm>
          <a:prstGeom prst="roundRect">
            <a:avLst>
              <a:gd name="adj" fmla="val 16667"/>
            </a:avLst>
          </a:prstGeom>
          <a:noFill/>
          <a:ln w="254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endParaRPr lang="ja-JP"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bwMode="auto">
          <a:xfrm>
            <a:off x="395536" y="1052736"/>
            <a:ext cx="8352928" cy="648072"/>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3" name="タイトル 1"/>
          <p:cNvSpPr txBox="1">
            <a:spLocks/>
          </p:cNvSpPr>
          <p:nvPr/>
        </p:nvSpPr>
        <p:spPr>
          <a:xfrm>
            <a:off x="518864" y="200661"/>
            <a:ext cx="8229600" cy="10668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r>
              <a:rPr lang="ja-JP" altLang="en-US" kern="0" dirty="0"/>
              <a:t>条件付</a:t>
            </a:r>
            <a:r>
              <a:rPr lang="ja-JP" altLang="en-US" kern="0" dirty="0" smtClean="0"/>
              <a:t>きエントロピー</a:t>
            </a:r>
            <a:endParaRPr lang="ja-JP" altLang="en-US" kern="0" dirty="0"/>
          </a:p>
        </p:txBody>
      </p:sp>
      <p:sp>
        <p:nvSpPr>
          <p:cNvPr id="4" name="正方形/長方形 3"/>
          <p:cNvSpPr/>
          <p:nvPr/>
        </p:nvSpPr>
        <p:spPr>
          <a:xfrm>
            <a:off x="827584" y="1065312"/>
            <a:ext cx="6984776" cy="307777"/>
          </a:xfrm>
          <a:prstGeom prst="rect">
            <a:avLst/>
          </a:prstGeom>
        </p:spPr>
        <p:txBody>
          <a:bodyPr wrap="square">
            <a:spAutoFit/>
          </a:bodyPr>
          <a:lstStyle/>
          <a:p>
            <a:pPr algn="just">
              <a:spcAft>
                <a:spcPts val="0"/>
              </a:spcAft>
            </a:pPr>
            <a:r>
              <a:rPr lang="ja-JP" altLang="ja-JP" sz="1400" kern="100" dirty="0">
                <a:latin typeface="Script"/>
                <a:ea typeface="ＭＳ 明朝" panose="02020609040205080304" pitchFamily="17" charset="-128"/>
                <a:cs typeface="Script"/>
              </a:rPr>
              <a:t>（２）条件付エントロピー　</a:t>
            </a:r>
            <a:r>
              <a:rPr lang="ja-JP" altLang="ja-JP" sz="1400" u="sng" kern="100" dirty="0">
                <a:latin typeface="Script"/>
                <a:ea typeface="ＭＳ 明朝" panose="02020609040205080304" pitchFamily="17" charset="-128"/>
                <a:cs typeface="Script"/>
              </a:rPr>
              <a:t>Ｙを知ったとき，Ｘについて残っているあいまいさ</a:t>
            </a: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aphicFrame>
        <p:nvGraphicFramePr>
          <p:cNvPr id="5" name="表 4"/>
          <p:cNvGraphicFramePr>
            <a:graphicFrameLocks noGrp="1"/>
          </p:cNvGraphicFramePr>
          <p:nvPr>
            <p:extLst>
              <p:ext uri="{D42A27DB-BD31-4B8C-83A1-F6EECF244321}">
                <p14:modId xmlns:p14="http://schemas.microsoft.com/office/powerpoint/2010/main" val="214648320"/>
              </p:ext>
            </p:extLst>
          </p:nvPr>
        </p:nvGraphicFramePr>
        <p:xfrm>
          <a:off x="1664464" y="1628800"/>
          <a:ext cx="5931872" cy="1234372"/>
        </p:xfrm>
        <a:graphic>
          <a:graphicData uri="http://schemas.openxmlformats.org/drawingml/2006/table">
            <a:tbl>
              <a:tblPr firstRow="1" firstCol="1" lastRow="1" lastCol="1" bandRow="1" bandCol="1"/>
              <a:tblGrid>
                <a:gridCol w="1482968"/>
                <a:gridCol w="1482968"/>
                <a:gridCol w="1482968"/>
                <a:gridCol w="1482968"/>
              </a:tblGrid>
              <a:tr h="308593">
                <a:tc rowSpan="2" gridSpan="2">
                  <a:txBody>
                    <a:bodyPr/>
                    <a:lstStyle/>
                    <a:p>
                      <a:pPr algn="ctr">
                        <a:spcAft>
                          <a:spcPts val="0"/>
                        </a:spcAft>
                      </a:pPr>
                      <a:endParaRPr lang="en-US" sz="1200" kern="100">
                        <a:effectLst/>
                        <a:latin typeface="Mathematica6Mono"/>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gridSpan="2">
                  <a:txBody>
                    <a:bodyPr/>
                    <a:lstStyle/>
                    <a:p>
                      <a:pPr algn="ctr">
                        <a:spcAft>
                          <a:spcPts val="0"/>
                        </a:spcAft>
                      </a:pPr>
                      <a:r>
                        <a:rPr lang="ja-JP" sz="1200" kern="100">
                          <a:effectLst/>
                          <a:latin typeface="Mathematica6Mono"/>
                          <a:ea typeface="ＭＳ 明朝" panose="02020609040205080304" pitchFamily="17" charset="-128"/>
                          <a:cs typeface="Times New Roman" panose="02020603050405020304" pitchFamily="18" charset="0"/>
                        </a:rPr>
                        <a:t>Ｙ</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308593">
                <a:tc gridSpan="2"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ja-JP" sz="1200" kern="100">
                          <a:effectLst/>
                          <a:latin typeface="Mathematica6Mono"/>
                          <a:ea typeface="ＭＳ 明朝" panose="02020609040205080304" pitchFamily="17" charset="-128"/>
                          <a:cs typeface="Times New Roman" panose="02020603050405020304" pitchFamily="18" charset="0"/>
                        </a:rPr>
                        <a:t>晴</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200" kern="100">
                          <a:effectLst/>
                          <a:latin typeface="Mathematica6Mono"/>
                          <a:ea typeface="ＭＳ 明朝" panose="02020609040205080304" pitchFamily="17" charset="-128"/>
                          <a:cs typeface="Times New Roman" panose="02020603050405020304" pitchFamily="18" charset="0"/>
                        </a:rPr>
                        <a:t>雨</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593">
                <a:tc rowSpan="2">
                  <a:txBody>
                    <a:bodyPr/>
                    <a:lstStyle/>
                    <a:p>
                      <a:pPr algn="ctr">
                        <a:spcAft>
                          <a:spcPts val="0"/>
                        </a:spcAft>
                      </a:pPr>
                      <a:r>
                        <a:rPr lang="ja-JP" sz="1200" kern="100">
                          <a:effectLst/>
                          <a:latin typeface="Mathematica6Mono"/>
                          <a:ea typeface="ＭＳ 明朝" panose="02020609040205080304" pitchFamily="17" charset="-128"/>
                          <a:cs typeface="Times New Roman" panose="02020603050405020304" pitchFamily="18" charset="0"/>
                        </a:rPr>
                        <a:t>Ｘ</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200" kern="100">
                          <a:effectLst/>
                          <a:latin typeface="Mathematica6Mono"/>
                          <a:ea typeface="ＭＳ 明朝" panose="02020609040205080304" pitchFamily="17" charset="-128"/>
                          <a:cs typeface="Times New Roman" panose="02020603050405020304" pitchFamily="18" charset="0"/>
                        </a:rPr>
                        <a:t>晴</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Mathematica6Mono"/>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Mathematica6Mono"/>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593">
                <a:tc vMerge="1">
                  <a:txBody>
                    <a:bodyPr/>
                    <a:lstStyle/>
                    <a:p>
                      <a:endParaRPr kumimoji="1" lang="ja-JP" altLang="en-US"/>
                    </a:p>
                  </a:txBody>
                  <a:tcPr/>
                </a:tc>
                <a:tc>
                  <a:txBody>
                    <a:bodyPr/>
                    <a:lstStyle/>
                    <a:p>
                      <a:pPr algn="ctr">
                        <a:spcAft>
                          <a:spcPts val="0"/>
                        </a:spcAft>
                      </a:pPr>
                      <a:r>
                        <a:rPr lang="ja-JP" sz="1200" kern="100">
                          <a:effectLst/>
                          <a:latin typeface="Mathematica6Mono"/>
                          <a:ea typeface="ＭＳ 明朝" panose="02020609040205080304" pitchFamily="17" charset="-128"/>
                          <a:cs typeface="Times New Roman" panose="02020603050405020304" pitchFamily="18" charset="0"/>
                        </a:rPr>
                        <a:t>雨</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Mathematica6Mono"/>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Mathematica6Mono"/>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3349606445"/>
              </p:ext>
            </p:extLst>
          </p:nvPr>
        </p:nvGraphicFramePr>
        <p:xfrm>
          <a:off x="2415836" y="1737153"/>
          <a:ext cx="1092931" cy="412528"/>
        </p:xfrm>
        <a:graphic>
          <a:graphicData uri="http://schemas.openxmlformats.org/presentationml/2006/ole">
            <mc:AlternateContent xmlns:mc="http://schemas.openxmlformats.org/markup-compatibility/2006">
              <mc:Choice xmlns:v="urn:schemas-microsoft-com:vml" Requires="v">
                <p:oleObj spid="_x0000_s56621" name="Equation" r:id="rId3" imgW="647700" imgH="241300" progId="Equation.DSMT4">
                  <p:embed/>
                </p:oleObj>
              </mc:Choice>
              <mc:Fallback>
                <p:oleObj name="Equation" r:id="rId3" imgW="647700" imgH="2413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5836" y="1737153"/>
                        <a:ext cx="1092931" cy="412528"/>
                      </a:xfrm>
                      <a:prstGeom prst="rect">
                        <a:avLst/>
                      </a:prstGeom>
                      <a:noFill/>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2318249"/>
              </p:ext>
            </p:extLst>
          </p:nvPr>
        </p:nvGraphicFramePr>
        <p:xfrm>
          <a:off x="2699792" y="3393106"/>
          <a:ext cx="3368040" cy="313690"/>
        </p:xfrm>
        <a:graphic>
          <a:graphicData uri="http://schemas.openxmlformats.org/presentationml/2006/ole">
            <mc:AlternateContent xmlns:mc="http://schemas.openxmlformats.org/markup-compatibility/2006">
              <mc:Choice xmlns:v="urn:schemas-microsoft-com:vml" Requires="v">
                <p:oleObj spid="_x0000_s56622" name="Equation" r:id="rId5" imgW="2590800" imgH="241300" progId="Equation.DSMT4">
                  <p:embed/>
                </p:oleObj>
              </mc:Choice>
              <mc:Fallback>
                <p:oleObj name="Equation" r:id="rId5" imgW="2590800" imgH="2413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9792" y="3393106"/>
                        <a:ext cx="3368040" cy="3136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4063868280"/>
              </p:ext>
            </p:extLst>
          </p:nvPr>
        </p:nvGraphicFramePr>
        <p:xfrm>
          <a:off x="2699792" y="3824817"/>
          <a:ext cx="2971800" cy="313690"/>
        </p:xfrm>
        <a:graphic>
          <a:graphicData uri="http://schemas.openxmlformats.org/presentationml/2006/ole">
            <mc:AlternateContent xmlns:mc="http://schemas.openxmlformats.org/markup-compatibility/2006">
              <mc:Choice xmlns:v="urn:schemas-microsoft-com:vml" Requires="v">
                <p:oleObj spid="_x0000_s56623" name="Equation" r:id="rId7" imgW="2286000" imgH="241300" progId="Equation.DSMT4">
                  <p:embed/>
                </p:oleObj>
              </mc:Choice>
              <mc:Fallback>
                <p:oleObj name="Equation" r:id="rId7" imgW="2286000" imgH="241300"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9792" y="3824817"/>
                        <a:ext cx="2971800" cy="3136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4"/>
          <p:cNvSpPr>
            <a:spLocks noChangeArrowheads="1"/>
          </p:cNvSpPr>
          <p:nvPr/>
        </p:nvSpPr>
        <p:spPr bwMode="auto">
          <a:xfrm>
            <a:off x="687279" y="3011839"/>
            <a:ext cx="48526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chemeClr val="tx1"/>
                </a:solidFill>
                <a:effectLst/>
                <a:latin typeface="Mathematica6Mono" charset="2"/>
                <a:ea typeface="ＭＳ 明朝" panose="02020609040205080304" pitchFamily="17" charset="-128"/>
                <a:cs typeface="Times New Roman" panose="02020603050405020304" pitchFamily="18" charset="0"/>
              </a:rPr>
              <a:t>Ｙ＝晴だったとき，Ｘについての残っているあいまいさは</a:t>
            </a:r>
            <a:endParaRPr kumimoji="0" lang="ja-JP" altLang="ja-JP"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12" name="正方形/長方形 11"/>
          <p:cNvSpPr/>
          <p:nvPr/>
        </p:nvSpPr>
        <p:spPr>
          <a:xfrm>
            <a:off x="1664464" y="4233380"/>
            <a:ext cx="5552628" cy="523220"/>
          </a:xfrm>
          <a:prstGeom prst="rect">
            <a:avLst/>
          </a:prstGeom>
        </p:spPr>
        <p:txBody>
          <a:bodyPr wrap="square">
            <a:spAutoFit/>
          </a:bodyPr>
          <a:lstStyle/>
          <a:p>
            <a:pPr algn="just">
              <a:spcAft>
                <a:spcPts val="0"/>
              </a:spcAft>
            </a:pP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これらを平均すると</a:t>
            </a:r>
            <a:r>
              <a:rPr lang="en-US" altLang="ja-JP" sz="1400" kern="100" dirty="0">
                <a:latin typeface="Century" panose="02040604050505020304" pitchFamily="18" charset="0"/>
                <a:ea typeface="ＭＳ 明朝" panose="02020609040205080304" pitchFamily="17" charset="-128"/>
                <a:cs typeface="Times New Roman" panose="02020603050405020304" pitchFamily="18" charset="0"/>
              </a:rPr>
              <a:t>0.6</a:t>
            </a: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a:t>
            </a:r>
            <a:r>
              <a:rPr lang="en-US" altLang="ja-JP" sz="1400" kern="100" dirty="0">
                <a:latin typeface="Century" panose="02040604050505020304" pitchFamily="18" charset="0"/>
                <a:ea typeface="ＭＳ 明朝" panose="02020609040205080304" pitchFamily="17" charset="-128"/>
                <a:cs typeface="Times New Roman" panose="02020603050405020304" pitchFamily="18" charset="0"/>
              </a:rPr>
              <a:t>0.811+0.4</a:t>
            </a: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a:t>
            </a:r>
            <a:r>
              <a:rPr lang="en-US" altLang="ja-JP" sz="1400" kern="100" dirty="0" smtClean="0">
                <a:latin typeface="Century" panose="02040604050505020304" pitchFamily="18" charset="0"/>
                <a:ea typeface="ＭＳ 明朝" panose="02020609040205080304" pitchFamily="17" charset="-128"/>
                <a:cs typeface="Times New Roman" panose="02020603050405020304" pitchFamily="18" charset="0"/>
              </a:rPr>
              <a:t>0.881=0.839</a:t>
            </a: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（ビット）</a:t>
            </a:r>
          </a:p>
          <a:p>
            <a:pPr algn="just">
              <a:spcAft>
                <a:spcPts val="0"/>
              </a:spcAft>
            </a:pP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式で書くと</a:t>
            </a: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aphicFrame>
        <p:nvGraphicFramePr>
          <p:cNvPr id="14" name="オブジェクト 13"/>
          <p:cNvGraphicFramePr>
            <a:graphicFrameLocks noChangeAspect="1"/>
          </p:cNvGraphicFramePr>
          <p:nvPr>
            <p:extLst>
              <p:ext uri="{D42A27DB-BD31-4B8C-83A1-F6EECF244321}">
                <p14:modId xmlns:p14="http://schemas.microsoft.com/office/powerpoint/2010/main" val="3785517526"/>
              </p:ext>
            </p:extLst>
          </p:nvPr>
        </p:nvGraphicFramePr>
        <p:xfrm>
          <a:off x="2446689" y="5010859"/>
          <a:ext cx="4243070" cy="577850"/>
        </p:xfrm>
        <a:graphic>
          <a:graphicData uri="http://schemas.openxmlformats.org/presentationml/2006/ole">
            <mc:AlternateContent xmlns:mc="http://schemas.openxmlformats.org/markup-compatibility/2006">
              <mc:Choice xmlns:v="urn:schemas-microsoft-com:vml" Requires="v">
                <p:oleObj spid="_x0000_s56624" name="Equation" r:id="rId9" imgW="3263900" imgH="444500" progId="Equation.DSMT4">
                  <p:embed/>
                </p:oleObj>
              </mc:Choice>
              <mc:Fallback>
                <p:oleObj name="Equation" r:id="rId9" imgW="3263900" imgH="4445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46689" y="5010859"/>
                        <a:ext cx="4243070" cy="57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角丸四角形 14"/>
          <p:cNvSpPr/>
          <p:nvPr/>
        </p:nvSpPr>
        <p:spPr bwMode="auto">
          <a:xfrm>
            <a:off x="2123728" y="4941168"/>
            <a:ext cx="4824536" cy="720080"/>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Tree>
    <p:extLst>
      <p:ext uri="{BB962C8B-B14F-4D97-AF65-F5344CB8AC3E}">
        <p14:creationId xmlns:p14="http://schemas.microsoft.com/office/powerpoint/2010/main" val="36209222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518864" y="560701"/>
            <a:ext cx="8229600" cy="780067"/>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r>
              <a:rPr lang="ja-JP" altLang="en-US" kern="0" dirty="0"/>
              <a:t>条件付</a:t>
            </a:r>
            <a:r>
              <a:rPr lang="ja-JP" altLang="en-US" kern="0" dirty="0" smtClean="0"/>
              <a:t>きエントロピー（２）</a:t>
            </a:r>
            <a:endParaRPr lang="ja-JP" altLang="en-US" kern="0"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98689850"/>
              </p:ext>
            </p:extLst>
          </p:nvPr>
        </p:nvGraphicFramePr>
        <p:xfrm>
          <a:off x="2374681" y="1914515"/>
          <a:ext cx="4243070" cy="577850"/>
        </p:xfrm>
        <a:graphic>
          <a:graphicData uri="http://schemas.openxmlformats.org/presentationml/2006/ole">
            <mc:AlternateContent xmlns:mc="http://schemas.openxmlformats.org/markup-compatibility/2006">
              <mc:Choice xmlns:v="urn:schemas-microsoft-com:vml" Requires="v">
                <p:oleObj spid="_x0000_s57565" name="Equation" r:id="rId3" imgW="3263900" imgH="444500" progId="Equation.DSMT4">
                  <p:embed/>
                </p:oleObj>
              </mc:Choice>
              <mc:Fallback>
                <p:oleObj name="Equation" r:id="rId3" imgW="3263900" imgH="4445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4681" y="1914515"/>
                        <a:ext cx="4243070" cy="57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角丸四角形 4"/>
          <p:cNvSpPr/>
          <p:nvPr/>
        </p:nvSpPr>
        <p:spPr bwMode="auto">
          <a:xfrm>
            <a:off x="2051720" y="1844824"/>
            <a:ext cx="4824536" cy="720080"/>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1513963140"/>
              </p:ext>
            </p:extLst>
          </p:nvPr>
        </p:nvGraphicFramePr>
        <p:xfrm>
          <a:off x="2213628" y="3178170"/>
          <a:ext cx="2014220" cy="610870"/>
        </p:xfrm>
        <a:graphic>
          <a:graphicData uri="http://schemas.openxmlformats.org/presentationml/2006/ole">
            <mc:AlternateContent xmlns:mc="http://schemas.openxmlformats.org/markup-compatibility/2006">
              <mc:Choice xmlns:v="urn:schemas-microsoft-com:vml" Requires="v">
                <p:oleObj spid="_x0000_s57566" name="Equation" r:id="rId5" imgW="1549400" imgH="469900" progId="Equation.DSMT4">
                  <p:embed/>
                </p:oleObj>
              </mc:Choice>
              <mc:Fallback>
                <p:oleObj name="Equation" r:id="rId5" imgW="1549400" imgH="4699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3628" y="3178170"/>
                        <a:ext cx="2014220" cy="6108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3119059964"/>
              </p:ext>
            </p:extLst>
          </p:nvPr>
        </p:nvGraphicFramePr>
        <p:xfrm>
          <a:off x="2520549" y="4797152"/>
          <a:ext cx="4210050" cy="1254760"/>
        </p:xfrm>
        <a:graphic>
          <a:graphicData uri="http://schemas.openxmlformats.org/presentationml/2006/ole">
            <mc:AlternateContent xmlns:mc="http://schemas.openxmlformats.org/markup-compatibility/2006">
              <mc:Choice xmlns:v="urn:schemas-microsoft-com:vml" Requires="v">
                <p:oleObj spid="_x0000_s57567" name="Equation" r:id="rId7" imgW="3238500" imgH="965200" progId="Equation.DSMT4">
                  <p:embed/>
                </p:oleObj>
              </mc:Choice>
              <mc:Fallback>
                <p:oleObj name="Equation" r:id="rId7" imgW="3238500" imgH="965200" progId="Equation.DSMT4">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20549" y="4797152"/>
                        <a:ext cx="4210050" cy="12547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p:cNvSpPr>
            <a:spLocks noChangeArrowheads="1"/>
          </p:cNvSpPr>
          <p:nvPr/>
        </p:nvSpPr>
        <p:spPr bwMode="auto">
          <a:xfrm>
            <a:off x="899592" y="2850850"/>
            <a:ext cx="7232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上式に</a:t>
            </a:r>
            <a:endParaRPr kumimoji="0" lang="ja-JP" altLang="ja-JP"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4"/>
          <p:cNvSpPr>
            <a:spLocks noChangeArrowheads="1"/>
          </p:cNvSpPr>
          <p:nvPr/>
        </p:nvSpPr>
        <p:spPr bwMode="auto">
          <a:xfrm>
            <a:off x="899592" y="3924345"/>
            <a:ext cx="162095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を代入してみると</a:t>
            </a:r>
            <a:endParaRPr kumimoji="0" lang="ja-JP" altLang="ja-JP"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10" name="角丸四角形 9"/>
          <p:cNvSpPr/>
          <p:nvPr/>
        </p:nvSpPr>
        <p:spPr bwMode="auto">
          <a:xfrm>
            <a:off x="2123728" y="4581128"/>
            <a:ext cx="5040560" cy="1584176"/>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Tree>
    <p:extLst>
      <p:ext uri="{BB962C8B-B14F-4D97-AF65-F5344CB8AC3E}">
        <p14:creationId xmlns:p14="http://schemas.microsoft.com/office/powerpoint/2010/main" val="19206937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bwMode="auto">
          <a:xfrm>
            <a:off x="395536" y="1052736"/>
            <a:ext cx="8352928" cy="648072"/>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4" name="タイトル 1"/>
          <p:cNvSpPr txBox="1">
            <a:spLocks/>
          </p:cNvSpPr>
          <p:nvPr/>
        </p:nvSpPr>
        <p:spPr>
          <a:xfrm>
            <a:off x="518864" y="200661"/>
            <a:ext cx="8229600" cy="10668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r>
              <a:rPr lang="ja-JP" altLang="en-US" kern="0" dirty="0" smtClean="0"/>
              <a:t>相互情報量</a:t>
            </a:r>
            <a:r>
              <a:rPr lang="en-US" altLang="ja-JP" kern="0" dirty="0" smtClean="0"/>
              <a:t>I(X;Y)</a:t>
            </a:r>
            <a:endParaRPr lang="ja-JP" altLang="en-US" kern="0" dirty="0"/>
          </a:p>
        </p:txBody>
      </p:sp>
      <p:sp>
        <p:nvSpPr>
          <p:cNvPr id="5" name="正方形/長方形 4"/>
          <p:cNvSpPr/>
          <p:nvPr/>
        </p:nvSpPr>
        <p:spPr>
          <a:xfrm>
            <a:off x="683568" y="1052736"/>
            <a:ext cx="7542584" cy="1169551"/>
          </a:xfrm>
          <a:prstGeom prst="rect">
            <a:avLst/>
          </a:prstGeom>
        </p:spPr>
        <p:txBody>
          <a:bodyPr wrap="square">
            <a:spAutoFit/>
          </a:bodyPr>
          <a:lstStyle/>
          <a:p>
            <a:pPr lvl="0" algn="just">
              <a:spcAft>
                <a:spcPts val="0"/>
              </a:spcAft>
              <a:tabLst>
                <a:tab pos="457200" algn="l"/>
              </a:tabLst>
            </a:pPr>
            <a:r>
              <a:rPr lang="ja-JP" altLang="en-US" sz="1400" kern="100" dirty="0" smtClean="0">
                <a:latin typeface="Century" panose="02040604050505020304" pitchFamily="18" charset="0"/>
                <a:ea typeface="ＭＳ 明朝" panose="02020609040205080304" pitchFamily="17" charset="-128"/>
                <a:cs typeface="Times New Roman" panose="02020603050405020304" pitchFamily="18" charset="0"/>
              </a:rPr>
              <a:t>（３）</a:t>
            </a:r>
            <a:r>
              <a:rPr lang="ja-JP" altLang="ja-JP" sz="1400" kern="100" dirty="0" smtClean="0">
                <a:latin typeface="Century" panose="02040604050505020304" pitchFamily="18" charset="0"/>
                <a:ea typeface="ＭＳ 明朝" panose="02020609040205080304" pitchFamily="17" charset="-128"/>
                <a:cs typeface="Times New Roman" panose="02020603050405020304" pitchFamily="18" charset="0"/>
              </a:rPr>
              <a:t>相互</a:t>
            </a: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情報量　</a:t>
            </a:r>
            <a:r>
              <a:rPr lang="en-US" altLang="ja-JP" sz="1400" kern="100" dirty="0">
                <a:latin typeface="Century" panose="02040604050505020304" pitchFamily="18" charset="0"/>
                <a:ea typeface="ＭＳ 明朝" panose="02020609040205080304" pitchFamily="17" charset="-128"/>
                <a:cs typeface="Times New Roman" panose="02020603050405020304" pitchFamily="18" charset="0"/>
              </a:rPr>
              <a:t>I(X;Y)</a:t>
            </a: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1400" u="sng" kern="100" dirty="0">
                <a:solidFill>
                  <a:srgbClr val="0000FF"/>
                </a:solidFill>
                <a:latin typeface="Century" panose="02040604050505020304" pitchFamily="18" charset="0"/>
                <a:ea typeface="ＭＳ 明朝" panose="02020609040205080304" pitchFamily="17" charset="-128"/>
                <a:cs typeface="Times New Roman" panose="02020603050405020304" pitchFamily="18" charset="0"/>
              </a:rPr>
              <a:t>Ｙを知って得たＸについての情報量</a:t>
            </a:r>
            <a:endParaRPr lang="ja-JP" altLang="ja-JP" sz="1400" kern="100" dirty="0">
              <a:solidFill>
                <a:srgbClr val="0000FF"/>
              </a:solidFill>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altLang="ja-JP" sz="140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Ｙを知って得たＸについての情報量＝</a:t>
            </a:r>
          </a:p>
          <a:p>
            <a:pPr algn="just">
              <a:spcAft>
                <a:spcPts val="0"/>
              </a:spcAft>
            </a:pP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（Ｘについてのあいまいさ）</a:t>
            </a: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1400" kern="100" dirty="0">
                <a:solidFill>
                  <a:srgbClr val="FF0000"/>
                </a:solidFill>
                <a:latin typeface="Script"/>
                <a:ea typeface="ＭＳ 明朝" panose="02020609040205080304" pitchFamily="17" charset="-128"/>
                <a:cs typeface="Script"/>
              </a:rPr>
              <a:t>Ｙを知ったとき，Ｘについて残っているあいまいさ</a:t>
            </a:r>
            <a:r>
              <a:rPr lang="ja-JP" altLang="ja-JP" sz="14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p>
          <a:p>
            <a:pPr algn="just">
              <a:spcAft>
                <a:spcPts val="0"/>
              </a:spcAft>
            </a:pP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これを式にすると</a:t>
            </a: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1330585496"/>
              </p:ext>
            </p:extLst>
          </p:nvPr>
        </p:nvGraphicFramePr>
        <p:xfrm>
          <a:off x="3275856" y="2420860"/>
          <a:ext cx="2244386" cy="264046"/>
        </p:xfrm>
        <a:graphic>
          <a:graphicData uri="http://schemas.openxmlformats.org/presentationml/2006/ole">
            <mc:AlternateContent xmlns:mc="http://schemas.openxmlformats.org/markup-compatibility/2006">
              <mc:Choice xmlns:v="urn:schemas-microsoft-com:vml" Requires="v">
                <p:oleObj spid="_x0000_s58736" name="Equation" r:id="rId3" imgW="1726451" imgH="203112" progId="Equation.DSMT4">
                  <p:embed/>
                </p:oleObj>
              </mc:Choice>
              <mc:Fallback>
                <p:oleObj name="Equation" r:id="rId3" imgW="1726451" imgH="203112"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2420860"/>
                        <a:ext cx="2244386" cy="2640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角丸四角形 7"/>
          <p:cNvSpPr/>
          <p:nvPr/>
        </p:nvSpPr>
        <p:spPr bwMode="auto">
          <a:xfrm>
            <a:off x="2915816" y="2222287"/>
            <a:ext cx="3024336" cy="630649"/>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2868656637"/>
              </p:ext>
            </p:extLst>
          </p:nvPr>
        </p:nvGraphicFramePr>
        <p:xfrm>
          <a:off x="1761619" y="3074362"/>
          <a:ext cx="5332730" cy="1882140"/>
        </p:xfrm>
        <a:graphic>
          <a:graphicData uri="http://schemas.openxmlformats.org/presentationml/2006/ole">
            <mc:AlternateContent xmlns:mc="http://schemas.openxmlformats.org/markup-compatibility/2006">
              <mc:Choice xmlns:v="urn:schemas-microsoft-com:vml" Requires="v">
                <p:oleObj spid="_x0000_s58737" name="Equation" r:id="rId5" imgW="4102100" imgH="1447800" progId="Equation.DSMT4">
                  <p:embed/>
                </p:oleObj>
              </mc:Choice>
              <mc:Fallback>
                <p:oleObj name="Equation" r:id="rId5" imgW="4102100" imgH="14478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1619" y="3074362"/>
                        <a:ext cx="5332730" cy="1882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正方形/長方形 10"/>
          <p:cNvSpPr/>
          <p:nvPr/>
        </p:nvSpPr>
        <p:spPr>
          <a:xfrm>
            <a:off x="689001" y="5137991"/>
            <a:ext cx="3090911" cy="307777"/>
          </a:xfrm>
          <a:prstGeom prst="rect">
            <a:avLst/>
          </a:prstGeom>
        </p:spPr>
        <p:txBody>
          <a:bodyPr wrap="none">
            <a:spAutoFit/>
          </a:bodyPr>
          <a:lstStyle/>
          <a:p>
            <a:pPr algn="just">
              <a:spcAft>
                <a:spcPts val="0"/>
              </a:spcAft>
            </a:pPr>
            <a:r>
              <a:rPr lang="ja-JP" altLang="ja-JP" sz="1400" kern="100" dirty="0">
                <a:latin typeface="Script"/>
                <a:ea typeface="ＭＳ 明朝" panose="02020609040205080304" pitchFamily="17" charset="-128"/>
                <a:cs typeface="Script"/>
              </a:rPr>
              <a:t>となる．</a:t>
            </a:r>
            <a:r>
              <a:rPr lang="en-US" altLang="ja-JP" sz="1400" kern="100" dirty="0">
                <a:latin typeface="Script"/>
                <a:ea typeface="ＭＳ 明朝" panose="02020609040205080304" pitchFamily="17" charset="-128"/>
                <a:cs typeface="Script"/>
              </a:rPr>
              <a:t>X</a:t>
            </a:r>
            <a:r>
              <a:rPr lang="ja-JP" altLang="ja-JP" sz="1400" kern="100" dirty="0">
                <a:latin typeface="Script"/>
                <a:ea typeface="ＭＳ 明朝" panose="02020609040205080304" pitchFamily="17" charset="-128"/>
                <a:cs typeface="Script"/>
              </a:rPr>
              <a:t>と</a:t>
            </a:r>
            <a:r>
              <a:rPr lang="en-US" altLang="ja-JP" sz="1400" kern="100" dirty="0">
                <a:latin typeface="Script"/>
                <a:ea typeface="ＭＳ 明朝" panose="02020609040205080304" pitchFamily="17" charset="-128"/>
                <a:cs typeface="Script"/>
              </a:rPr>
              <a:t>Y</a:t>
            </a:r>
            <a:r>
              <a:rPr lang="ja-JP" altLang="ja-JP" sz="1400" kern="100" dirty="0">
                <a:latin typeface="Script"/>
                <a:ea typeface="ＭＳ 明朝" panose="02020609040205080304" pitchFamily="17" charset="-128"/>
                <a:cs typeface="Script"/>
              </a:rPr>
              <a:t>を入れ替えて考えると</a:t>
            </a: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371183656"/>
              </p:ext>
            </p:extLst>
          </p:nvPr>
        </p:nvGraphicFramePr>
        <p:xfrm>
          <a:off x="3995936" y="4986509"/>
          <a:ext cx="3598920" cy="610740"/>
        </p:xfrm>
        <a:graphic>
          <a:graphicData uri="http://schemas.openxmlformats.org/presentationml/2006/ole">
            <mc:AlternateContent xmlns:mc="http://schemas.openxmlformats.org/markup-compatibility/2006">
              <mc:Choice xmlns:v="urn:schemas-microsoft-com:vml" Requires="v">
                <p:oleObj spid="_x0000_s58738" name="Equation" r:id="rId7" imgW="2768400" imgH="469800" progId="Equation.DSMT4">
                  <p:embed/>
                </p:oleObj>
              </mc:Choice>
              <mc:Fallback>
                <p:oleObj name="Equation" r:id="rId7" imgW="2768400" imgH="469800" progId="Equation.DSMT4">
                  <p:embed/>
                  <p:pic>
                    <p:nvPicPr>
                      <p:cNvPr id="0" name="Object 6"/>
                      <p:cNvPicPr>
                        <a:picLocks noChangeAspect="1" noChangeArrowheads="1"/>
                      </p:cNvPicPr>
                      <p:nvPr/>
                    </p:nvPicPr>
                    <p:blipFill>
                      <a:blip r:embed="rId8"/>
                      <a:srcRect/>
                      <a:stretch>
                        <a:fillRect/>
                      </a:stretch>
                    </p:blipFill>
                    <p:spPr bwMode="auto">
                      <a:xfrm>
                        <a:off x="3995936" y="4986509"/>
                        <a:ext cx="3598920" cy="6107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オブジェクト 14"/>
          <p:cNvGraphicFramePr>
            <a:graphicFrameLocks noChangeAspect="1"/>
          </p:cNvGraphicFramePr>
          <p:nvPr>
            <p:extLst>
              <p:ext uri="{D42A27DB-BD31-4B8C-83A1-F6EECF244321}">
                <p14:modId xmlns:p14="http://schemas.microsoft.com/office/powerpoint/2010/main" val="847607449"/>
              </p:ext>
            </p:extLst>
          </p:nvPr>
        </p:nvGraphicFramePr>
        <p:xfrm>
          <a:off x="788313" y="5762319"/>
          <a:ext cx="1897826" cy="313554"/>
        </p:xfrm>
        <a:graphic>
          <a:graphicData uri="http://schemas.openxmlformats.org/presentationml/2006/ole">
            <mc:AlternateContent xmlns:mc="http://schemas.openxmlformats.org/markup-compatibility/2006">
              <mc:Choice xmlns:v="urn:schemas-microsoft-com:vml" Requires="v">
                <p:oleObj spid="_x0000_s58739" name="Equation" r:id="rId9" imgW="1459866" imgH="241195" progId="Equation.DSMT4">
                  <p:embed/>
                </p:oleObj>
              </mc:Choice>
              <mc:Fallback>
                <p:oleObj name="Equation" r:id="rId9" imgW="1459866" imgH="241195" progId="Equation.DSMT4">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8313" y="5762319"/>
                        <a:ext cx="1897826" cy="3135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0"/>
          <p:cNvSpPr>
            <a:spLocks noChangeArrowheads="1"/>
          </p:cNvSpPr>
          <p:nvPr/>
        </p:nvSpPr>
        <p:spPr bwMode="auto">
          <a:xfrm>
            <a:off x="2700548" y="5762319"/>
            <a:ext cx="325922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であるから</a:t>
            </a:r>
            <a:r>
              <a:rPr kumimoji="0" lang="en-US" altLang="ja-JP" sz="14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I(X;Y)=I(Y;X)</a:t>
            </a:r>
            <a:r>
              <a:rPr kumimoji="0" lang="ja-JP" altLang="en-US" sz="14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がなりたつ．</a:t>
            </a:r>
            <a:endParaRPr kumimoji="0" lang="ja-JP" altLang="en-US" sz="14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18" name="オブジェクト 17"/>
          <p:cNvGraphicFramePr>
            <a:graphicFrameLocks noChangeAspect="1"/>
          </p:cNvGraphicFramePr>
          <p:nvPr>
            <p:extLst>
              <p:ext uri="{D42A27DB-BD31-4B8C-83A1-F6EECF244321}">
                <p14:modId xmlns:p14="http://schemas.microsoft.com/office/powerpoint/2010/main" val="2380241613"/>
              </p:ext>
            </p:extLst>
          </p:nvPr>
        </p:nvGraphicFramePr>
        <p:xfrm>
          <a:off x="6588224" y="6070600"/>
          <a:ext cx="1452563" cy="263525"/>
        </p:xfrm>
        <a:graphic>
          <a:graphicData uri="http://schemas.openxmlformats.org/presentationml/2006/ole">
            <mc:AlternateContent xmlns:mc="http://schemas.openxmlformats.org/markup-compatibility/2006">
              <mc:Choice xmlns:v="urn:schemas-microsoft-com:vml" Requires="v">
                <p:oleObj spid="_x0000_s58740" name="Equation" r:id="rId11" imgW="1117440" imgH="203040" progId="Equation.DSMT4">
                  <p:embed/>
                </p:oleObj>
              </mc:Choice>
              <mc:Fallback>
                <p:oleObj name="Equation" r:id="rId11" imgW="1117440" imgH="203040" progId="Equation.DSMT4">
                  <p:embed/>
                  <p:pic>
                    <p:nvPicPr>
                      <p:cNvPr id="0" name=""/>
                      <p:cNvPicPr>
                        <a:picLocks noChangeAspect="1" noChangeArrowheads="1"/>
                      </p:cNvPicPr>
                      <p:nvPr/>
                    </p:nvPicPr>
                    <p:blipFill>
                      <a:blip r:embed="rId12"/>
                      <a:srcRect/>
                      <a:stretch>
                        <a:fillRect/>
                      </a:stretch>
                    </p:blipFill>
                    <p:spPr bwMode="auto">
                      <a:xfrm>
                        <a:off x="6588224" y="6070600"/>
                        <a:ext cx="1452563" cy="263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角丸四角形 18"/>
          <p:cNvSpPr/>
          <p:nvPr/>
        </p:nvSpPr>
        <p:spPr bwMode="auto">
          <a:xfrm>
            <a:off x="6300192" y="5916207"/>
            <a:ext cx="2016224" cy="537129"/>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Tree>
    <p:extLst>
      <p:ext uri="{BB962C8B-B14F-4D97-AF65-F5344CB8AC3E}">
        <p14:creationId xmlns:p14="http://schemas.microsoft.com/office/powerpoint/2010/main" val="40484418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bwMode="auto">
          <a:xfrm>
            <a:off x="395536" y="1052736"/>
            <a:ext cx="8352928" cy="648072"/>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3" name="正方形/長方形 2"/>
          <p:cNvSpPr/>
          <p:nvPr/>
        </p:nvSpPr>
        <p:spPr>
          <a:xfrm>
            <a:off x="467544" y="116632"/>
            <a:ext cx="8424936" cy="738664"/>
          </a:xfrm>
          <a:prstGeom prst="rect">
            <a:avLst/>
          </a:prstGeom>
        </p:spPr>
        <p:txBody>
          <a:bodyPr wrap="square">
            <a:spAutoFit/>
          </a:bodyPr>
          <a:lstStyle/>
          <a:p>
            <a:pPr algn="just">
              <a:spcAft>
                <a:spcPts val="0"/>
              </a:spcAft>
            </a:pPr>
            <a:r>
              <a:rPr lang="zh-TW" altLang="ja-JP" sz="1400" u="sng" kern="100" dirty="0" smtClean="0">
                <a:latin typeface="Century" panose="02040604050505020304" pitchFamily="18" charset="0"/>
                <a:ea typeface="ＭＳ 明朝" panose="02020609040205080304" pitchFamily="17" charset="-128"/>
                <a:cs typeface="Times New Roman" panose="02020603050405020304" pitchFamily="18" charset="0"/>
              </a:rPr>
              <a:t>問</a:t>
            </a:r>
            <a:r>
              <a:rPr lang="en-US" altLang="zh-TW" sz="1400" u="sng" kern="100" dirty="0" smtClean="0">
                <a:latin typeface="Century" panose="02040604050505020304" pitchFamily="18" charset="0"/>
                <a:ea typeface="ＭＳ 明朝" panose="02020609040205080304" pitchFamily="17" charset="-128"/>
                <a:cs typeface="Times New Roman" panose="02020603050405020304" pitchFamily="18" charset="0"/>
              </a:rPr>
              <a:t>13</a:t>
            </a:r>
            <a:endParaRPr lang="ja-JP" altLang="ja-JP" sz="1400" u="sng"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Ｘ：実際の天気の（結合）確率分布，　Ｙ：天気予報の（結合）確率分布が次のように与えられている．このとき，</a:t>
            </a: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aphicFrame>
        <p:nvGraphicFramePr>
          <p:cNvPr id="4" name="表 3"/>
          <p:cNvGraphicFramePr>
            <a:graphicFrameLocks noGrp="1"/>
          </p:cNvGraphicFramePr>
          <p:nvPr>
            <p:extLst>
              <p:ext uri="{D42A27DB-BD31-4B8C-83A1-F6EECF244321}">
                <p14:modId xmlns:p14="http://schemas.microsoft.com/office/powerpoint/2010/main" val="2249848315"/>
              </p:ext>
            </p:extLst>
          </p:nvPr>
        </p:nvGraphicFramePr>
        <p:xfrm>
          <a:off x="1403647" y="855296"/>
          <a:ext cx="6075572" cy="1493585"/>
        </p:xfrm>
        <a:graphic>
          <a:graphicData uri="http://schemas.openxmlformats.org/drawingml/2006/table">
            <a:tbl>
              <a:tblPr firstRow="1" firstCol="1" lastRow="1" lastCol="1" bandRow="1" bandCol="1"/>
              <a:tblGrid>
                <a:gridCol w="1214695"/>
                <a:gridCol w="1214695"/>
                <a:gridCol w="1215394"/>
                <a:gridCol w="1215394"/>
                <a:gridCol w="1215394"/>
              </a:tblGrid>
              <a:tr h="298717">
                <a:tc rowSpan="2" gridSpan="2">
                  <a:txBody>
                    <a:bodyPr/>
                    <a:lstStyle/>
                    <a:p>
                      <a:pPr algn="ctr">
                        <a:spcAft>
                          <a:spcPts val="0"/>
                        </a:spcAft>
                      </a:pPr>
                      <a:endParaRPr lang="en-US"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gridSpan="2">
                  <a:txBody>
                    <a:bodyPr/>
                    <a:lstStyle/>
                    <a:p>
                      <a:pPr algn="ctr">
                        <a:spcAft>
                          <a:spcPts val="0"/>
                        </a:spcAft>
                      </a:pPr>
                      <a:r>
                        <a:rPr lang="ja-JP" sz="1050" kern="100">
                          <a:effectLst/>
                          <a:latin typeface="Century" panose="02040604050505020304" pitchFamily="18" charset="0"/>
                          <a:ea typeface="ＭＳ 明朝" panose="02020609040205080304" pitchFamily="17" charset="-128"/>
                          <a:cs typeface="Times New Roman" panose="02020603050405020304" pitchFamily="18" charset="0"/>
                        </a:rPr>
                        <a:t>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2">
                  <a:txBody>
                    <a:bodyPr/>
                    <a:lstStyle/>
                    <a:p>
                      <a:pPr algn="ctr">
                        <a:spcAft>
                          <a:spcPts val="0"/>
                        </a:spcAft>
                      </a:pPr>
                      <a:endParaRPr lang="en-US"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717">
                <a:tc gridSpan="2"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ja-JP" sz="1050" kern="100">
                          <a:effectLst/>
                          <a:latin typeface="Century" panose="02040604050505020304" pitchFamily="18" charset="0"/>
                          <a:ea typeface="ＭＳ 明朝" panose="02020609040205080304" pitchFamily="17" charset="-128"/>
                          <a:cs typeface="Times New Roman" panose="02020603050405020304" pitchFamily="18" charset="0"/>
                        </a:rPr>
                        <a:t>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050" kern="100">
                          <a:effectLst/>
                          <a:latin typeface="Century" panose="02040604050505020304" pitchFamily="18" charset="0"/>
                          <a:ea typeface="ＭＳ 明朝" panose="02020609040205080304" pitchFamily="17" charset="-128"/>
                          <a:cs typeface="Times New Roman" panose="02020603050405020304" pitchFamily="18" charset="0"/>
                        </a:rPr>
                        <a:t>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r>
              <a:tr h="298717">
                <a:tc rowSpan="2">
                  <a:txBody>
                    <a:bodyPr/>
                    <a:lstStyle/>
                    <a:p>
                      <a:pPr algn="ctr">
                        <a:spcAft>
                          <a:spcPts val="0"/>
                        </a:spcAft>
                      </a:pPr>
                      <a:r>
                        <a:rPr lang="ja-JP" sz="1050" kern="100">
                          <a:effectLst/>
                          <a:latin typeface="Century" panose="02040604050505020304" pitchFamily="18" charset="0"/>
                          <a:ea typeface="ＭＳ 明朝" panose="02020609040205080304" pitchFamily="17" charset="-128"/>
                          <a:cs typeface="Times New Roman" panose="02020603050405020304" pitchFamily="18" charset="0"/>
                        </a:rPr>
                        <a:t>Ｘ</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050" kern="100">
                          <a:effectLst/>
                          <a:latin typeface="Century" panose="02040604050505020304" pitchFamily="18" charset="0"/>
                          <a:ea typeface="ＭＳ 明朝" panose="02020609040205080304" pitchFamily="17" charset="-128"/>
                          <a:cs typeface="Times New Roman" panose="02020603050405020304" pitchFamily="18" charset="0"/>
                        </a:rPr>
                        <a:t>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4/9</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2/9</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2/3</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717">
                <a:tc vMerge="1">
                  <a:txBody>
                    <a:bodyPr/>
                    <a:lstStyle/>
                    <a:p>
                      <a:endParaRPr kumimoji="1" lang="ja-JP" altLang="en-US"/>
                    </a:p>
                  </a:txBody>
                  <a:tcPr/>
                </a:tc>
                <a:tc>
                  <a:txBody>
                    <a:bodyPr/>
                    <a:lstStyle/>
                    <a:p>
                      <a:pPr algn="ctr">
                        <a:spcAft>
                          <a:spcPts val="0"/>
                        </a:spcAft>
                      </a:pPr>
                      <a:r>
                        <a:rPr lang="ja-JP" sz="1050" kern="100">
                          <a:effectLst/>
                          <a:latin typeface="Century" panose="02040604050505020304" pitchFamily="18" charset="0"/>
                          <a:ea typeface="ＭＳ 明朝" panose="02020609040205080304" pitchFamily="17" charset="-128"/>
                          <a:cs typeface="Times New Roman" panose="02020603050405020304" pitchFamily="18" charset="0"/>
                        </a:rPr>
                        <a:t>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1/9</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2/9</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1/3</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717">
                <a:tc gridSpan="2">
                  <a:txBody>
                    <a:bodyPr/>
                    <a:lstStyle/>
                    <a:p>
                      <a:pPr algn="ctr">
                        <a:spcAft>
                          <a:spcPts val="0"/>
                        </a:spcAft>
                      </a:pPr>
                      <a:endParaRPr lang="en-US"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5/9</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4/9</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r>
            </a:tbl>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2541414714"/>
              </p:ext>
            </p:extLst>
          </p:nvPr>
        </p:nvGraphicFramePr>
        <p:xfrm>
          <a:off x="2090184" y="1019441"/>
          <a:ext cx="825632" cy="321327"/>
        </p:xfrm>
        <a:graphic>
          <a:graphicData uri="http://schemas.openxmlformats.org/presentationml/2006/ole">
            <mc:AlternateContent xmlns:mc="http://schemas.openxmlformats.org/markup-compatibility/2006">
              <mc:Choice xmlns:v="urn:schemas-microsoft-com:vml" Requires="v">
                <p:oleObj spid="_x0000_s59679" name="Equation" r:id="rId3" imgW="583947" imgH="228501" progId="Equation.DSMT4">
                  <p:embed/>
                </p:oleObj>
              </mc:Choice>
              <mc:Fallback>
                <p:oleObj name="Equation" r:id="rId3" imgW="583947" imgH="228501"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0184" y="1019441"/>
                        <a:ext cx="825632" cy="321327"/>
                      </a:xfrm>
                      <a:prstGeom prst="rect">
                        <a:avLst/>
                      </a:prstGeom>
                      <a:noFill/>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697858059"/>
              </p:ext>
            </p:extLst>
          </p:nvPr>
        </p:nvGraphicFramePr>
        <p:xfrm>
          <a:off x="6588224" y="1037207"/>
          <a:ext cx="566785" cy="321327"/>
        </p:xfrm>
        <a:graphic>
          <a:graphicData uri="http://schemas.openxmlformats.org/presentationml/2006/ole">
            <mc:AlternateContent xmlns:mc="http://schemas.openxmlformats.org/markup-compatibility/2006">
              <mc:Choice xmlns:v="urn:schemas-microsoft-com:vml" Requires="v">
                <p:oleObj spid="_x0000_s59680" name="Equation" r:id="rId5" imgW="406224" imgH="228501" progId="Equation.DSMT4">
                  <p:embed/>
                </p:oleObj>
              </mc:Choice>
              <mc:Fallback>
                <p:oleObj name="Equation" r:id="rId5" imgW="406224" imgH="228501"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224" y="1037207"/>
                        <a:ext cx="566785" cy="321327"/>
                      </a:xfrm>
                      <a:prstGeom prst="rect">
                        <a:avLst/>
                      </a:prstGeom>
                      <a:noFill/>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1607788806"/>
              </p:ext>
            </p:extLst>
          </p:nvPr>
        </p:nvGraphicFramePr>
        <p:xfrm>
          <a:off x="2267744" y="2027554"/>
          <a:ext cx="557859" cy="321327"/>
        </p:xfrm>
        <a:graphic>
          <a:graphicData uri="http://schemas.openxmlformats.org/presentationml/2006/ole">
            <mc:AlternateContent xmlns:mc="http://schemas.openxmlformats.org/markup-compatibility/2006">
              <mc:Choice xmlns:v="urn:schemas-microsoft-com:vml" Requires="v">
                <p:oleObj spid="_x0000_s59681" name="Equation" r:id="rId7" imgW="393529" imgH="228501" progId="Equation.DSMT4">
                  <p:embed/>
                </p:oleObj>
              </mc:Choice>
              <mc:Fallback>
                <p:oleObj name="Equation" r:id="rId7" imgW="393529" imgH="228501" progId="Equation.DSMT4">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7744" y="2027554"/>
                        <a:ext cx="557859" cy="321327"/>
                      </a:xfrm>
                      <a:prstGeom prst="rect">
                        <a:avLst/>
                      </a:prstGeom>
                      <a:noFill/>
                    </p:spPr>
                  </p:pic>
                </p:oleObj>
              </mc:Fallback>
            </mc:AlternateContent>
          </a:graphicData>
        </a:graphic>
      </p:graphicFrame>
      <p:sp>
        <p:nvSpPr>
          <p:cNvPr id="8" name="Rectangle 5"/>
          <p:cNvSpPr>
            <a:spLocks noChangeArrowheads="1"/>
          </p:cNvSpPr>
          <p:nvPr/>
        </p:nvSpPr>
        <p:spPr bwMode="auto">
          <a:xfrm>
            <a:off x="638932" y="2577481"/>
            <a:ext cx="368722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tabLst>
                <a:tab pos="457200" algn="l"/>
              </a:tabLst>
              <a:defRPr>
                <a:solidFill>
                  <a:schemeClr val="tx1"/>
                </a:solidFill>
                <a:latin typeface="Arial" panose="020B0604020202020204" pitchFamily="34" charset="0"/>
              </a:defRPr>
            </a:lvl1pPr>
            <a:lvl2pPr eaLnBrk="0" hangingPunct="0">
              <a:tabLst>
                <a:tab pos="457200" algn="l"/>
              </a:tabLst>
              <a:defRPr>
                <a:solidFill>
                  <a:schemeClr val="tx1"/>
                </a:solidFill>
                <a:latin typeface="Arial" panose="020B0604020202020204" pitchFamily="34" charset="0"/>
              </a:defRPr>
            </a:lvl2pPr>
            <a:lvl3pPr eaLnBrk="0" hangingPunct="0">
              <a:tabLst>
                <a:tab pos="457200" algn="l"/>
              </a:tabLst>
              <a:defRPr>
                <a:solidFill>
                  <a:schemeClr val="tx1"/>
                </a:solidFill>
                <a:latin typeface="Arial" panose="020B0604020202020204" pitchFamily="34" charset="0"/>
              </a:defRPr>
            </a:lvl3pPr>
            <a:lvl4pPr eaLnBrk="0" hangingPunct="0">
              <a:tabLst>
                <a:tab pos="457200" algn="l"/>
              </a:tabLst>
              <a:defRPr>
                <a:solidFill>
                  <a:schemeClr val="tx1"/>
                </a:solidFill>
                <a:latin typeface="Arial" panose="020B0604020202020204" pitchFamily="34" charset="0"/>
              </a:defRPr>
            </a:lvl4pPr>
            <a:lvl5pPr eaLnBrk="0" hangingPunct="0">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457200" algn="l"/>
              </a:tabLst>
            </a:pPr>
            <a:r>
              <a:rPr kumimoji="0" lang="ja-JP" altLang="en-US" sz="14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（１）</a:t>
            </a:r>
            <a:r>
              <a:rPr kumimoji="0" lang="ja-JP" altLang="ja-JP" sz="14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平均情報量</a:t>
            </a:r>
            <a:r>
              <a:rPr kumimoji="0" lang="en-US" altLang="ja-JP" sz="14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H(X)</a:t>
            </a:r>
            <a:r>
              <a:rPr kumimoji="0" lang="ja-JP" altLang="en-US" sz="14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を求めよ</a:t>
            </a:r>
            <a:endParaRPr kumimoji="0" lang="ja-JP"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ja-JP" altLang="en-US" sz="14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（２）条件付エントロピー</a:t>
            </a:r>
            <a:r>
              <a:rPr kumimoji="0" lang="en-US" altLang="ja-JP" sz="14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H(X|Y)</a:t>
            </a:r>
            <a:r>
              <a:rPr kumimoji="0" lang="ja-JP" altLang="en-US" sz="14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を求めよ</a:t>
            </a:r>
            <a:endParaRPr kumimoji="0" lang="ja-JP"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ja-JP" altLang="en-US" sz="14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（３）相互情報量</a:t>
            </a:r>
            <a:r>
              <a:rPr kumimoji="0" lang="en-US" altLang="ja-JP" sz="14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I(X;Y)</a:t>
            </a:r>
            <a:r>
              <a:rPr kumimoji="0" lang="ja-JP" altLang="en-US" sz="14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を求めよ</a:t>
            </a:r>
            <a:endParaRPr kumimoji="0" lang="ja-JP"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ja-JP" altLang="en-US" sz="14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全て　　　　　　を用いて表せ．</a:t>
            </a:r>
            <a:endParaRPr kumimoji="0" lang="ja-JP" altLang="en-US" sz="1400" b="0" i="0" u="none" strike="noStrike" cap="none" normalizeH="0" baseline="0" dirty="0" smtClean="0">
              <a:ln>
                <a:noFill/>
              </a:ln>
              <a:solidFill>
                <a:schemeClr val="tx1"/>
              </a:solidFill>
              <a:effectLst/>
            </a:endParaRPr>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170497123"/>
              </p:ext>
            </p:extLst>
          </p:nvPr>
        </p:nvGraphicFramePr>
        <p:xfrm>
          <a:off x="1331640" y="3245257"/>
          <a:ext cx="1040130" cy="297180"/>
        </p:xfrm>
        <a:graphic>
          <a:graphicData uri="http://schemas.openxmlformats.org/presentationml/2006/ole">
            <mc:AlternateContent xmlns:mc="http://schemas.openxmlformats.org/markup-compatibility/2006">
              <mc:Choice xmlns:v="urn:schemas-microsoft-com:vml" Requires="v">
                <p:oleObj spid="_x0000_s59682" name="Equation" r:id="rId9" imgW="800100" imgH="228600" progId="Equation.DSMT4">
                  <p:embed/>
                </p:oleObj>
              </mc:Choice>
              <mc:Fallback>
                <p:oleObj name="Equation" r:id="rId9" imgW="800100" imgH="2286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1640" y="3245257"/>
                        <a:ext cx="1040130" cy="2971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566531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通信路の符号化</a:t>
            </a:r>
            <a:endParaRPr kumimoji="1" lang="ja-JP" altLang="en-US" dirty="0"/>
          </a:p>
        </p:txBody>
      </p:sp>
      <p:sp>
        <p:nvSpPr>
          <p:cNvPr id="3" name="正方形/長方形 2"/>
          <p:cNvSpPr/>
          <p:nvPr/>
        </p:nvSpPr>
        <p:spPr>
          <a:xfrm>
            <a:off x="755576" y="1905794"/>
            <a:ext cx="7704856" cy="3539430"/>
          </a:xfrm>
          <a:prstGeom prst="rect">
            <a:avLst/>
          </a:prstGeom>
        </p:spPr>
        <p:txBody>
          <a:bodyPr wrap="square">
            <a:spAutoFit/>
          </a:bodyPr>
          <a:lstStyle/>
          <a:p>
            <a:r>
              <a:rPr lang="ja-JP" altLang="en-US" sz="1400" dirty="0" smtClean="0">
                <a:latin typeface="ＭＳ 明朝" panose="02020609040205080304" pitchFamily="17" charset="-128"/>
                <a:ea typeface="ＭＳ 明朝" panose="02020609040205080304" pitchFamily="17" charset="-128"/>
              </a:rPr>
              <a:t>　</a:t>
            </a:r>
            <a:r>
              <a:rPr lang="ja-JP" altLang="ja-JP" sz="1400" dirty="0" smtClean="0">
                <a:latin typeface="ＭＳ 明朝" panose="02020609040205080304" pitchFamily="17" charset="-128"/>
                <a:ea typeface="ＭＳ 明朝" panose="02020609040205080304" pitchFamily="17" charset="-128"/>
              </a:rPr>
              <a:t>シャノン</a:t>
            </a:r>
            <a:r>
              <a:rPr lang="ja-JP" altLang="ja-JP" sz="1400" dirty="0">
                <a:latin typeface="ＭＳ 明朝" panose="02020609040205080304" pitchFamily="17" charset="-128"/>
                <a:ea typeface="ＭＳ 明朝" panose="02020609040205080304" pitchFamily="17" charset="-128"/>
              </a:rPr>
              <a:t>の第１定理（</a:t>
            </a:r>
            <a:r>
              <a:rPr lang="ja-JP" altLang="ja-JP" sz="1400" b="1" dirty="0">
                <a:solidFill>
                  <a:srgbClr val="FF0000"/>
                </a:solidFill>
                <a:latin typeface="ＭＳ 明朝" panose="02020609040205080304" pitchFamily="17" charset="-128"/>
                <a:ea typeface="ＭＳ 明朝" panose="02020609040205080304" pitchFamily="17" charset="-128"/>
              </a:rPr>
              <a:t>情報源符号化定理</a:t>
            </a:r>
            <a:r>
              <a:rPr lang="ja-JP" altLang="ja-JP" sz="1400" dirty="0">
                <a:latin typeface="ＭＳ 明朝" panose="02020609040205080304" pitchFamily="17" charset="-128"/>
                <a:ea typeface="ＭＳ 明朝" panose="02020609040205080304" pitchFamily="17" charset="-128"/>
              </a:rPr>
              <a:t>）では平均符号長をできるだけ短くするように，情報源系列を符号語系列に変換する情報源符号化について勉強した．しかし，情報源符号器の出力をそのまま通信路に入力すると，雑音などの通信路における誤りのため，通信路の出力が入力とは異なる符号語系列になる可能性がある．</a:t>
            </a:r>
            <a:r>
              <a:rPr lang="en-US" altLang="ja-JP" sz="1400" dirty="0">
                <a:latin typeface="ＭＳ 明朝" panose="02020609040205080304" pitchFamily="17" charset="-128"/>
                <a:ea typeface="ＭＳ 明朝" panose="02020609040205080304" pitchFamily="17" charset="-128"/>
              </a:rPr>
              <a:t>001101</a:t>
            </a:r>
            <a:r>
              <a:rPr lang="ja-JP" altLang="ja-JP" sz="1400" dirty="0">
                <a:latin typeface="ＭＳ 明朝" panose="02020609040205080304" pitchFamily="17" charset="-128"/>
                <a:ea typeface="ＭＳ 明朝" panose="02020609040205080304" pitchFamily="17" charset="-128"/>
              </a:rPr>
              <a:t>を送信符号とする．このとき通信路内で雑音が入り４ビット目が反転し，</a:t>
            </a:r>
            <a:r>
              <a:rPr lang="en-US" altLang="ja-JP" sz="1400" dirty="0">
                <a:latin typeface="ＭＳ 明朝" panose="02020609040205080304" pitchFamily="17" charset="-128"/>
                <a:ea typeface="ＭＳ 明朝" panose="02020609040205080304" pitchFamily="17" charset="-128"/>
              </a:rPr>
              <a:t>001001</a:t>
            </a:r>
            <a:r>
              <a:rPr lang="ja-JP" altLang="ja-JP" sz="1400" dirty="0">
                <a:latin typeface="ＭＳ 明朝" panose="02020609040205080304" pitchFamily="17" charset="-128"/>
                <a:ea typeface="ＭＳ 明朝" panose="02020609040205080304" pitchFamily="17" charset="-128"/>
              </a:rPr>
              <a:t>になってしまったとしよう．このとき，もし同じ符号を</a:t>
            </a:r>
            <a:r>
              <a:rPr lang="en-US" altLang="ja-JP" sz="1400" dirty="0">
                <a:latin typeface="ＭＳ 明朝" panose="02020609040205080304" pitchFamily="17" charset="-128"/>
                <a:ea typeface="ＭＳ 明朝" panose="02020609040205080304" pitchFamily="17" charset="-128"/>
              </a:rPr>
              <a:t>3</a:t>
            </a:r>
            <a:r>
              <a:rPr lang="ja-JP" altLang="ja-JP" sz="1400" dirty="0">
                <a:latin typeface="ＭＳ 明朝" panose="02020609040205080304" pitchFamily="17" charset="-128"/>
                <a:ea typeface="ＭＳ 明朝" panose="02020609040205080304" pitchFamily="17" charset="-128"/>
              </a:rPr>
              <a:t>回続けて送信するということにしておけば送信符号は</a:t>
            </a:r>
            <a:r>
              <a:rPr lang="en-US" altLang="ja-JP" sz="1400" dirty="0">
                <a:latin typeface="ＭＳ 明朝" panose="02020609040205080304" pitchFamily="17" charset="-128"/>
                <a:ea typeface="ＭＳ 明朝" panose="02020609040205080304" pitchFamily="17" charset="-128"/>
              </a:rPr>
              <a:t>000/000/111/111/000/111</a:t>
            </a:r>
            <a:r>
              <a:rPr lang="ja-JP" altLang="ja-JP" sz="1400" dirty="0">
                <a:latin typeface="ＭＳ 明朝" panose="02020609040205080304" pitchFamily="17" charset="-128"/>
                <a:ea typeface="ＭＳ 明朝" panose="02020609040205080304" pitchFamily="17" charset="-128"/>
              </a:rPr>
              <a:t>となる．ここで４ブロック目が雑音により</a:t>
            </a:r>
            <a:r>
              <a:rPr lang="en-US" altLang="ja-JP" sz="1400" dirty="0">
                <a:latin typeface="ＭＳ 明朝" panose="02020609040205080304" pitchFamily="17" charset="-128"/>
                <a:ea typeface="ＭＳ 明朝" panose="02020609040205080304" pitchFamily="17" charset="-128"/>
              </a:rPr>
              <a:t>011</a:t>
            </a:r>
            <a:r>
              <a:rPr lang="ja-JP" altLang="ja-JP" sz="1400" dirty="0">
                <a:latin typeface="ＭＳ 明朝" panose="02020609040205080304" pitchFamily="17" charset="-128"/>
                <a:ea typeface="ＭＳ 明朝" panose="02020609040205080304" pitchFamily="17" charset="-128"/>
              </a:rPr>
              <a:t>となったとしても</a:t>
            </a:r>
            <a:r>
              <a:rPr lang="en-US" altLang="ja-JP" sz="1400" dirty="0">
                <a:latin typeface="ＭＳ 明朝" panose="02020609040205080304" pitchFamily="17" charset="-128"/>
                <a:ea typeface="ＭＳ 明朝" panose="02020609040205080304" pitchFamily="17" charset="-128"/>
              </a:rPr>
              <a:t>0</a:t>
            </a:r>
            <a:r>
              <a:rPr lang="ja-JP" altLang="ja-JP" sz="1400" dirty="0">
                <a:latin typeface="ＭＳ 明朝" panose="02020609040205080304" pitchFamily="17" charset="-128"/>
                <a:ea typeface="ＭＳ 明朝" panose="02020609040205080304" pitchFamily="17" charset="-128"/>
              </a:rPr>
              <a:t>と１の多いほうに符号を決定するというルールにしておけば，</a:t>
            </a:r>
            <a:r>
              <a:rPr lang="en-US" altLang="ja-JP" sz="1400" dirty="0">
                <a:latin typeface="ＭＳ 明朝" panose="02020609040205080304" pitchFamily="17" charset="-128"/>
                <a:ea typeface="ＭＳ 明朝" panose="02020609040205080304" pitchFamily="17" charset="-128"/>
              </a:rPr>
              <a:t>011</a:t>
            </a:r>
            <a:r>
              <a:rPr lang="ja-JP" altLang="ja-JP" sz="1400" dirty="0">
                <a:latin typeface="ＭＳ 明朝" panose="02020609040205080304" pitchFamily="17" charset="-128"/>
                <a:ea typeface="ＭＳ 明朝" panose="02020609040205080304" pitchFamily="17" charset="-128"/>
              </a:rPr>
              <a:t>を</a:t>
            </a:r>
            <a:r>
              <a:rPr lang="en-US" altLang="ja-JP" sz="1400" dirty="0">
                <a:latin typeface="ＭＳ 明朝" panose="02020609040205080304" pitchFamily="17" charset="-128"/>
                <a:ea typeface="ＭＳ 明朝" panose="02020609040205080304" pitchFamily="17" charset="-128"/>
              </a:rPr>
              <a:t>111</a:t>
            </a:r>
            <a:r>
              <a:rPr lang="ja-JP" altLang="ja-JP" sz="1400" dirty="0">
                <a:latin typeface="ＭＳ 明朝" panose="02020609040205080304" pitchFamily="17" charset="-128"/>
                <a:ea typeface="ＭＳ 明朝" panose="02020609040205080304" pitchFamily="17" charset="-128"/>
              </a:rPr>
              <a:t>に訂正することができる．このように符号を冗長化することにより誤り訂正ができるように</a:t>
            </a:r>
            <a:r>
              <a:rPr lang="ja-JP" altLang="ja-JP" sz="1400" dirty="0" smtClean="0">
                <a:latin typeface="ＭＳ 明朝" panose="02020609040205080304" pitchFamily="17" charset="-128"/>
                <a:ea typeface="ＭＳ 明朝" panose="02020609040205080304" pitchFamily="17" charset="-128"/>
              </a:rPr>
              <a:t>なる．</a:t>
            </a:r>
            <a:endParaRPr lang="en-US" altLang="ja-JP" sz="1400" dirty="0" smtClean="0">
              <a:latin typeface="ＭＳ 明朝" panose="02020609040205080304" pitchFamily="17" charset="-128"/>
              <a:ea typeface="ＭＳ 明朝" panose="02020609040205080304" pitchFamily="17" charset="-128"/>
            </a:endParaRPr>
          </a:p>
          <a:p>
            <a:r>
              <a:rPr lang="ja-JP" altLang="en-US" sz="1400" dirty="0" smtClean="0">
                <a:latin typeface="ＭＳ 明朝" panose="02020609040205080304" pitchFamily="17" charset="-128"/>
                <a:ea typeface="ＭＳ 明朝" panose="02020609040205080304" pitchFamily="17" charset="-128"/>
              </a:rPr>
              <a:t>　上記の符号化は繰り返し符号化とよばれる単純な符号化で送りたい情報ビット数に対して</a:t>
            </a:r>
            <a:r>
              <a:rPr lang="en-US" altLang="ja-JP" sz="1400" dirty="0" smtClean="0">
                <a:latin typeface="ＭＳ 明朝" panose="02020609040205080304" pitchFamily="17" charset="-128"/>
                <a:ea typeface="ＭＳ 明朝" panose="02020609040205080304" pitchFamily="17" charset="-128"/>
              </a:rPr>
              <a:t>3</a:t>
            </a:r>
            <a:r>
              <a:rPr lang="ja-JP" altLang="en-US" sz="1400" dirty="0" smtClean="0">
                <a:latin typeface="ＭＳ 明朝" panose="02020609040205080304" pitchFamily="17" charset="-128"/>
                <a:ea typeface="ＭＳ 明朝" panose="02020609040205080304" pitchFamily="17" charset="-128"/>
              </a:rPr>
              <a:t>倍，</a:t>
            </a:r>
            <a:r>
              <a:rPr lang="en-US" altLang="ja-JP" sz="1400" dirty="0" smtClean="0">
                <a:latin typeface="ＭＳ 明朝" panose="02020609040205080304" pitchFamily="17" charset="-128"/>
                <a:ea typeface="ＭＳ 明朝" panose="02020609040205080304" pitchFamily="17" charset="-128"/>
              </a:rPr>
              <a:t>5</a:t>
            </a:r>
            <a:r>
              <a:rPr lang="ja-JP" altLang="en-US" sz="1400" dirty="0" smtClean="0">
                <a:latin typeface="ＭＳ 明朝" panose="02020609040205080304" pitchFamily="17" charset="-128"/>
                <a:ea typeface="ＭＳ 明朝" panose="02020609040205080304" pitchFamily="17" charset="-128"/>
              </a:rPr>
              <a:t>倍，７倍のビット数を用いなければならない．</a:t>
            </a:r>
            <a:endParaRPr lang="en-US" altLang="ja-JP" sz="1400" dirty="0">
              <a:latin typeface="ＭＳ 明朝" panose="02020609040205080304" pitchFamily="17" charset="-128"/>
              <a:ea typeface="ＭＳ 明朝" panose="02020609040205080304" pitchFamily="17" charset="-128"/>
            </a:endParaRPr>
          </a:p>
          <a:p>
            <a:r>
              <a:rPr lang="ja-JP" altLang="en-US" sz="1400" dirty="0" smtClean="0">
                <a:latin typeface="ＭＳ 明朝" panose="02020609040205080304" pitchFamily="17" charset="-128"/>
                <a:ea typeface="ＭＳ 明朝" panose="02020609040205080304" pitchFamily="17" charset="-128"/>
              </a:rPr>
              <a:t>　</a:t>
            </a:r>
            <a:r>
              <a:rPr lang="ja-JP" altLang="ja-JP" sz="1400" dirty="0" smtClean="0">
                <a:latin typeface="ＭＳ 明朝" panose="02020609040205080304" pitchFamily="17" charset="-128"/>
                <a:ea typeface="ＭＳ 明朝" panose="02020609040205080304" pitchFamily="17" charset="-128"/>
              </a:rPr>
              <a:t>シャノン</a:t>
            </a:r>
            <a:r>
              <a:rPr lang="ja-JP" altLang="ja-JP" sz="1400" dirty="0">
                <a:latin typeface="ＭＳ 明朝" panose="02020609040205080304" pitchFamily="17" charset="-128"/>
                <a:ea typeface="ＭＳ 明朝" panose="02020609040205080304" pitchFamily="17" charset="-128"/>
              </a:rPr>
              <a:t>の第２定理（</a:t>
            </a:r>
            <a:r>
              <a:rPr lang="ja-JP" altLang="ja-JP" sz="1400" b="1" dirty="0">
                <a:solidFill>
                  <a:srgbClr val="FF0000"/>
                </a:solidFill>
                <a:latin typeface="ＭＳ 明朝" panose="02020609040205080304" pitchFamily="17" charset="-128"/>
                <a:ea typeface="ＭＳ 明朝" panose="02020609040205080304" pitchFamily="17" charset="-128"/>
              </a:rPr>
              <a:t>通信路符号化定理</a:t>
            </a:r>
            <a:r>
              <a:rPr lang="ja-JP" altLang="ja-JP" sz="1400" dirty="0">
                <a:latin typeface="ＭＳ 明朝" panose="02020609040205080304" pitchFamily="17" charset="-128"/>
                <a:ea typeface="ＭＳ 明朝" panose="02020609040205080304" pitchFamily="17" charset="-128"/>
              </a:rPr>
              <a:t>）</a:t>
            </a:r>
            <a:r>
              <a:rPr lang="ja-JP" altLang="ja-JP" sz="1400" dirty="0" smtClean="0">
                <a:latin typeface="ＭＳ 明朝" panose="02020609040205080304" pitchFamily="17" charset="-128"/>
                <a:ea typeface="ＭＳ 明朝" panose="02020609040205080304" pitchFamily="17" charset="-128"/>
              </a:rPr>
              <a:t>は</a:t>
            </a:r>
            <a:r>
              <a:rPr lang="ja-JP" altLang="en-US" sz="1400" dirty="0">
                <a:latin typeface="ＭＳ 明朝" panose="02020609040205080304" pitchFamily="17" charset="-128"/>
                <a:ea typeface="ＭＳ 明朝" panose="02020609040205080304" pitchFamily="17" charset="-128"/>
              </a:rPr>
              <a:t>冗長度</a:t>
            </a:r>
            <a:r>
              <a:rPr lang="ja-JP" altLang="en-US" sz="1400" dirty="0" smtClean="0">
                <a:latin typeface="ＭＳ 明朝" panose="02020609040205080304" pitchFamily="17" charset="-128"/>
                <a:ea typeface="ＭＳ 明朝" panose="02020609040205080304" pitchFamily="17" charset="-128"/>
              </a:rPr>
              <a:t>を</a:t>
            </a:r>
            <a:r>
              <a:rPr lang="ja-JP" altLang="en-US" sz="1400" dirty="0">
                <a:latin typeface="ＭＳ 明朝" panose="02020609040205080304" pitchFamily="17" charset="-128"/>
                <a:ea typeface="ＭＳ 明朝" panose="02020609040205080304" pitchFamily="17" charset="-128"/>
              </a:rPr>
              <a:t>無限大</a:t>
            </a:r>
            <a:r>
              <a:rPr lang="ja-JP" altLang="en-US" sz="1400" dirty="0" smtClean="0">
                <a:latin typeface="ＭＳ 明朝" panose="02020609040205080304" pitchFamily="17" charset="-128"/>
                <a:ea typeface="ＭＳ 明朝" panose="02020609040205080304" pitchFamily="17" charset="-128"/>
              </a:rPr>
              <a:t>に</a:t>
            </a:r>
            <a:r>
              <a:rPr lang="ja-JP" altLang="en-US" sz="1400" dirty="0">
                <a:latin typeface="ＭＳ 明朝" panose="02020609040205080304" pitchFamily="17" charset="-128"/>
                <a:ea typeface="ＭＳ 明朝" panose="02020609040205080304" pitchFamily="17" charset="-128"/>
              </a:rPr>
              <a:t>漸近させなくとも（繰り返し符号化で</a:t>
            </a:r>
            <a:r>
              <a:rPr lang="ja-JP" altLang="en-US" sz="1400" dirty="0" smtClean="0">
                <a:latin typeface="ＭＳ 明朝" panose="02020609040205080304" pitchFamily="17" charset="-128"/>
                <a:ea typeface="ＭＳ 明朝" panose="02020609040205080304" pitchFamily="17" charset="-128"/>
              </a:rPr>
              <a:t>は明らかにそう</a:t>
            </a:r>
            <a:r>
              <a:rPr lang="ja-JP" altLang="en-US" sz="1400" dirty="0">
                <a:latin typeface="ＭＳ 明朝" panose="02020609040205080304" pitchFamily="17" charset="-128"/>
                <a:ea typeface="ＭＳ 明朝" panose="02020609040205080304" pitchFamily="17" charset="-128"/>
              </a:rPr>
              <a:t>なってしまう</a:t>
            </a:r>
            <a:r>
              <a:rPr lang="ja-JP" altLang="en-US" sz="1400" dirty="0" smtClean="0">
                <a:latin typeface="ＭＳ 明朝" panose="02020609040205080304" pitchFamily="17" charset="-128"/>
                <a:ea typeface="ＭＳ 明朝" panose="02020609040205080304" pitchFamily="17" charset="-128"/>
              </a:rPr>
              <a:t>）任意の</a:t>
            </a:r>
            <a:r>
              <a:rPr lang="en-US" altLang="ja-JP" sz="1400" dirty="0" smtClean="0">
                <a:latin typeface="ＭＳ 明朝" panose="02020609040205080304" pitchFamily="17" charset="-128"/>
                <a:ea typeface="ＭＳ 明朝" panose="02020609040205080304" pitchFamily="17" charset="-128"/>
              </a:rPr>
              <a:t>ε&gt;0</a:t>
            </a:r>
            <a:r>
              <a:rPr lang="ja-JP" altLang="en-US" sz="1400" dirty="0" smtClean="0">
                <a:latin typeface="ＭＳ 明朝" panose="02020609040205080304" pitchFamily="17" charset="-128"/>
                <a:ea typeface="ＭＳ 明朝" panose="02020609040205080304" pitchFamily="17" charset="-128"/>
              </a:rPr>
              <a:t>対して十分長い符号長</a:t>
            </a:r>
            <a:r>
              <a:rPr lang="en-US" altLang="ja-JP" sz="1400" dirty="0" smtClean="0">
                <a:latin typeface="ＭＳ 明朝" panose="02020609040205080304" pitchFamily="17" charset="-128"/>
                <a:ea typeface="ＭＳ 明朝" panose="02020609040205080304" pitchFamily="17" charset="-128"/>
              </a:rPr>
              <a:t>n</a:t>
            </a:r>
            <a:r>
              <a:rPr lang="en-US" altLang="ja-JP" sz="700" dirty="0" smtClean="0">
                <a:latin typeface="ＭＳ 明朝" panose="02020609040205080304" pitchFamily="17" charset="-128"/>
                <a:ea typeface="ＭＳ 明朝" panose="02020609040205080304" pitchFamily="17" charset="-128"/>
              </a:rPr>
              <a:t>0</a:t>
            </a:r>
            <a:r>
              <a:rPr lang="ja-JP" altLang="en-US" sz="1400" dirty="0" err="1" smtClean="0">
                <a:latin typeface="ＭＳ 明朝" panose="02020609040205080304" pitchFamily="17" charset="-128"/>
                <a:ea typeface="ＭＳ 明朝" panose="02020609040205080304" pitchFamily="17" charset="-128"/>
              </a:rPr>
              <a:t>が存</a:t>
            </a:r>
            <a:r>
              <a:rPr lang="ja-JP" altLang="en-US" sz="1400" dirty="0" smtClean="0">
                <a:latin typeface="ＭＳ 明朝" panose="02020609040205080304" pitchFamily="17" charset="-128"/>
                <a:ea typeface="ＭＳ 明朝" panose="02020609040205080304" pitchFamily="17" charset="-128"/>
              </a:rPr>
              <a:t>在して</a:t>
            </a:r>
            <a:r>
              <a:rPr lang="en-US" altLang="ja-JP" sz="1400" dirty="0" smtClean="0">
                <a:latin typeface="ＭＳ 明朝" panose="02020609040205080304" pitchFamily="17" charset="-128"/>
                <a:ea typeface="ＭＳ 明朝" panose="02020609040205080304" pitchFamily="17" charset="-128"/>
              </a:rPr>
              <a:t>n&gt;n</a:t>
            </a:r>
            <a:r>
              <a:rPr lang="en-US" altLang="ja-JP" sz="700" dirty="0" smtClean="0">
                <a:latin typeface="ＭＳ 明朝" panose="02020609040205080304" pitchFamily="17" charset="-128"/>
                <a:ea typeface="ＭＳ 明朝" panose="02020609040205080304" pitchFamily="17" charset="-128"/>
              </a:rPr>
              <a:t>0</a:t>
            </a:r>
            <a:r>
              <a:rPr lang="ja-JP" altLang="en-US" sz="1400" dirty="0" smtClean="0">
                <a:latin typeface="ＭＳ 明朝" panose="02020609040205080304" pitchFamily="17" charset="-128"/>
                <a:ea typeface="ＭＳ 明朝" panose="02020609040205080304" pitchFamily="17" charset="-128"/>
              </a:rPr>
              <a:t>ならば復号誤り率が</a:t>
            </a:r>
            <a:r>
              <a:rPr lang="en-US" altLang="ja-JP" sz="1400" dirty="0" smtClean="0">
                <a:latin typeface="ＭＳ 明朝" panose="02020609040205080304" pitchFamily="17" charset="-128"/>
                <a:ea typeface="ＭＳ 明朝" panose="02020609040205080304" pitchFamily="17" charset="-128"/>
              </a:rPr>
              <a:t>ε</a:t>
            </a:r>
            <a:r>
              <a:rPr lang="ja-JP" altLang="en-US" sz="1400" dirty="0" smtClean="0">
                <a:latin typeface="ＭＳ 明朝" panose="02020609040205080304" pitchFamily="17" charset="-128"/>
                <a:ea typeface="ＭＳ 明朝" panose="02020609040205080304" pitchFamily="17" charset="-128"/>
              </a:rPr>
              <a:t>以下とできるような符号が存在することを主張する</a:t>
            </a:r>
            <a:r>
              <a:rPr lang="ja-JP" altLang="ja-JP" sz="1400" dirty="0" smtClean="0">
                <a:latin typeface="ＭＳ 明朝" panose="02020609040205080304" pitchFamily="17" charset="-128"/>
                <a:ea typeface="ＭＳ 明朝" panose="02020609040205080304" pitchFamily="17" charset="-128"/>
              </a:rPr>
              <a:t>．</a:t>
            </a:r>
            <a:endParaRPr lang="en-US" altLang="ja-JP" sz="1400" dirty="0" smtClean="0">
              <a:latin typeface="ＭＳ 明朝" panose="02020609040205080304" pitchFamily="17" charset="-128"/>
              <a:ea typeface="ＭＳ 明朝" panose="02020609040205080304" pitchFamily="17" charset="-128"/>
            </a:endParaRPr>
          </a:p>
          <a:p>
            <a:r>
              <a:rPr lang="ja-JP" altLang="en-US" sz="1400" dirty="0">
                <a:latin typeface="ＭＳ 明朝" panose="02020609040205080304" pitchFamily="17" charset="-128"/>
                <a:ea typeface="ＭＳ 明朝" panose="02020609040205080304" pitchFamily="17" charset="-128"/>
              </a:rPr>
              <a:t>　</a:t>
            </a:r>
            <a:r>
              <a:rPr lang="ja-JP" altLang="en-US" sz="1400" dirty="0" smtClean="0">
                <a:latin typeface="ＭＳ 明朝" panose="02020609040205080304" pitchFamily="17" charset="-128"/>
                <a:ea typeface="ＭＳ 明朝" panose="02020609040205080304" pitchFamily="17" charset="-128"/>
              </a:rPr>
              <a:t>符号長の長さが必要となるものの繰り返し符号化と較べれば，魅力的な結果を述べていることがわかる．</a:t>
            </a:r>
            <a:endParaRPr lang="ja-JP" altLang="ja-JP" sz="14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912828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b="1" dirty="0"/>
              <a:t>通信路行列</a:t>
            </a:r>
            <a:endParaRPr lang="ja-JP" altLang="ja-JP" dirty="0"/>
          </a:p>
        </p:txBody>
      </p:sp>
      <p:pic>
        <p:nvPicPr>
          <p:cNvPr id="61458"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3" y="1628800"/>
            <a:ext cx="7021984" cy="596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0" name="オブジェクト 19"/>
          <p:cNvGraphicFramePr>
            <a:graphicFrameLocks noChangeAspect="1"/>
          </p:cNvGraphicFramePr>
          <p:nvPr>
            <p:extLst>
              <p:ext uri="{D42A27DB-BD31-4B8C-83A1-F6EECF244321}">
                <p14:modId xmlns:p14="http://schemas.microsoft.com/office/powerpoint/2010/main" val="284283761"/>
              </p:ext>
            </p:extLst>
          </p:nvPr>
        </p:nvGraphicFramePr>
        <p:xfrm>
          <a:off x="3203848" y="2204864"/>
          <a:ext cx="2568575" cy="947738"/>
        </p:xfrm>
        <a:graphic>
          <a:graphicData uri="http://schemas.openxmlformats.org/presentationml/2006/ole">
            <mc:AlternateContent xmlns:mc="http://schemas.openxmlformats.org/markup-compatibility/2006">
              <mc:Choice xmlns:v="urn:schemas-microsoft-com:vml" Requires="v">
                <p:oleObj spid="_x0000_s61597" r:id="rId4" imgW="5315692" imgH="1961905" progId="">
                  <p:embed/>
                </p:oleObj>
              </mc:Choice>
              <mc:Fallback>
                <p:oleObj r:id="rId4" imgW="5315692" imgH="1961905" progId="">
                  <p:embed/>
                  <p:pic>
                    <p:nvPicPr>
                      <p:cNvPr id="0"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2204864"/>
                        <a:ext cx="256857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1460" name="Picture 2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7583" y="3140968"/>
            <a:ext cx="7021984" cy="596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22" name="オブジェクト 21"/>
          <p:cNvGraphicFramePr>
            <a:graphicFrameLocks noChangeAspect="1"/>
          </p:cNvGraphicFramePr>
          <p:nvPr>
            <p:extLst>
              <p:ext uri="{D42A27DB-BD31-4B8C-83A1-F6EECF244321}">
                <p14:modId xmlns:p14="http://schemas.microsoft.com/office/powerpoint/2010/main" val="3312211593"/>
              </p:ext>
            </p:extLst>
          </p:nvPr>
        </p:nvGraphicFramePr>
        <p:xfrm>
          <a:off x="3707904" y="3717032"/>
          <a:ext cx="1571625" cy="942975"/>
        </p:xfrm>
        <a:graphic>
          <a:graphicData uri="http://schemas.openxmlformats.org/presentationml/2006/ole">
            <mc:AlternateContent xmlns:mc="http://schemas.openxmlformats.org/markup-compatibility/2006">
              <mc:Choice xmlns:v="urn:schemas-microsoft-com:vml" Requires="v">
                <p:oleObj spid="_x0000_s61598" name="Equation" r:id="rId7" imgW="1574800" imgH="939800" progId="Equation.DSMT4">
                  <p:embed/>
                </p:oleObj>
              </mc:Choice>
              <mc:Fallback>
                <p:oleObj name="Equation" r:id="rId7" imgW="1574800" imgH="939800" progId="Equation.DSMT4">
                  <p:embed/>
                  <p:pic>
                    <p:nvPicPr>
                      <p:cNvPr id="0" name="Object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7904" y="3717032"/>
                        <a:ext cx="1571625"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1464" name="Picture 2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5866" y="5072608"/>
            <a:ext cx="7021984" cy="299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71119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b="1" dirty="0"/>
              <a:t>通信</a:t>
            </a:r>
            <a:r>
              <a:rPr lang="ja-JP" altLang="ja-JP" b="1" dirty="0" smtClean="0"/>
              <a:t>路</a:t>
            </a:r>
            <a:r>
              <a:rPr lang="ja-JP" altLang="en-US" b="1" dirty="0" smtClean="0"/>
              <a:t>のモデル</a:t>
            </a:r>
            <a:endParaRPr lang="ja-JP" altLang="ja-JP" dirty="0"/>
          </a:p>
        </p:txBody>
      </p:sp>
      <p:sp>
        <p:nvSpPr>
          <p:cNvPr id="2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正方形/長方形 2"/>
          <p:cNvSpPr/>
          <p:nvPr/>
        </p:nvSpPr>
        <p:spPr>
          <a:xfrm>
            <a:off x="539552" y="1484784"/>
            <a:ext cx="5173211" cy="338554"/>
          </a:xfrm>
          <a:prstGeom prst="rect">
            <a:avLst/>
          </a:prstGeom>
        </p:spPr>
        <p:txBody>
          <a:bodyPr wrap="none">
            <a:spAutoFit/>
          </a:bodyPr>
          <a:lstStyle/>
          <a:p>
            <a:r>
              <a:rPr lang="ja-JP" altLang="en-US" sz="1600" b="1" u="sng" dirty="0" smtClean="0"/>
              <a:t>例</a:t>
            </a:r>
            <a:r>
              <a:rPr lang="ja-JP" altLang="en-US" sz="1600" b="1" dirty="0" smtClean="0"/>
              <a:t>　</a:t>
            </a:r>
            <a:r>
              <a:rPr lang="ja-JP" altLang="ja-JP" sz="1600" b="1" dirty="0" smtClean="0">
                <a:solidFill>
                  <a:schemeClr val="tx2"/>
                </a:solidFill>
              </a:rPr>
              <a:t>２元</a:t>
            </a:r>
            <a:r>
              <a:rPr lang="ja-JP" altLang="ja-JP" sz="1600" b="1" dirty="0">
                <a:solidFill>
                  <a:schemeClr val="tx2"/>
                </a:solidFill>
              </a:rPr>
              <a:t>対称通信路（</a:t>
            </a:r>
            <a:r>
              <a:rPr lang="en-US" altLang="ja-JP" sz="1600" b="1" dirty="0" smtClean="0">
                <a:solidFill>
                  <a:schemeClr val="tx2"/>
                </a:solidFill>
              </a:rPr>
              <a:t>Binary Symmetric Channel</a:t>
            </a:r>
            <a:r>
              <a:rPr lang="ja-JP" altLang="ja-JP" sz="1600" b="1" dirty="0" smtClean="0">
                <a:solidFill>
                  <a:schemeClr val="tx2"/>
                </a:solidFill>
              </a:rPr>
              <a:t>）</a:t>
            </a:r>
            <a:endParaRPr lang="ja-JP" altLang="ja-JP" sz="1600" dirty="0">
              <a:solidFill>
                <a:schemeClr val="tx2"/>
              </a:solidFill>
            </a:endParaRPr>
          </a:p>
        </p:txBody>
      </p:sp>
      <p:pic>
        <p:nvPicPr>
          <p:cNvPr id="62475"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823338"/>
            <a:ext cx="7021984" cy="596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1168116564"/>
              </p:ext>
            </p:extLst>
          </p:nvPr>
        </p:nvGraphicFramePr>
        <p:xfrm>
          <a:off x="2267744" y="2636912"/>
          <a:ext cx="1485900" cy="594360"/>
        </p:xfrm>
        <a:graphic>
          <a:graphicData uri="http://schemas.openxmlformats.org/presentationml/2006/ole">
            <mc:AlternateContent xmlns:mc="http://schemas.openxmlformats.org/markup-compatibility/2006">
              <mc:Choice xmlns:v="urn:schemas-microsoft-com:vml" Requires="v">
                <p:oleObj spid="_x0000_s62749" name="Equation" r:id="rId4" imgW="1143000" imgH="457200" progId="Equation.DSMT4">
                  <p:embed/>
                </p:oleObj>
              </mc:Choice>
              <mc:Fallback>
                <p:oleObj name="Equation" r:id="rId4" imgW="1143000" imgH="457200" progId="Equation.DSMT4">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2636912"/>
                        <a:ext cx="1485900" cy="594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110651771"/>
              </p:ext>
            </p:extLst>
          </p:nvPr>
        </p:nvGraphicFramePr>
        <p:xfrm>
          <a:off x="5004048" y="2276872"/>
          <a:ext cx="1657350" cy="1238250"/>
        </p:xfrm>
        <a:graphic>
          <a:graphicData uri="http://schemas.openxmlformats.org/presentationml/2006/ole">
            <mc:AlternateContent xmlns:mc="http://schemas.openxmlformats.org/markup-compatibility/2006">
              <mc:Choice xmlns:v="urn:schemas-microsoft-com:vml" Requires="v">
                <p:oleObj spid="_x0000_s62750" r:id="rId6" imgW="2933333" imgH="2190476" progId="">
                  <p:embed/>
                </p:oleObj>
              </mc:Choice>
              <mc:Fallback>
                <p:oleObj r:id="rId6" imgW="2933333" imgH="2190476" progId="">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4048" y="2276872"/>
                        <a:ext cx="16573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テキスト ボックス 11"/>
          <p:cNvSpPr txBox="1"/>
          <p:nvPr/>
        </p:nvSpPr>
        <p:spPr>
          <a:xfrm>
            <a:off x="4716016" y="2708920"/>
            <a:ext cx="360040" cy="307777"/>
          </a:xfrm>
          <a:prstGeom prst="rect">
            <a:avLst/>
          </a:prstGeom>
          <a:noFill/>
        </p:spPr>
        <p:txBody>
          <a:bodyPr wrap="square" rtlCol="0">
            <a:spAutoFit/>
          </a:bodyPr>
          <a:lstStyle/>
          <a:p>
            <a:r>
              <a:rPr kumimoji="1" lang="en-US" altLang="ja-JP" sz="1400" dirty="0" smtClean="0"/>
              <a:t>X</a:t>
            </a:r>
            <a:endParaRPr kumimoji="1" lang="ja-JP" altLang="en-US" sz="1400" dirty="0"/>
          </a:p>
        </p:txBody>
      </p:sp>
      <p:sp>
        <p:nvSpPr>
          <p:cNvPr id="23" name="テキスト ボックス 22"/>
          <p:cNvSpPr txBox="1"/>
          <p:nvPr/>
        </p:nvSpPr>
        <p:spPr>
          <a:xfrm>
            <a:off x="6588224" y="2715528"/>
            <a:ext cx="360040" cy="307777"/>
          </a:xfrm>
          <a:prstGeom prst="rect">
            <a:avLst/>
          </a:prstGeom>
          <a:noFill/>
        </p:spPr>
        <p:txBody>
          <a:bodyPr wrap="square" rtlCol="0">
            <a:spAutoFit/>
          </a:bodyPr>
          <a:lstStyle/>
          <a:p>
            <a:r>
              <a:rPr lang="en-US" altLang="ja-JP" sz="1400" dirty="0"/>
              <a:t>Y</a:t>
            </a:r>
            <a:endParaRPr kumimoji="1" lang="ja-JP" altLang="en-US" sz="1400" dirty="0"/>
          </a:p>
        </p:txBody>
      </p:sp>
      <p:sp>
        <p:nvSpPr>
          <p:cNvPr id="24" name="正方形/長方形 23"/>
          <p:cNvSpPr/>
          <p:nvPr/>
        </p:nvSpPr>
        <p:spPr>
          <a:xfrm>
            <a:off x="539552" y="3666510"/>
            <a:ext cx="4825360" cy="338554"/>
          </a:xfrm>
          <a:prstGeom prst="rect">
            <a:avLst/>
          </a:prstGeom>
        </p:spPr>
        <p:txBody>
          <a:bodyPr wrap="none">
            <a:spAutoFit/>
          </a:bodyPr>
          <a:lstStyle/>
          <a:p>
            <a:r>
              <a:rPr lang="ja-JP" altLang="en-US" sz="1600" b="1" u="sng" dirty="0" smtClean="0"/>
              <a:t>例</a:t>
            </a:r>
            <a:r>
              <a:rPr lang="ja-JP" altLang="en-US" sz="1600" b="1" dirty="0" smtClean="0"/>
              <a:t>　</a:t>
            </a:r>
            <a:r>
              <a:rPr lang="ja-JP" altLang="ja-JP" sz="1600" b="1" dirty="0" smtClean="0">
                <a:solidFill>
                  <a:schemeClr val="tx2"/>
                </a:solidFill>
              </a:rPr>
              <a:t>２元</a:t>
            </a:r>
            <a:r>
              <a:rPr lang="ja-JP" altLang="en-US" sz="1600" b="1" dirty="0">
                <a:solidFill>
                  <a:schemeClr val="tx2"/>
                </a:solidFill>
              </a:rPr>
              <a:t>消失</a:t>
            </a:r>
            <a:r>
              <a:rPr lang="ja-JP" altLang="ja-JP" sz="1600" b="1" dirty="0" smtClean="0">
                <a:solidFill>
                  <a:schemeClr val="tx2"/>
                </a:solidFill>
              </a:rPr>
              <a:t>通信</a:t>
            </a:r>
            <a:r>
              <a:rPr lang="ja-JP" altLang="ja-JP" sz="1600" b="1" dirty="0">
                <a:solidFill>
                  <a:schemeClr val="tx2"/>
                </a:solidFill>
              </a:rPr>
              <a:t>路（</a:t>
            </a:r>
            <a:r>
              <a:rPr lang="en-US" altLang="ja-JP" sz="1600" b="1" dirty="0" smtClean="0">
                <a:solidFill>
                  <a:schemeClr val="tx2"/>
                </a:solidFill>
              </a:rPr>
              <a:t>Binary Erasure Channel</a:t>
            </a:r>
            <a:r>
              <a:rPr lang="ja-JP" altLang="ja-JP" sz="1600" b="1" dirty="0" smtClean="0">
                <a:solidFill>
                  <a:schemeClr val="tx2"/>
                </a:solidFill>
              </a:rPr>
              <a:t>）</a:t>
            </a:r>
            <a:endParaRPr lang="ja-JP" altLang="ja-JP" sz="1600" dirty="0">
              <a:solidFill>
                <a:schemeClr val="tx2"/>
              </a:solidFill>
            </a:endParaRPr>
          </a:p>
        </p:txBody>
      </p:sp>
      <p:pic>
        <p:nvPicPr>
          <p:cNvPr id="62479"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9298" y="3994682"/>
            <a:ext cx="7021984" cy="596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4" name="オブジェクト 13"/>
          <p:cNvGraphicFramePr>
            <a:graphicFrameLocks noChangeAspect="1"/>
          </p:cNvGraphicFramePr>
          <p:nvPr>
            <p:extLst>
              <p:ext uri="{D42A27DB-BD31-4B8C-83A1-F6EECF244321}">
                <p14:modId xmlns:p14="http://schemas.microsoft.com/office/powerpoint/2010/main" val="499292267"/>
              </p:ext>
            </p:extLst>
          </p:nvPr>
        </p:nvGraphicFramePr>
        <p:xfrm>
          <a:off x="2483768" y="4941168"/>
          <a:ext cx="1485900" cy="594360"/>
        </p:xfrm>
        <a:graphic>
          <a:graphicData uri="http://schemas.openxmlformats.org/presentationml/2006/ole">
            <mc:AlternateContent xmlns:mc="http://schemas.openxmlformats.org/markup-compatibility/2006">
              <mc:Choice xmlns:v="urn:schemas-microsoft-com:vml" Requires="v">
                <p:oleObj spid="_x0000_s62751" name="Equation" r:id="rId9" imgW="1143000" imgH="457200" progId="Equation.DSMT4">
                  <p:embed/>
                </p:oleObj>
              </mc:Choice>
              <mc:Fallback>
                <p:oleObj name="Equation" r:id="rId9" imgW="1143000" imgH="457200" progId="Equation.DSMT4">
                  <p:embed/>
                  <p:pic>
                    <p:nvPicPr>
                      <p:cNvPr id="0" name="Object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83768" y="4941168"/>
                        <a:ext cx="1485900" cy="594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オブジェクト 14"/>
          <p:cNvGraphicFramePr>
            <a:graphicFrameLocks noChangeAspect="1"/>
          </p:cNvGraphicFramePr>
          <p:nvPr>
            <p:extLst>
              <p:ext uri="{D42A27DB-BD31-4B8C-83A1-F6EECF244321}">
                <p14:modId xmlns:p14="http://schemas.microsoft.com/office/powerpoint/2010/main" val="920615932"/>
              </p:ext>
            </p:extLst>
          </p:nvPr>
        </p:nvGraphicFramePr>
        <p:xfrm>
          <a:off x="5076056" y="4725144"/>
          <a:ext cx="1581150" cy="1133475"/>
        </p:xfrm>
        <a:graphic>
          <a:graphicData uri="http://schemas.openxmlformats.org/presentationml/2006/ole">
            <mc:AlternateContent xmlns:mc="http://schemas.openxmlformats.org/markup-compatibility/2006">
              <mc:Choice xmlns:v="urn:schemas-microsoft-com:vml" Requires="v">
                <p:oleObj spid="_x0000_s62752" r:id="rId11" imgW="2991268" imgH="2161905" progId="">
                  <p:embed/>
                </p:oleObj>
              </mc:Choice>
              <mc:Fallback>
                <p:oleObj r:id="rId11" imgW="2991268" imgH="2161905" progId="">
                  <p:embed/>
                  <p:pic>
                    <p:nvPicPr>
                      <p:cNvPr id="0" name="Object 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76056" y="4725144"/>
                        <a:ext cx="15811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テキスト ボックス 25"/>
          <p:cNvSpPr txBox="1"/>
          <p:nvPr/>
        </p:nvSpPr>
        <p:spPr>
          <a:xfrm>
            <a:off x="4716016" y="5137447"/>
            <a:ext cx="360040" cy="307777"/>
          </a:xfrm>
          <a:prstGeom prst="rect">
            <a:avLst/>
          </a:prstGeom>
          <a:noFill/>
        </p:spPr>
        <p:txBody>
          <a:bodyPr wrap="square" rtlCol="0">
            <a:spAutoFit/>
          </a:bodyPr>
          <a:lstStyle/>
          <a:p>
            <a:r>
              <a:rPr kumimoji="1" lang="en-US" altLang="ja-JP" sz="1400" dirty="0" smtClean="0"/>
              <a:t>X</a:t>
            </a:r>
            <a:endParaRPr kumimoji="1" lang="ja-JP" altLang="en-US" sz="1400" dirty="0"/>
          </a:p>
        </p:txBody>
      </p:sp>
      <p:sp>
        <p:nvSpPr>
          <p:cNvPr id="27" name="テキスト ボックス 26"/>
          <p:cNvSpPr txBox="1"/>
          <p:nvPr/>
        </p:nvSpPr>
        <p:spPr>
          <a:xfrm>
            <a:off x="6588224" y="5137447"/>
            <a:ext cx="360040" cy="307777"/>
          </a:xfrm>
          <a:prstGeom prst="rect">
            <a:avLst/>
          </a:prstGeom>
          <a:noFill/>
        </p:spPr>
        <p:txBody>
          <a:bodyPr wrap="square" rtlCol="0">
            <a:spAutoFit/>
          </a:bodyPr>
          <a:lstStyle/>
          <a:p>
            <a:r>
              <a:rPr lang="en-US" altLang="ja-JP" sz="1400" dirty="0"/>
              <a:t>Y</a:t>
            </a:r>
            <a:endParaRPr kumimoji="1" lang="ja-JP" altLang="en-US" sz="1400" dirty="0"/>
          </a:p>
        </p:txBody>
      </p:sp>
    </p:spTree>
    <p:extLst>
      <p:ext uri="{BB962C8B-B14F-4D97-AF65-F5344CB8AC3E}">
        <p14:creationId xmlns:p14="http://schemas.microsoft.com/office/powerpoint/2010/main" val="1190384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bwMode="auto">
          <a:xfrm>
            <a:off x="395536" y="1052736"/>
            <a:ext cx="8352928" cy="648072"/>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3" name="テキスト ボックス 2"/>
          <p:cNvSpPr txBox="1"/>
          <p:nvPr/>
        </p:nvSpPr>
        <p:spPr>
          <a:xfrm>
            <a:off x="755576" y="91799"/>
            <a:ext cx="543739" cy="307777"/>
          </a:xfrm>
          <a:prstGeom prst="rect">
            <a:avLst/>
          </a:prstGeom>
          <a:noFill/>
        </p:spPr>
        <p:txBody>
          <a:bodyPr wrap="none" rtlCol="0">
            <a:spAutoFit/>
          </a:bodyPr>
          <a:lstStyle/>
          <a:p>
            <a:r>
              <a:rPr lang="ja-JP" altLang="en-US" sz="1400" u="sng" dirty="0" smtClean="0">
                <a:latin typeface="ＭＳ 明朝" panose="02020609040205080304" pitchFamily="17" charset="-128"/>
                <a:ea typeface="ＭＳ 明朝" panose="02020609040205080304" pitchFamily="17" charset="-128"/>
              </a:rPr>
              <a:t>問</a:t>
            </a:r>
            <a:r>
              <a:rPr lang="en-US" altLang="ja-JP" sz="1400" u="sng" dirty="0" smtClean="0">
                <a:latin typeface="ＭＳ 明朝" panose="02020609040205080304" pitchFamily="17" charset="-128"/>
                <a:ea typeface="ＭＳ 明朝" panose="02020609040205080304" pitchFamily="17" charset="-128"/>
              </a:rPr>
              <a:t>14</a:t>
            </a:r>
          </a:p>
        </p:txBody>
      </p:sp>
      <p:pic>
        <p:nvPicPr>
          <p:cNvPr id="6349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1346" y="109558"/>
            <a:ext cx="7021984" cy="2974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25064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bwMode="auto">
          <a:xfrm>
            <a:off x="395536" y="1052736"/>
            <a:ext cx="8352928" cy="648072"/>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4" name="テキスト ボックス 3"/>
          <p:cNvSpPr txBox="1"/>
          <p:nvPr/>
        </p:nvSpPr>
        <p:spPr>
          <a:xfrm>
            <a:off x="755576" y="91799"/>
            <a:ext cx="543739" cy="307777"/>
          </a:xfrm>
          <a:prstGeom prst="rect">
            <a:avLst/>
          </a:prstGeom>
          <a:noFill/>
        </p:spPr>
        <p:txBody>
          <a:bodyPr wrap="none" rtlCol="0">
            <a:spAutoFit/>
          </a:bodyPr>
          <a:lstStyle/>
          <a:p>
            <a:r>
              <a:rPr lang="ja-JP" altLang="en-US" sz="1400" u="sng" dirty="0" smtClean="0">
                <a:latin typeface="ＭＳ 明朝" panose="02020609040205080304" pitchFamily="17" charset="-128"/>
                <a:ea typeface="ＭＳ 明朝" panose="02020609040205080304" pitchFamily="17" charset="-128"/>
              </a:rPr>
              <a:t>問</a:t>
            </a:r>
            <a:r>
              <a:rPr lang="en-US" altLang="ja-JP" sz="1400" u="sng" dirty="0" smtClean="0">
                <a:latin typeface="ＭＳ 明朝" panose="02020609040205080304" pitchFamily="17" charset="-128"/>
                <a:ea typeface="ＭＳ 明朝" panose="02020609040205080304" pitchFamily="17" charset="-128"/>
              </a:rPr>
              <a:t>15</a:t>
            </a:r>
          </a:p>
        </p:txBody>
      </p:sp>
      <p:sp>
        <p:nvSpPr>
          <p:cNvPr id="6" name="テキスト ボックス 5"/>
          <p:cNvSpPr txBox="1"/>
          <p:nvPr/>
        </p:nvSpPr>
        <p:spPr>
          <a:xfrm>
            <a:off x="755576" y="3141193"/>
            <a:ext cx="543739" cy="307777"/>
          </a:xfrm>
          <a:prstGeom prst="rect">
            <a:avLst/>
          </a:prstGeom>
          <a:noFill/>
        </p:spPr>
        <p:txBody>
          <a:bodyPr wrap="none" rtlCol="0">
            <a:spAutoFit/>
          </a:bodyPr>
          <a:lstStyle/>
          <a:p>
            <a:r>
              <a:rPr lang="ja-JP" altLang="en-US" sz="1400" u="sng" dirty="0" smtClean="0">
                <a:latin typeface="ＭＳ 明朝" panose="02020609040205080304" pitchFamily="17" charset="-128"/>
                <a:ea typeface="ＭＳ 明朝" panose="02020609040205080304" pitchFamily="17" charset="-128"/>
              </a:rPr>
              <a:t>問</a:t>
            </a:r>
            <a:r>
              <a:rPr lang="en-US" altLang="ja-JP" sz="1400" u="sng" dirty="0" smtClean="0">
                <a:latin typeface="ＭＳ 明朝" panose="02020609040205080304" pitchFamily="17" charset="-128"/>
                <a:ea typeface="ＭＳ 明朝" panose="02020609040205080304" pitchFamily="17" charset="-128"/>
              </a:rPr>
              <a:t>16</a:t>
            </a:r>
          </a:p>
        </p:txBody>
      </p:sp>
      <p:pic>
        <p:nvPicPr>
          <p:cNvPr id="6451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58860"/>
            <a:ext cx="5394325" cy="159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3193358"/>
            <a:ext cx="5394325" cy="205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49426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57200" y="277813"/>
            <a:ext cx="8229600" cy="1139825"/>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r>
              <a:rPr lang="ja-JP" altLang="ja-JP" b="1" kern="0" dirty="0" smtClean="0"/>
              <a:t>通信路</a:t>
            </a:r>
            <a:r>
              <a:rPr lang="ja-JP" altLang="en-US" b="1" kern="0" dirty="0"/>
              <a:t>容量</a:t>
            </a:r>
            <a:endParaRPr lang="ja-JP" altLang="ja-JP" kern="0" dirty="0"/>
          </a:p>
        </p:txBody>
      </p:sp>
      <p:pic>
        <p:nvPicPr>
          <p:cNvPr id="655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008" y="1772816"/>
            <a:ext cx="7021984" cy="596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角丸四角形 2"/>
          <p:cNvSpPr/>
          <p:nvPr/>
        </p:nvSpPr>
        <p:spPr bwMode="auto">
          <a:xfrm>
            <a:off x="899592" y="1752053"/>
            <a:ext cx="7183400" cy="668835"/>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pic>
        <p:nvPicPr>
          <p:cNvPr id="655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396" y="3232748"/>
            <a:ext cx="7021984" cy="1191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241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28600" y="304800"/>
            <a:ext cx="8382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pPr>
            <a:r>
              <a:rPr lang="ja-JP" altLang="en-US" sz="2000">
                <a:latin typeface="Times New Roman" panose="02020603050405020304" pitchFamily="18" charset="0"/>
              </a:rPr>
              <a:t>前のページの情報伝達のモデルを少し詳しく見ると・・・以下のようなシステムになっていることがわかる．</a:t>
            </a:r>
          </a:p>
        </p:txBody>
      </p:sp>
      <p:sp>
        <p:nvSpPr>
          <p:cNvPr id="6147" name="Oval 3"/>
          <p:cNvSpPr>
            <a:spLocks noChangeArrowheads="1"/>
          </p:cNvSpPr>
          <p:nvPr/>
        </p:nvSpPr>
        <p:spPr bwMode="auto">
          <a:xfrm>
            <a:off x="533400" y="2286000"/>
            <a:ext cx="990600" cy="990600"/>
          </a:xfrm>
          <a:prstGeom prst="ellipse">
            <a:avLst/>
          </a:prstGeom>
          <a:solidFill>
            <a:schemeClr val="accent1"/>
          </a:solidFill>
          <a:ln w="9525">
            <a:solidFill>
              <a:schemeClr val="tx1"/>
            </a:solidFill>
            <a:round/>
            <a:headEnd/>
            <a:tailEnd/>
          </a:ln>
        </p:spPr>
        <p:txBody>
          <a:bodyPr wrap="none" anchor="ct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endParaRPr lang="ja-JP" altLang="en-US"/>
          </a:p>
        </p:txBody>
      </p:sp>
      <p:sp>
        <p:nvSpPr>
          <p:cNvPr id="6148" name="Text Box 4"/>
          <p:cNvSpPr txBox="1">
            <a:spLocks noChangeArrowheads="1"/>
          </p:cNvSpPr>
          <p:nvPr/>
        </p:nvSpPr>
        <p:spPr bwMode="auto">
          <a:xfrm>
            <a:off x="609600" y="2590800"/>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pPr>
            <a:r>
              <a:rPr lang="ja-JP" altLang="en-US" sz="1600">
                <a:latin typeface="Times New Roman" panose="02020603050405020304" pitchFamily="18" charset="0"/>
              </a:rPr>
              <a:t>情報源</a:t>
            </a:r>
          </a:p>
        </p:txBody>
      </p:sp>
      <p:grpSp>
        <p:nvGrpSpPr>
          <p:cNvPr id="6149" name="Group 13"/>
          <p:cNvGrpSpPr>
            <a:grpSpLocks/>
          </p:cNvGrpSpPr>
          <p:nvPr/>
        </p:nvGrpSpPr>
        <p:grpSpPr bwMode="auto">
          <a:xfrm>
            <a:off x="1752600" y="1600200"/>
            <a:ext cx="1447800" cy="2514600"/>
            <a:chOff x="1200" y="1008"/>
            <a:chExt cx="912" cy="1584"/>
          </a:xfrm>
        </p:grpSpPr>
        <p:sp>
          <p:nvSpPr>
            <p:cNvPr id="6172" name="Rectangle 5"/>
            <p:cNvSpPr>
              <a:spLocks noChangeArrowheads="1"/>
            </p:cNvSpPr>
            <p:nvPr/>
          </p:nvSpPr>
          <p:spPr bwMode="auto">
            <a:xfrm>
              <a:off x="1200" y="1008"/>
              <a:ext cx="912" cy="15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endParaRPr lang="ja-JP" altLang="en-US"/>
            </a:p>
          </p:txBody>
        </p:sp>
        <p:sp>
          <p:nvSpPr>
            <p:cNvPr id="6173" name="Text Box 6"/>
            <p:cNvSpPr txBox="1">
              <a:spLocks noChangeArrowheads="1"/>
            </p:cNvSpPr>
            <p:nvPr/>
          </p:nvSpPr>
          <p:spPr bwMode="auto">
            <a:xfrm>
              <a:off x="1296" y="1104"/>
              <a:ext cx="276" cy="1427"/>
            </a:xfrm>
            <a:prstGeom prst="rect">
              <a:avLst/>
            </a:prstGeom>
            <a:solidFill>
              <a:srgbClr val="00CCFF"/>
            </a:solidFill>
            <a:ln w="9525">
              <a:solidFill>
                <a:schemeClr val="tx1"/>
              </a:solidFill>
              <a:miter lim="800000"/>
              <a:headEnd/>
              <a:tailEnd/>
            </a:ln>
          </p:spPr>
          <p:txBody>
            <a:bodyPr vert="eaVert" wrap="none">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r>
                <a:rPr lang="ja-JP" altLang="en-US" sz="1600">
                  <a:latin typeface="Times New Roman" panose="02020603050405020304" pitchFamily="18" charset="0"/>
                </a:rPr>
                <a:t>　　　情報源符号化　　　　</a:t>
              </a:r>
            </a:p>
          </p:txBody>
        </p:sp>
        <p:sp>
          <p:nvSpPr>
            <p:cNvPr id="6174" name="Text Box 7"/>
            <p:cNvSpPr txBox="1">
              <a:spLocks noChangeArrowheads="1"/>
            </p:cNvSpPr>
            <p:nvPr/>
          </p:nvSpPr>
          <p:spPr bwMode="auto">
            <a:xfrm>
              <a:off x="1728" y="1104"/>
              <a:ext cx="276" cy="1427"/>
            </a:xfrm>
            <a:prstGeom prst="rect">
              <a:avLst/>
            </a:prstGeom>
            <a:solidFill>
              <a:srgbClr val="FF9900"/>
            </a:solidFill>
            <a:ln w="9525">
              <a:solidFill>
                <a:schemeClr val="tx1"/>
              </a:solidFill>
              <a:miter lim="800000"/>
              <a:headEnd/>
              <a:tailEnd/>
            </a:ln>
          </p:spPr>
          <p:txBody>
            <a:bodyPr vert="eaVert" wrap="none">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r>
                <a:rPr lang="ja-JP" altLang="en-US" sz="1600">
                  <a:latin typeface="Times New Roman" panose="02020603050405020304" pitchFamily="18" charset="0"/>
                </a:rPr>
                <a:t>　　　通信路符号化　　　　</a:t>
              </a:r>
            </a:p>
          </p:txBody>
        </p:sp>
      </p:grpSp>
      <p:sp>
        <p:nvSpPr>
          <p:cNvPr id="6150" name="Rectangle 8"/>
          <p:cNvSpPr>
            <a:spLocks noChangeArrowheads="1"/>
          </p:cNvSpPr>
          <p:nvPr/>
        </p:nvSpPr>
        <p:spPr bwMode="auto">
          <a:xfrm>
            <a:off x="3581400" y="2286000"/>
            <a:ext cx="1143000"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endParaRPr lang="ja-JP" altLang="en-US"/>
          </a:p>
        </p:txBody>
      </p:sp>
      <p:sp>
        <p:nvSpPr>
          <p:cNvPr id="6151" name="Text Box 9"/>
          <p:cNvSpPr txBox="1">
            <a:spLocks noChangeArrowheads="1"/>
          </p:cNvSpPr>
          <p:nvPr/>
        </p:nvSpPr>
        <p:spPr bwMode="auto">
          <a:xfrm>
            <a:off x="3733800" y="2667000"/>
            <a:ext cx="793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r>
              <a:rPr lang="ja-JP" altLang="en-US" sz="1600">
                <a:latin typeface="Times New Roman" panose="02020603050405020304" pitchFamily="18" charset="0"/>
              </a:rPr>
              <a:t>通信路</a:t>
            </a:r>
          </a:p>
        </p:txBody>
      </p:sp>
      <p:grpSp>
        <p:nvGrpSpPr>
          <p:cNvPr id="6152" name="Group 14"/>
          <p:cNvGrpSpPr>
            <a:grpSpLocks/>
          </p:cNvGrpSpPr>
          <p:nvPr/>
        </p:nvGrpSpPr>
        <p:grpSpPr bwMode="auto">
          <a:xfrm>
            <a:off x="5029200" y="1600200"/>
            <a:ext cx="1447800" cy="2514600"/>
            <a:chOff x="3984" y="1008"/>
            <a:chExt cx="912" cy="1584"/>
          </a:xfrm>
        </p:grpSpPr>
        <p:sp>
          <p:nvSpPr>
            <p:cNvPr id="6169" name="Rectangle 10"/>
            <p:cNvSpPr>
              <a:spLocks noChangeArrowheads="1"/>
            </p:cNvSpPr>
            <p:nvPr/>
          </p:nvSpPr>
          <p:spPr bwMode="auto">
            <a:xfrm>
              <a:off x="3984" y="1008"/>
              <a:ext cx="912" cy="15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endParaRPr lang="ja-JP" altLang="en-US"/>
            </a:p>
          </p:txBody>
        </p:sp>
        <p:sp>
          <p:nvSpPr>
            <p:cNvPr id="6170" name="Text Box 11"/>
            <p:cNvSpPr txBox="1">
              <a:spLocks noChangeArrowheads="1"/>
            </p:cNvSpPr>
            <p:nvPr/>
          </p:nvSpPr>
          <p:spPr bwMode="auto">
            <a:xfrm>
              <a:off x="4080" y="1104"/>
              <a:ext cx="276" cy="1427"/>
            </a:xfrm>
            <a:prstGeom prst="rect">
              <a:avLst/>
            </a:prstGeom>
            <a:solidFill>
              <a:srgbClr val="FF9900"/>
            </a:solidFill>
            <a:ln w="9525">
              <a:solidFill>
                <a:schemeClr val="tx1"/>
              </a:solidFill>
              <a:miter lim="800000"/>
              <a:headEnd/>
              <a:tailEnd/>
            </a:ln>
          </p:spPr>
          <p:txBody>
            <a:bodyPr vert="eaVert" wrap="none">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r>
                <a:rPr lang="ja-JP" altLang="en-US" sz="1600">
                  <a:latin typeface="Times New Roman" panose="02020603050405020304" pitchFamily="18" charset="0"/>
                </a:rPr>
                <a:t>　　　通信路復号化　　　　</a:t>
              </a:r>
            </a:p>
          </p:txBody>
        </p:sp>
        <p:sp>
          <p:nvSpPr>
            <p:cNvPr id="6171" name="Text Box 12"/>
            <p:cNvSpPr txBox="1">
              <a:spLocks noChangeArrowheads="1"/>
            </p:cNvSpPr>
            <p:nvPr/>
          </p:nvSpPr>
          <p:spPr bwMode="auto">
            <a:xfrm>
              <a:off x="4512" y="1104"/>
              <a:ext cx="276" cy="1427"/>
            </a:xfrm>
            <a:prstGeom prst="rect">
              <a:avLst/>
            </a:prstGeom>
            <a:solidFill>
              <a:srgbClr val="00CCFF"/>
            </a:solidFill>
            <a:ln w="9525">
              <a:solidFill>
                <a:schemeClr val="tx1"/>
              </a:solidFill>
              <a:miter lim="800000"/>
              <a:headEnd/>
              <a:tailEnd/>
            </a:ln>
          </p:spPr>
          <p:txBody>
            <a:bodyPr vert="eaVert" wrap="none">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r>
                <a:rPr lang="ja-JP" altLang="en-US" sz="1600">
                  <a:latin typeface="Times New Roman" panose="02020603050405020304" pitchFamily="18" charset="0"/>
                </a:rPr>
                <a:t>　　　情報源復号化　　　　</a:t>
              </a:r>
            </a:p>
          </p:txBody>
        </p:sp>
      </p:grpSp>
      <p:sp>
        <p:nvSpPr>
          <p:cNvPr id="6153" name="Oval 15"/>
          <p:cNvSpPr>
            <a:spLocks noChangeArrowheads="1"/>
          </p:cNvSpPr>
          <p:nvPr/>
        </p:nvSpPr>
        <p:spPr bwMode="auto">
          <a:xfrm>
            <a:off x="6781800" y="2362200"/>
            <a:ext cx="990600" cy="990600"/>
          </a:xfrm>
          <a:prstGeom prst="ellipse">
            <a:avLst/>
          </a:prstGeom>
          <a:solidFill>
            <a:srgbClr val="FFFF00"/>
          </a:solidFill>
          <a:ln w="9525">
            <a:solidFill>
              <a:schemeClr val="tx1"/>
            </a:solidFill>
            <a:round/>
            <a:headEnd/>
            <a:tailEnd/>
          </a:ln>
        </p:spPr>
        <p:txBody>
          <a:bodyPr wrap="none" anchor="ct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endParaRPr lang="ja-JP" altLang="en-US"/>
          </a:p>
        </p:txBody>
      </p:sp>
      <p:sp>
        <p:nvSpPr>
          <p:cNvPr id="6154" name="Text Box 16"/>
          <p:cNvSpPr txBox="1">
            <a:spLocks noChangeArrowheads="1"/>
          </p:cNvSpPr>
          <p:nvPr/>
        </p:nvSpPr>
        <p:spPr bwMode="auto">
          <a:xfrm>
            <a:off x="6858000" y="2667000"/>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pPr>
            <a:r>
              <a:rPr lang="ja-JP" altLang="en-US" sz="1600">
                <a:latin typeface="Times New Roman" panose="02020603050405020304" pitchFamily="18" charset="0"/>
              </a:rPr>
              <a:t>受信者</a:t>
            </a:r>
          </a:p>
        </p:txBody>
      </p:sp>
      <p:sp>
        <p:nvSpPr>
          <p:cNvPr id="6155" name="Line 17"/>
          <p:cNvSpPr>
            <a:spLocks noChangeShapeType="1"/>
          </p:cNvSpPr>
          <p:nvPr/>
        </p:nvSpPr>
        <p:spPr bwMode="auto">
          <a:xfrm>
            <a:off x="1524000" y="2819400"/>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156" name="Line 18"/>
          <p:cNvSpPr>
            <a:spLocks noChangeShapeType="1"/>
          </p:cNvSpPr>
          <p:nvPr/>
        </p:nvSpPr>
        <p:spPr bwMode="auto">
          <a:xfrm>
            <a:off x="3200400" y="28194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157" name="Line 19"/>
          <p:cNvSpPr>
            <a:spLocks noChangeShapeType="1"/>
          </p:cNvSpPr>
          <p:nvPr/>
        </p:nvSpPr>
        <p:spPr bwMode="auto">
          <a:xfrm>
            <a:off x="4724400" y="28194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158" name="Line 20"/>
          <p:cNvSpPr>
            <a:spLocks noChangeShapeType="1"/>
          </p:cNvSpPr>
          <p:nvPr/>
        </p:nvSpPr>
        <p:spPr bwMode="auto">
          <a:xfrm>
            <a:off x="6477000" y="28194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159" name="Line 21"/>
          <p:cNvSpPr>
            <a:spLocks noChangeShapeType="1"/>
          </p:cNvSpPr>
          <p:nvPr/>
        </p:nvSpPr>
        <p:spPr bwMode="auto">
          <a:xfrm>
            <a:off x="4114800" y="16764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160" name="Text Box 22"/>
          <p:cNvSpPr txBox="1">
            <a:spLocks noChangeArrowheads="1"/>
          </p:cNvSpPr>
          <p:nvPr/>
        </p:nvSpPr>
        <p:spPr bwMode="auto">
          <a:xfrm>
            <a:off x="2057400" y="1076325"/>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pPr>
            <a:r>
              <a:rPr lang="ja-JP" altLang="en-US" sz="1600">
                <a:latin typeface="Times New Roman" panose="02020603050405020304" pitchFamily="18" charset="0"/>
              </a:rPr>
              <a:t>符号化</a:t>
            </a:r>
          </a:p>
        </p:txBody>
      </p:sp>
      <p:sp>
        <p:nvSpPr>
          <p:cNvPr id="6161" name="Text Box 23"/>
          <p:cNvSpPr txBox="1">
            <a:spLocks noChangeArrowheads="1"/>
          </p:cNvSpPr>
          <p:nvPr/>
        </p:nvSpPr>
        <p:spPr bwMode="auto">
          <a:xfrm>
            <a:off x="5334000" y="10525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pPr>
            <a:r>
              <a:rPr lang="ja-JP" altLang="en-US" sz="1600">
                <a:latin typeface="Times New Roman" panose="02020603050405020304" pitchFamily="18" charset="0"/>
              </a:rPr>
              <a:t>復号化</a:t>
            </a:r>
          </a:p>
        </p:txBody>
      </p:sp>
      <p:sp>
        <p:nvSpPr>
          <p:cNvPr id="6162" name="Text Box 24"/>
          <p:cNvSpPr txBox="1">
            <a:spLocks noChangeArrowheads="1"/>
          </p:cNvSpPr>
          <p:nvPr/>
        </p:nvSpPr>
        <p:spPr bwMode="auto">
          <a:xfrm>
            <a:off x="3733800" y="914400"/>
            <a:ext cx="1125538" cy="703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pPr>
            <a:r>
              <a:rPr lang="ja-JP" altLang="en-US" sz="1600">
                <a:latin typeface="Times New Roman" panose="02020603050405020304" pitchFamily="18" charset="0"/>
              </a:rPr>
              <a:t>（雑音）</a:t>
            </a:r>
          </a:p>
          <a:p>
            <a:pPr eaLnBrk="1" hangingPunct="1">
              <a:spcBef>
                <a:spcPct val="50000"/>
              </a:spcBef>
            </a:pPr>
            <a:r>
              <a:rPr lang="ja-JP" altLang="en-US" sz="1600">
                <a:latin typeface="Times New Roman" panose="02020603050405020304" pitchFamily="18" charset="0"/>
              </a:rPr>
              <a:t>外乱</a:t>
            </a:r>
          </a:p>
        </p:txBody>
      </p:sp>
      <p:sp>
        <p:nvSpPr>
          <p:cNvPr id="6163" name="Text Box 25"/>
          <p:cNvSpPr txBox="1">
            <a:spLocks noChangeArrowheads="1"/>
          </p:cNvSpPr>
          <p:nvPr/>
        </p:nvSpPr>
        <p:spPr bwMode="auto">
          <a:xfrm>
            <a:off x="3108325" y="4191000"/>
            <a:ext cx="304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pPr>
            <a:r>
              <a:rPr lang="ja-JP" altLang="en-US" sz="2000">
                <a:latin typeface="Times New Roman" panose="02020603050405020304" pitchFamily="18" charset="0"/>
              </a:rPr>
              <a:t>通信システムのモデル</a:t>
            </a:r>
          </a:p>
        </p:txBody>
      </p:sp>
      <p:sp>
        <p:nvSpPr>
          <p:cNvPr id="6164" name="Text Box 26"/>
          <p:cNvSpPr txBox="1">
            <a:spLocks noChangeArrowheads="1"/>
          </p:cNvSpPr>
          <p:nvPr/>
        </p:nvSpPr>
        <p:spPr bwMode="auto">
          <a:xfrm>
            <a:off x="685800" y="4648200"/>
            <a:ext cx="80010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pPr>
            <a:r>
              <a:rPr lang="ja-JP" altLang="en-US" sz="1600">
                <a:solidFill>
                  <a:srgbClr val="FF3300"/>
                </a:solidFill>
                <a:latin typeface="Times New Roman" panose="02020603050405020304" pitchFamily="18" charset="0"/>
              </a:rPr>
              <a:t>情報源</a:t>
            </a:r>
            <a:r>
              <a:rPr lang="ja-JP" altLang="en-US" sz="1600">
                <a:latin typeface="Times New Roman" panose="02020603050405020304" pitchFamily="18" charset="0"/>
              </a:rPr>
              <a:t>・・・送信者の発する情報</a:t>
            </a:r>
          </a:p>
          <a:p>
            <a:pPr eaLnBrk="1" hangingPunct="1">
              <a:spcBef>
                <a:spcPct val="50000"/>
              </a:spcBef>
            </a:pPr>
            <a:r>
              <a:rPr lang="ja-JP" altLang="en-US" sz="1600">
                <a:solidFill>
                  <a:srgbClr val="FF3300"/>
                </a:solidFill>
                <a:latin typeface="Times New Roman" panose="02020603050405020304" pitchFamily="18" charset="0"/>
              </a:rPr>
              <a:t>符号化</a:t>
            </a:r>
            <a:r>
              <a:rPr lang="ja-JP" altLang="en-US" sz="1600">
                <a:latin typeface="Times New Roman" panose="02020603050405020304" pitchFamily="18" charset="0"/>
              </a:rPr>
              <a:t>・・・英文の通信を考える．英文のまま通信することはできないから英文を符号化する必要がある．</a:t>
            </a:r>
          </a:p>
          <a:p>
            <a:pPr eaLnBrk="1" hangingPunct="1">
              <a:spcBef>
                <a:spcPct val="50000"/>
              </a:spcBef>
            </a:pPr>
            <a:r>
              <a:rPr lang="ja-JP" altLang="en-US" sz="1600">
                <a:latin typeface="Times New Roman" panose="02020603050405020304" pitchFamily="18" charset="0"/>
              </a:rPr>
              <a:t>	</a:t>
            </a:r>
            <a:r>
              <a:rPr lang="en-US" altLang="ja-JP" sz="1600">
                <a:latin typeface="Times New Roman" panose="02020603050405020304" pitchFamily="18" charset="0"/>
              </a:rPr>
              <a:t>A	0x41	0100 0001</a:t>
            </a:r>
          </a:p>
          <a:p>
            <a:pPr eaLnBrk="1" hangingPunct="1">
              <a:spcBef>
                <a:spcPct val="50000"/>
              </a:spcBef>
            </a:pPr>
            <a:r>
              <a:rPr lang="en-US" altLang="ja-JP" sz="1600">
                <a:latin typeface="Times New Roman" panose="02020603050405020304" pitchFamily="18" charset="0"/>
              </a:rPr>
              <a:t>	B	0x42	0100 0010			</a:t>
            </a:r>
          </a:p>
          <a:p>
            <a:pPr eaLnBrk="1" hangingPunct="1">
              <a:spcBef>
                <a:spcPct val="50000"/>
              </a:spcBef>
            </a:pPr>
            <a:endParaRPr lang="en-US" altLang="ja-JP" sz="1600">
              <a:latin typeface="Times New Roman" panose="02020603050405020304" pitchFamily="18" charset="0"/>
            </a:endParaRPr>
          </a:p>
        </p:txBody>
      </p:sp>
      <p:sp>
        <p:nvSpPr>
          <p:cNvPr id="6165" name="Line 27"/>
          <p:cNvSpPr>
            <a:spLocks noChangeShapeType="1"/>
          </p:cNvSpPr>
          <p:nvPr/>
        </p:nvSpPr>
        <p:spPr bwMode="auto">
          <a:xfrm>
            <a:off x="1905000" y="57912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166" name="Line 28"/>
          <p:cNvSpPr>
            <a:spLocks noChangeShapeType="1"/>
          </p:cNvSpPr>
          <p:nvPr/>
        </p:nvSpPr>
        <p:spPr bwMode="auto">
          <a:xfrm>
            <a:off x="1905000" y="61722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pic>
        <p:nvPicPr>
          <p:cNvPr id="6167" name="Picture 35" descr="j030050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357563"/>
            <a:ext cx="6858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Picture 36" descr="j029705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3284538"/>
            <a:ext cx="12477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bwMode="auto">
          <a:xfrm>
            <a:off x="395536" y="1052736"/>
            <a:ext cx="8352928" cy="648072"/>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3" name="テキスト ボックス 2"/>
          <p:cNvSpPr txBox="1"/>
          <p:nvPr/>
        </p:nvSpPr>
        <p:spPr>
          <a:xfrm>
            <a:off x="755576" y="91799"/>
            <a:ext cx="543739" cy="307777"/>
          </a:xfrm>
          <a:prstGeom prst="rect">
            <a:avLst/>
          </a:prstGeom>
          <a:noFill/>
        </p:spPr>
        <p:txBody>
          <a:bodyPr wrap="none" rtlCol="0">
            <a:spAutoFit/>
          </a:bodyPr>
          <a:lstStyle/>
          <a:p>
            <a:r>
              <a:rPr lang="ja-JP" altLang="en-US" sz="1400" u="sng" dirty="0" smtClean="0">
                <a:latin typeface="ＭＳ 明朝" panose="02020609040205080304" pitchFamily="17" charset="-128"/>
                <a:ea typeface="ＭＳ 明朝" panose="02020609040205080304" pitchFamily="17" charset="-128"/>
              </a:rPr>
              <a:t>問</a:t>
            </a:r>
            <a:r>
              <a:rPr lang="en-US" altLang="ja-JP" sz="1400" u="sng" dirty="0" smtClean="0">
                <a:latin typeface="ＭＳ 明朝" panose="02020609040205080304" pitchFamily="17" charset="-128"/>
                <a:ea typeface="ＭＳ 明朝" panose="02020609040205080304" pitchFamily="17" charset="-128"/>
              </a:rPr>
              <a:t>17</a:t>
            </a:r>
          </a:p>
        </p:txBody>
      </p:sp>
      <p:sp>
        <p:nvSpPr>
          <p:cNvPr id="7" name="Rectangle 5"/>
          <p:cNvSpPr>
            <a:spLocks noChangeArrowheads="1"/>
          </p:cNvSpPr>
          <p:nvPr/>
        </p:nvSpPr>
        <p:spPr bwMode="auto">
          <a:xfrm>
            <a:off x="1252198" y="106667"/>
            <a:ext cx="35060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２元対称通信路の通信路容量は</a:t>
            </a:r>
            <a:r>
              <a:rPr kumimoji="1" lang="en-US" altLang="ja-JP" sz="14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C=1-H(p)=</a:t>
            </a:r>
            <a:endParaRPr kumimoji="1" lang="en-US" altLang="ja-JP" sz="1400" b="0" i="0" u="none" strike="noStrike" cap="none" normalizeH="0" baseline="0" dirty="0" smtClean="0">
              <a:ln>
                <a:noFill/>
              </a:ln>
              <a:solidFill>
                <a:schemeClr val="tx1"/>
              </a:solidFill>
              <a:effectLst/>
              <a:latin typeface="Arial" pitchFamily="34" charset="0"/>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Arial" pitchFamily="34" charset="0"/>
              <a:cs typeface="ＭＳ Ｐゴシック" pitchFamily="50" charset="-128"/>
            </a:endParaRPr>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3894326899"/>
              </p:ext>
            </p:extLst>
          </p:nvPr>
        </p:nvGraphicFramePr>
        <p:xfrm>
          <a:off x="2700010" y="481297"/>
          <a:ext cx="2592070" cy="297180"/>
        </p:xfrm>
        <a:graphic>
          <a:graphicData uri="http://schemas.openxmlformats.org/presentationml/2006/ole">
            <mc:AlternateContent xmlns:mc="http://schemas.openxmlformats.org/markup-compatibility/2006">
              <mc:Choice xmlns:v="urn:schemas-microsoft-com:vml" Requires="v">
                <p:oleObj spid="_x0000_s66694" name="Equation" r:id="rId3" imgW="1993900" imgH="228600" progId="Equation.DSMT4">
                  <p:embed/>
                </p:oleObj>
              </mc:Choice>
              <mc:Fallback>
                <p:oleObj name="Equation" r:id="rId3" imgW="1993900" imgH="2286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010" y="481297"/>
                        <a:ext cx="2592070" cy="2971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5"/>
          <p:cNvSpPr>
            <a:spLocks noChangeArrowheads="1"/>
          </p:cNvSpPr>
          <p:nvPr/>
        </p:nvSpPr>
        <p:spPr bwMode="auto">
          <a:xfrm>
            <a:off x="1259339" y="836712"/>
            <a:ext cx="18004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rPr>
              <a:t>であることを示せ．</a:t>
            </a:r>
            <a:endParaRPr kumimoji="1" lang="en-US" altLang="ja-JP" sz="1400" b="0" i="0" u="none" strike="noStrike" cap="none" normalizeH="0" baseline="0" dirty="0" smtClean="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endParaRPr>
          </a:p>
        </p:txBody>
      </p:sp>
      <p:sp>
        <p:nvSpPr>
          <p:cNvPr id="12" name="テキスト ボックス 11"/>
          <p:cNvSpPr txBox="1"/>
          <p:nvPr/>
        </p:nvSpPr>
        <p:spPr>
          <a:xfrm>
            <a:off x="755576" y="3573016"/>
            <a:ext cx="543739" cy="307777"/>
          </a:xfrm>
          <a:prstGeom prst="rect">
            <a:avLst/>
          </a:prstGeom>
          <a:noFill/>
        </p:spPr>
        <p:txBody>
          <a:bodyPr wrap="none" rtlCol="0">
            <a:spAutoFit/>
          </a:bodyPr>
          <a:lstStyle/>
          <a:p>
            <a:r>
              <a:rPr lang="ja-JP" altLang="en-US" sz="1400" u="sng" dirty="0" smtClean="0">
                <a:latin typeface="ＭＳ 明朝" panose="02020609040205080304" pitchFamily="17" charset="-128"/>
                <a:ea typeface="ＭＳ 明朝" panose="02020609040205080304" pitchFamily="17" charset="-128"/>
              </a:rPr>
              <a:t>問</a:t>
            </a:r>
            <a:r>
              <a:rPr lang="en-US" altLang="ja-JP" sz="1400" u="sng" dirty="0" smtClean="0">
                <a:latin typeface="ＭＳ 明朝" panose="02020609040205080304" pitchFamily="17" charset="-128"/>
                <a:ea typeface="ＭＳ 明朝" panose="02020609040205080304" pitchFamily="17" charset="-128"/>
              </a:rPr>
              <a:t>18</a:t>
            </a:r>
          </a:p>
        </p:txBody>
      </p:sp>
      <p:pic>
        <p:nvPicPr>
          <p:cNvPr id="6656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1640" y="3619549"/>
            <a:ext cx="7021984" cy="596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9"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23928" y="3987776"/>
            <a:ext cx="53943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オブジェクト 9"/>
          <p:cNvGraphicFramePr>
            <a:graphicFrameLocks noChangeAspect="1"/>
          </p:cNvGraphicFramePr>
          <p:nvPr>
            <p:extLst>
              <p:ext uri="{D42A27DB-BD31-4B8C-83A1-F6EECF244321}">
                <p14:modId xmlns:p14="http://schemas.microsoft.com/office/powerpoint/2010/main" val="2001961135"/>
              </p:ext>
            </p:extLst>
          </p:nvPr>
        </p:nvGraphicFramePr>
        <p:xfrm>
          <a:off x="7164288" y="4653136"/>
          <a:ext cx="1471613" cy="1489075"/>
        </p:xfrm>
        <a:graphic>
          <a:graphicData uri="http://schemas.openxmlformats.org/presentationml/2006/ole">
            <mc:AlternateContent xmlns:mc="http://schemas.openxmlformats.org/markup-compatibility/2006">
              <mc:Choice xmlns:v="urn:schemas-microsoft-com:vml" Requires="v">
                <p:oleObj spid="_x0000_s66695" r:id="rId7" imgW="3019048" imgH="3057143" progId="">
                  <p:embed/>
                </p:oleObj>
              </mc:Choice>
              <mc:Fallback>
                <p:oleObj r:id="rId7" imgW="3019048" imgH="3057143" progId="">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4288" y="4653136"/>
                        <a:ext cx="1471613"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435541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57200" y="277813"/>
            <a:ext cx="8229600" cy="1139825"/>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r>
              <a:rPr lang="ja-JP" altLang="en-US" b="1" kern="0" dirty="0"/>
              <a:t>復号誤り率</a:t>
            </a:r>
            <a:endParaRPr lang="ja-JP" altLang="ja-JP" kern="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628800"/>
            <a:ext cx="7021984" cy="3569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直線矢印コネクタ 4"/>
          <p:cNvCxnSpPr/>
          <p:nvPr/>
        </p:nvCxnSpPr>
        <p:spPr bwMode="auto">
          <a:xfrm flipV="1">
            <a:off x="5436096" y="3413335"/>
            <a:ext cx="0" cy="231689"/>
          </a:xfrm>
          <a:prstGeom prst="straightConnector1">
            <a:avLst/>
          </a:prstGeom>
          <a:noFill/>
          <a:ln w="25400" cap="flat" cmpd="sng" algn="ctr">
            <a:solidFill>
              <a:schemeClr val="accent1"/>
            </a:solidFill>
            <a:prstDash val="solid"/>
            <a:round/>
            <a:headEnd type="none" w="med" len="med"/>
            <a:tailEnd type="arrow"/>
          </a:ln>
          <a:effectLst/>
        </p:spPr>
      </p:cxnSp>
      <p:cxnSp>
        <p:nvCxnSpPr>
          <p:cNvPr id="7" name="直線コネクタ 6"/>
          <p:cNvCxnSpPr/>
          <p:nvPr/>
        </p:nvCxnSpPr>
        <p:spPr bwMode="auto">
          <a:xfrm>
            <a:off x="5436096" y="3645024"/>
            <a:ext cx="936104" cy="0"/>
          </a:xfrm>
          <a:prstGeom prst="line">
            <a:avLst/>
          </a:prstGeom>
          <a:noFill/>
          <a:ln w="25400" cap="flat" cmpd="sng" algn="ctr">
            <a:solidFill>
              <a:schemeClr val="accent1"/>
            </a:solidFill>
            <a:prstDash val="solid"/>
            <a:round/>
            <a:headEnd type="none" w="med" len="med"/>
            <a:tailEnd type="none" w="med" len="med"/>
          </a:ln>
          <a:effectLst/>
        </p:spPr>
      </p:cxnSp>
      <p:sp>
        <p:nvSpPr>
          <p:cNvPr id="8" name="テキスト ボックス 7"/>
          <p:cNvSpPr txBox="1"/>
          <p:nvPr/>
        </p:nvSpPr>
        <p:spPr>
          <a:xfrm>
            <a:off x="6372200" y="3444969"/>
            <a:ext cx="2664296" cy="400110"/>
          </a:xfrm>
          <a:prstGeom prst="rect">
            <a:avLst/>
          </a:prstGeom>
          <a:noFill/>
        </p:spPr>
        <p:txBody>
          <a:bodyPr wrap="square" rtlCol="0">
            <a:spAutoFit/>
          </a:bodyPr>
          <a:lstStyle/>
          <a:p>
            <a:r>
              <a:rPr kumimoji="1" lang="ja-JP" altLang="en-US" sz="1000" dirty="0" smtClean="0">
                <a:latin typeface="ＭＳ 明朝" panose="02020609040205080304" pitchFamily="17" charset="-128"/>
                <a:ea typeface="ＭＳ 明朝" panose="02020609040205080304" pitchFamily="17" charset="-128"/>
              </a:rPr>
              <a:t>最尤復号では送信記号は</a:t>
            </a:r>
            <a:r>
              <a:rPr kumimoji="1" lang="ja-JP" altLang="en-US" sz="1000" dirty="0" smtClean="0">
                <a:solidFill>
                  <a:schemeClr val="tx2"/>
                </a:solidFill>
                <a:latin typeface="ＭＳ 明朝" panose="02020609040205080304" pitchFamily="17" charset="-128"/>
                <a:ea typeface="ＭＳ 明朝" panose="02020609040205080304" pitchFamily="17" charset="-128"/>
              </a:rPr>
              <a:t>等確率</a:t>
            </a:r>
            <a:r>
              <a:rPr kumimoji="1" lang="ja-JP" altLang="en-US" sz="1000" dirty="0" smtClean="0">
                <a:latin typeface="ＭＳ 明朝" panose="02020609040205080304" pitchFamily="17" charset="-128"/>
                <a:ea typeface="ＭＳ 明朝" panose="02020609040205080304" pitchFamily="17" charset="-128"/>
              </a:rPr>
              <a:t>で発生することを仮定する</a:t>
            </a:r>
            <a:endParaRPr kumimoji="1" lang="ja-JP" altLang="en-US" sz="1000" dirty="0">
              <a:latin typeface="ＭＳ 明朝" panose="02020609040205080304" pitchFamily="17" charset="-128"/>
              <a:ea typeface="ＭＳ 明朝" panose="02020609040205080304" pitchFamily="17" charset="-128"/>
            </a:endParaRPr>
          </a:p>
        </p:txBody>
      </p:sp>
      <p:sp>
        <p:nvSpPr>
          <p:cNvPr id="9" name="角丸四角形 8"/>
          <p:cNvSpPr/>
          <p:nvPr/>
        </p:nvSpPr>
        <p:spPr bwMode="auto">
          <a:xfrm>
            <a:off x="6372200" y="3444969"/>
            <a:ext cx="2592288" cy="400110"/>
          </a:xfrm>
          <a:prstGeom prst="roundRect">
            <a:avLst/>
          </a:prstGeom>
          <a:noFill/>
          <a:ln w="25400"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pic>
        <p:nvPicPr>
          <p:cNvPr id="675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5517232"/>
            <a:ext cx="7021984" cy="894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角丸四角形 9"/>
          <p:cNvSpPr/>
          <p:nvPr/>
        </p:nvSpPr>
        <p:spPr bwMode="auto">
          <a:xfrm>
            <a:off x="1115616" y="5373216"/>
            <a:ext cx="6840760" cy="1152128"/>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Tree>
    <p:extLst>
      <p:ext uri="{BB962C8B-B14F-4D97-AF65-F5344CB8AC3E}">
        <p14:creationId xmlns:p14="http://schemas.microsoft.com/office/powerpoint/2010/main" val="24841852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57200" y="277813"/>
            <a:ext cx="8229600" cy="1139825"/>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r>
              <a:rPr lang="ja-JP" altLang="en-US" b="1" kern="0" dirty="0" smtClean="0"/>
              <a:t>繰り返し符号の復号</a:t>
            </a:r>
            <a:r>
              <a:rPr lang="ja-JP" altLang="en-US" b="1" kern="0" dirty="0"/>
              <a:t>誤り率</a:t>
            </a:r>
            <a:endParaRPr lang="ja-JP" altLang="ja-JP" kern="0" dirty="0"/>
          </a:p>
        </p:txBody>
      </p:sp>
      <p:pic>
        <p:nvPicPr>
          <p:cNvPr id="686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556792"/>
            <a:ext cx="7021984" cy="148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539552" y="1507086"/>
            <a:ext cx="543739" cy="307777"/>
          </a:xfrm>
          <a:prstGeom prst="rect">
            <a:avLst/>
          </a:prstGeom>
          <a:noFill/>
        </p:spPr>
        <p:txBody>
          <a:bodyPr wrap="none" rtlCol="0">
            <a:spAutoFit/>
          </a:bodyPr>
          <a:lstStyle/>
          <a:p>
            <a:r>
              <a:rPr lang="ja-JP" altLang="en-US" sz="1400" u="sng" dirty="0" smtClean="0">
                <a:latin typeface="ＭＳ 明朝" panose="02020609040205080304" pitchFamily="17" charset="-128"/>
                <a:ea typeface="ＭＳ 明朝" panose="02020609040205080304" pitchFamily="17" charset="-128"/>
              </a:rPr>
              <a:t>問</a:t>
            </a:r>
            <a:r>
              <a:rPr lang="en-US" altLang="ja-JP" sz="1400" u="sng" dirty="0" smtClean="0">
                <a:latin typeface="ＭＳ 明朝" panose="02020609040205080304" pitchFamily="17" charset="-128"/>
                <a:ea typeface="ＭＳ 明朝" panose="02020609040205080304" pitchFamily="17" charset="-128"/>
              </a:rPr>
              <a:t>19</a:t>
            </a:r>
          </a:p>
        </p:txBody>
      </p:sp>
    </p:spTree>
    <p:extLst>
      <p:ext uri="{BB962C8B-B14F-4D97-AF65-F5344CB8AC3E}">
        <p14:creationId xmlns:p14="http://schemas.microsoft.com/office/powerpoint/2010/main" val="3207818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符号化率</a:t>
            </a:r>
            <a:endParaRPr kumimoji="1" lang="ja-JP" altLang="en-US" dirty="0"/>
          </a:p>
        </p:txBody>
      </p:sp>
      <p:pic>
        <p:nvPicPr>
          <p:cNvPr id="696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3968" y="1844824"/>
            <a:ext cx="7021984" cy="1191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3429000"/>
            <a:ext cx="7021984" cy="894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角丸四角形 2"/>
          <p:cNvSpPr/>
          <p:nvPr/>
        </p:nvSpPr>
        <p:spPr bwMode="auto">
          <a:xfrm>
            <a:off x="1187624" y="3284983"/>
            <a:ext cx="6696744" cy="1038267"/>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pic>
        <p:nvPicPr>
          <p:cNvPr id="6963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7955" y="5047456"/>
            <a:ext cx="53943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00100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通信路符号化定理</a:t>
            </a:r>
            <a:endParaRPr kumimoji="1" lang="ja-JP" altLang="en-US" dirty="0"/>
          </a:p>
        </p:txBody>
      </p:sp>
      <p:pic>
        <p:nvPicPr>
          <p:cNvPr id="706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628800"/>
            <a:ext cx="7021984" cy="148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角丸四角形 2"/>
          <p:cNvSpPr/>
          <p:nvPr/>
        </p:nvSpPr>
        <p:spPr bwMode="auto">
          <a:xfrm>
            <a:off x="971600" y="1700808"/>
            <a:ext cx="7560840" cy="1415105"/>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pic>
        <p:nvPicPr>
          <p:cNvPr id="706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5" y="3489634"/>
            <a:ext cx="7021984" cy="299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5" y="4083346"/>
            <a:ext cx="7021984" cy="2081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16324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457200" y="277813"/>
            <a:ext cx="8229600" cy="1139825"/>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r>
              <a:rPr lang="ja-JP" altLang="en-US" kern="0" dirty="0" smtClean="0"/>
              <a:t>通信路符号化定理の証明（１）</a:t>
            </a:r>
            <a:endParaRPr lang="en-US" altLang="ja-JP" kern="0" dirty="0" smtClean="0"/>
          </a:p>
        </p:txBody>
      </p:sp>
      <p:sp>
        <p:nvSpPr>
          <p:cNvPr id="4" name="正方形/長方形 3"/>
          <p:cNvSpPr/>
          <p:nvPr/>
        </p:nvSpPr>
        <p:spPr bwMode="auto">
          <a:xfrm>
            <a:off x="395536" y="1052736"/>
            <a:ext cx="8352928" cy="648072"/>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105768130"/>
              </p:ext>
            </p:extLst>
          </p:nvPr>
        </p:nvGraphicFramePr>
        <p:xfrm>
          <a:off x="749300" y="1901031"/>
          <a:ext cx="8070850" cy="3832225"/>
        </p:xfrm>
        <a:graphic>
          <a:graphicData uri="http://schemas.openxmlformats.org/presentationml/2006/ole">
            <mc:AlternateContent xmlns:mc="http://schemas.openxmlformats.org/markup-compatibility/2006">
              <mc:Choice xmlns:v="urn:schemas-microsoft-com:vml" Requires="v">
                <p:oleObj spid="_x0000_s67651" name="Equation" r:id="rId3" imgW="6210000" imgH="2958840" progId="Equation.DSMT4">
                  <p:embed/>
                </p:oleObj>
              </mc:Choice>
              <mc:Fallback>
                <p:oleObj name="Equation" r:id="rId3" imgW="6210000" imgH="2958840" progId="Equation.DSMT4">
                  <p:embed/>
                  <p:pic>
                    <p:nvPicPr>
                      <p:cNvPr id="0" name=""/>
                      <p:cNvPicPr/>
                      <p:nvPr/>
                    </p:nvPicPr>
                    <p:blipFill>
                      <a:blip r:embed="rId4"/>
                      <a:stretch>
                        <a:fillRect/>
                      </a:stretch>
                    </p:blipFill>
                    <p:spPr>
                      <a:xfrm>
                        <a:off x="749300" y="1901031"/>
                        <a:ext cx="8070850" cy="3832225"/>
                      </a:xfrm>
                      <a:prstGeom prst="rect">
                        <a:avLst/>
                      </a:prstGeom>
                    </p:spPr>
                  </p:pic>
                </p:oleObj>
              </mc:Fallback>
            </mc:AlternateContent>
          </a:graphicData>
        </a:graphic>
      </p:graphicFrame>
      <p:sp>
        <p:nvSpPr>
          <p:cNvPr id="5" name="テキスト ボックス 4"/>
          <p:cNvSpPr txBox="1"/>
          <p:nvPr/>
        </p:nvSpPr>
        <p:spPr>
          <a:xfrm>
            <a:off x="683568" y="1249015"/>
            <a:ext cx="4314001" cy="307777"/>
          </a:xfrm>
          <a:prstGeom prst="rect">
            <a:avLst/>
          </a:prstGeom>
          <a:noFill/>
        </p:spPr>
        <p:txBody>
          <a:bodyPr wrap="none" rtlCol="0">
            <a:spAutoFit/>
          </a:bodyPr>
          <a:lstStyle/>
          <a:p>
            <a:r>
              <a:rPr kumimoji="1" lang="ja-JP" altLang="en-US" sz="1400" dirty="0" smtClean="0">
                <a:latin typeface="ＭＳ 明朝" panose="02020609040205080304" pitchFamily="17" charset="-128"/>
                <a:ea typeface="ＭＳ 明朝" panose="02020609040205080304" pitchFamily="17" charset="-128"/>
              </a:rPr>
              <a:t>通信路は</a:t>
            </a:r>
            <a:r>
              <a:rPr kumimoji="1" lang="en-US" altLang="ja-JP" sz="1400" dirty="0" smtClean="0">
                <a:solidFill>
                  <a:schemeClr val="tx2"/>
                </a:solidFill>
                <a:latin typeface="ＭＳ 明朝" panose="02020609040205080304" pitchFamily="17" charset="-128"/>
                <a:ea typeface="ＭＳ 明朝" panose="02020609040205080304" pitchFamily="17" charset="-128"/>
              </a:rPr>
              <a:t>2</a:t>
            </a:r>
            <a:r>
              <a:rPr kumimoji="1" lang="ja-JP" altLang="en-US" sz="1400" dirty="0" smtClean="0">
                <a:solidFill>
                  <a:schemeClr val="tx2"/>
                </a:solidFill>
                <a:latin typeface="ＭＳ 明朝" panose="02020609040205080304" pitchFamily="17" charset="-128"/>
                <a:ea typeface="ＭＳ 明朝" panose="02020609040205080304" pitchFamily="17" charset="-128"/>
              </a:rPr>
              <a:t>元対称通信路</a:t>
            </a:r>
            <a:r>
              <a:rPr kumimoji="1" lang="ja-JP" altLang="en-US" sz="1400" dirty="0" smtClean="0">
                <a:latin typeface="ＭＳ 明朝" panose="02020609040205080304" pitchFamily="17" charset="-128"/>
                <a:ea typeface="ＭＳ 明朝" panose="02020609040205080304" pitchFamily="17" charset="-128"/>
              </a:rPr>
              <a:t>で送信誤り確率を</a:t>
            </a:r>
            <a:r>
              <a:rPr kumimoji="1" lang="en-US" altLang="ja-JP" sz="1400" dirty="0" smtClean="0">
                <a:latin typeface="ＭＳ 明朝" panose="02020609040205080304" pitchFamily="17" charset="-128"/>
                <a:ea typeface="ＭＳ 明朝" panose="02020609040205080304" pitchFamily="17" charset="-128"/>
              </a:rPr>
              <a:t>p</a:t>
            </a:r>
            <a:r>
              <a:rPr kumimoji="1" lang="ja-JP" altLang="en-US" sz="1400" dirty="0" smtClean="0">
                <a:latin typeface="ＭＳ 明朝" panose="02020609040205080304" pitchFamily="17" charset="-128"/>
                <a:ea typeface="ＭＳ 明朝" panose="02020609040205080304" pitchFamily="17" charset="-128"/>
              </a:rPr>
              <a:t>とする．</a:t>
            </a:r>
            <a:endParaRPr kumimoji="1" lang="ja-JP" altLang="en-US" sz="14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9859865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457200" y="277813"/>
            <a:ext cx="8229600" cy="1139825"/>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r>
              <a:rPr lang="ja-JP" altLang="en-US" kern="0" dirty="0" smtClean="0"/>
              <a:t>通信路符号化定理の証明（２）</a:t>
            </a:r>
            <a:endParaRPr lang="en-US" altLang="ja-JP" kern="0" dirty="0" smtClean="0"/>
          </a:p>
        </p:txBody>
      </p:sp>
      <p:sp>
        <p:nvSpPr>
          <p:cNvPr id="4" name="正方形/長方形 3"/>
          <p:cNvSpPr/>
          <p:nvPr/>
        </p:nvSpPr>
        <p:spPr bwMode="auto">
          <a:xfrm>
            <a:off x="395536" y="1052736"/>
            <a:ext cx="8352928" cy="648072"/>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665276855"/>
              </p:ext>
            </p:extLst>
          </p:nvPr>
        </p:nvGraphicFramePr>
        <p:xfrm>
          <a:off x="792162" y="2132856"/>
          <a:ext cx="7559675" cy="2185987"/>
        </p:xfrm>
        <a:graphic>
          <a:graphicData uri="http://schemas.openxmlformats.org/presentationml/2006/ole">
            <mc:AlternateContent xmlns:mc="http://schemas.openxmlformats.org/markup-compatibility/2006">
              <mc:Choice xmlns:v="urn:schemas-microsoft-com:vml" Requires="v">
                <p:oleObj spid="_x0000_s68898" name="Equation" r:id="rId3" imgW="5816520" imgH="1688760" progId="Equation.DSMT4">
                  <p:embed/>
                </p:oleObj>
              </mc:Choice>
              <mc:Fallback>
                <p:oleObj name="Equation" r:id="rId3" imgW="5816520" imgH="1688760" progId="Equation.DSMT4">
                  <p:embed/>
                  <p:pic>
                    <p:nvPicPr>
                      <p:cNvPr id="0" name=""/>
                      <p:cNvPicPr/>
                      <p:nvPr/>
                    </p:nvPicPr>
                    <p:blipFill>
                      <a:blip r:embed="rId4"/>
                      <a:stretch>
                        <a:fillRect/>
                      </a:stretch>
                    </p:blipFill>
                    <p:spPr>
                      <a:xfrm>
                        <a:off x="792162" y="2132856"/>
                        <a:ext cx="7559675" cy="2185987"/>
                      </a:xfrm>
                      <a:prstGeom prst="rect">
                        <a:avLst/>
                      </a:prstGeom>
                    </p:spPr>
                  </p:pic>
                </p:oleObj>
              </mc:Fallback>
            </mc:AlternateContent>
          </a:graphicData>
        </a:graphic>
      </p:graphicFrame>
      <p:cxnSp>
        <p:nvCxnSpPr>
          <p:cNvPr id="7" name="直線矢印コネクタ 6"/>
          <p:cNvCxnSpPr/>
          <p:nvPr/>
        </p:nvCxnSpPr>
        <p:spPr bwMode="auto">
          <a:xfrm flipH="1">
            <a:off x="2411760" y="1628800"/>
            <a:ext cx="720080" cy="720080"/>
          </a:xfrm>
          <a:prstGeom prst="straightConnector1">
            <a:avLst/>
          </a:prstGeom>
          <a:noFill/>
          <a:ln w="25400" cap="flat" cmpd="sng" algn="ctr">
            <a:solidFill>
              <a:schemeClr val="accent1"/>
            </a:solidFill>
            <a:prstDash val="solid"/>
            <a:round/>
            <a:headEnd type="none" w="med" len="med"/>
            <a:tailEnd type="arrow"/>
          </a:ln>
          <a:effectLst/>
        </p:spPr>
      </p:cxnSp>
      <p:graphicFrame>
        <p:nvGraphicFramePr>
          <p:cNvPr id="8" name="オブジェクト 7"/>
          <p:cNvGraphicFramePr>
            <a:graphicFrameLocks noChangeAspect="1"/>
          </p:cNvGraphicFramePr>
          <p:nvPr>
            <p:extLst>
              <p:ext uri="{D42A27DB-BD31-4B8C-83A1-F6EECF244321}">
                <p14:modId xmlns:p14="http://schemas.microsoft.com/office/powerpoint/2010/main" val="935808642"/>
              </p:ext>
            </p:extLst>
          </p:nvPr>
        </p:nvGraphicFramePr>
        <p:xfrm>
          <a:off x="3203848" y="1472469"/>
          <a:ext cx="4852987" cy="261938"/>
        </p:xfrm>
        <a:graphic>
          <a:graphicData uri="http://schemas.openxmlformats.org/presentationml/2006/ole">
            <mc:AlternateContent xmlns:mc="http://schemas.openxmlformats.org/markup-compatibility/2006">
              <mc:Choice xmlns:v="urn:schemas-microsoft-com:vml" Requires="v">
                <p:oleObj spid="_x0000_s68899" name="Equation" r:id="rId5" imgW="3733560" imgH="203040" progId="Equation.DSMT4">
                  <p:embed/>
                </p:oleObj>
              </mc:Choice>
              <mc:Fallback>
                <p:oleObj name="Equation" r:id="rId5" imgW="3733560" imgH="203040" progId="Equation.DSMT4">
                  <p:embed/>
                  <p:pic>
                    <p:nvPicPr>
                      <p:cNvPr id="0" name="オブジェクト 1"/>
                      <p:cNvPicPr>
                        <a:picLocks noChangeAspect="1" noChangeArrowheads="1"/>
                      </p:cNvPicPr>
                      <p:nvPr/>
                    </p:nvPicPr>
                    <p:blipFill>
                      <a:blip r:embed="rId6"/>
                      <a:srcRect/>
                      <a:stretch>
                        <a:fillRect/>
                      </a:stretch>
                    </p:blipFill>
                    <p:spPr bwMode="auto">
                      <a:xfrm>
                        <a:off x="3203848" y="1472469"/>
                        <a:ext cx="48529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角丸四角形 8"/>
          <p:cNvSpPr/>
          <p:nvPr/>
        </p:nvSpPr>
        <p:spPr bwMode="auto">
          <a:xfrm>
            <a:off x="3131840" y="1376772"/>
            <a:ext cx="4968552" cy="396044"/>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cxnSp>
        <p:nvCxnSpPr>
          <p:cNvPr id="13" name="直線コネクタ 12"/>
          <p:cNvCxnSpPr/>
          <p:nvPr/>
        </p:nvCxnSpPr>
        <p:spPr bwMode="auto">
          <a:xfrm>
            <a:off x="4499992" y="4005064"/>
            <a:ext cx="1296144" cy="0"/>
          </a:xfrm>
          <a:prstGeom prst="line">
            <a:avLst/>
          </a:prstGeom>
          <a:noFill/>
          <a:ln w="25400" cap="flat" cmpd="sng" algn="ctr">
            <a:solidFill>
              <a:schemeClr val="accent1"/>
            </a:solidFill>
            <a:prstDash val="solid"/>
            <a:round/>
            <a:headEnd type="none" w="med" len="med"/>
            <a:tailEnd type="none" w="med" len="med"/>
          </a:ln>
          <a:effectLst/>
        </p:spPr>
      </p:cxnSp>
      <p:cxnSp>
        <p:nvCxnSpPr>
          <p:cNvPr id="15" name="直線矢印コネクタ 14"/>
          <p:cNvCxnSpPr/>
          <p:nvPr/>
        </p:nvCxnSpPr>
        <p:spPr bwMode="auto">
          <a:xfrm flipV="1">
            <a:off x="5292080" y="4005064"/>
            <a:ext cx="0" cy="360040"/>
          </a:xfrm>
          <a:prstGeom prst="straightConnector1">
            <a:avLst/>
          </a:prstGeom>
          <a:noFill/>
          <a:ln w="25400" cap="flat" cmpd="sng" algn="ctr">
            <a:solidFill>
              <a:schemeClr val="accent1"/>
            </a:solidFill>
            <a:prstDash val="solid"/>
            <a:round/>
            <a:headEnd type="none" w="med" len="med"/>
            <a:tailEnd type="arrow"/>
          </a:ln>
          <a:effectLst/>
        </p:spPr>
      </p:cxnSp>
      <p:cxnSp>
        <p:nvCxnSpPr>
          <p:cNvPr id="17" name="直線コネクタ 16"/>
          <p:cNvCxnSpPr/>
          <p:nvPr/>
        </p:nvCxnSpPr>
        <p:spPr bwMode="auto">
          <a:xfrm>
            <a:off x="5292080" y="4365104"/>
            <a:ext cx="792088" cy="0"/>
          </a:xfrm>
          <a:prstGeom prst="line">
            <a:avLst/>
          </a:prstGeom>
          <a:noFill/>
          <a:ln w="25400" cap="flat" cmpd="sng" algn="ctr">
            <a:solidFill>
              <a:schemeClr val="accent1"/>
            </a:solidFill>
            <a:prstDash val="solid"/>
            <a:round/>
            <a:headEnd type="none" w="med" len="med"/>
            <a:tailEnd type="none" w="med" len="med"/>
          </a:ln>
          <a:effectLst/>
        </p:spPr>
      </p:cxnSp>
      <p:sp>
        <p:nvSpPr>
          <p:cNvPr id="18" name="テキスト ボックス 17"/>
          <p:cNvSpPr txBox="1"/>
          <p:nvPr/>
        </p:nvSpPr>
        <p:spPr>
          <a:xfrm>
            <a:off x="6156176" y="4211215"/>
            <a:ext cx="2698175" cy="307777"/>
          </a:xfrm>
          <a:prstGeom prst="rect">
            <a:avLst/>
          </a:prstGeom>
          <a:noFill/>
        </p:spPr>
        <p:txBody>
          <a:bodyPr wrap="none" rtlCol="0">
            <a:spAutoFit/>
          </a:bodyPr>
          <a:lstStyle/>
          <a:p>
            <a:r>
              <a:rPr kumimoji="1" lang="ja-JP" altLang="en-US" sz="1400" dirty="0" smtClean="0">
                <a:latin typeface="ＭＳ 明朝" panose="02020609040205080304" pitchFamily="17" charset="-128"/>
                <a:ea typeface="ＭＳ 明朝" panose="02020609040205080304" pitchFamily="17" charset="-128"/>
              </a:rPr>
              <a:t>どのような符号であるかは</a:t>
            </a:r>
            <a:r>
              <a:rPr kumimoji="1" lang="ja-JP" altLang="en-US" sz="1400" dirty="0" smtClean="0">
                <a:solidFill>
                  <a:srgbClr val="FF0000"/>
                </a:solidFill>
                <a:latin typeface="ＭＳ 明朝" panose="02020609040205080304" pitchFamily="17" charset="-128"/>
                <a:ea typeface="ＭＳ 明朝" panose="02020609040205080304" pitchFamily="17" charset="-128"/>
              </a:rPr>
              <a:t>不明</a:t>
            </a:r>
            <a:endParaRPr kumimoji="1" lang="ja-JP" altLang="en-US" sz="1400" dirty="0">
              <a:solidFill>
                <a:srgbClr val="FF0000"/>
              </a:solidFill>
              <a:latin typeface="ＭＳ 明朝" panose="02020609040205080304" pitchFamily="17" charset="-128"/>
              <a:ea typeface="ＭＳ 明朝" panose="02020609040205080304" pitchFamily="17" charset="-128"/>
            </a:endParaRPr>
          </a:p>
        </p:txBody>
      </p:sp>
      <p:cxnSp>
        <p:nvCxnSpPr>
          <p:cNvPr id="20" name="直線コネクタ 19"/>
          <p:cNvCxnSpPr/>
          <p:nvPr/>
        </p:nvCxnSpPr>
        <p:spPr bwMode="auto">
          <a:xfrm>
            <a:off x="251520" y="4725144"/>
            <a:ext cx="8892480" cy="0"/>
          </a:xfrm>
          <a:prstGeom prst="line">
            <a:avLst/>
          </a:prstGeom>
          <a:noFill/>
          <a:ln w="25400" cap="flat" cmpd="sng" algn="ctr">
            <a:solidFill>
              <a:schemeClr val="accent1"/>
            </a:solidFill>
            <a:prstDash val="dash"/>
            <a:round/>
            <a:headEnd type="none" w="med" len="med"/>
            <a:tailEnd type="none" w="med" len="med"/>
          </a:ln>
          <a:effectLst/>
        </p:spPr>
      </p:cxnSp>
      <p:sp>
        <p:nvSpPr>
          <p:cNvPr id="22" name="テキスト ボックス 21"/>
          <p:cNvSpPr txBox="1"/>
          <p:nvPr/>
        </p:nvSpPr>
        <p:spPr>
          <a:xfrm>
            <a:off x="457200" y="4770429"/>
            <a:ext cx="2098576" cy="307777"/>
          </a:xfrm>
          <a:prstGeom prst="rect">
            <a:avLst/>
          </a:prstGeom>
          <a:noFill/>
        </p:spPr>
        <p:txBody>
          <a:bodyPr wrap="square" rtlCol="0">
            <a:spAutoFit/>
          </a:bodyPr>
          <a:lstStyle/>
          <a:p>
            <a:r>
              <a:rPr kumimoji="1" lang="ja-JP" altLang="en-US" sz="1400" dirty="0" smtClean="0">
                <a:latin typeface="ＭＳ 明朝" panose="02020609040205080304" pitchFamily="17" charset="-128"/>
                <a:ea typeface="ＭＳ 明朝" panose="02020609040205080304" pitchFamily="17" charset="-128"/>
              </a:rPr>
              <a:t>途中の不等式の証明</a:t>
            </a:r>
            <a:endParaRPr kumimoji="1" lang="ja-JP" altLang="en-US" sz="1400" dirty="0">
              <a:latin typeface="ＭＳ 明朝" panose="02020609040205080304" pitchFamily="17" charset="-128"/>
              <a:ea typeface="ＭＳ 明朝" panose="02020609040205080304" pitchFamily="17" charset="-128"/>
            </a:endParaRPr>
          </a:p>
        </p:txBody>
      </p:sp>
      <p:graphicFrame>
        <p:nvGraphicFramePr>
          <p:cNvPr id="23" name="オブジェクト 22"/>
          <p:cNvGraphicFramePr>
            <a:graphicFrameLocks noChangeAspect="1"/>
          </p:cNvGraphicFramePr>
          <p:nvPr>
            <p:extLst>
              <p:ext uri="{D42A27DB-BD31-4B8C-83A1-F6EECF244321}">
                <p14:modId xmlns:p14="http://schemas.microsoft.com/office/powerpoint/2010/main" val="2470165960"/>
              </p:ext>
            </p:extLst>
          </p:nvPr>
        </p:nvGraphicFramePr>
        <p:xfrm>
          <a:off x="618381" y="5084763"/>
          <a:ext cx="2657475" cy="280987"/>
        </p:xfrm>
        <a:graphic>
          <a:graphicData uri="http://schemas.openxmlformats.org/presentationml/2006/ole">
            <mc:AlternateContent xmlns:mc="http://schemas.openxmlformats.org/markup-compatibility/2006">
              <mc:Choice xmlns:v="urn:schemas-microsoft-com:vml" Requires="v">
                <p:oleObj spid="_x0000_s68900" name="Equation" r:id="rId7" imgW="2044440" imgH="215640" progId="Equation.DSMT4">
                  <p:embed/>
                </p:oleObj>
              </mc:Choice>
              <mc:Fallback>
                <p:oleObj name="Equation" r:id="rId7" imgW="2044440" imgH="215640" progId="Equation.DSMT4">
                  <p:embed/>
                  <p:pic>
                    <p:nvPicPr>
                      <p:cNvPr id="0" name="オブジェクト 7"/>
                      <p:cNvPicPr>
                        <a:picLocks noChangeAspect="1" noChangeArrowheads="1"/>
                      </p:cNvPicPr>
                      <p:nvPr/>
                    </p:nvPicPr>
                    <p:blipFill>
                      <a:blip r:embed="rId8"/>
                      <a:srcRect/>
                      <a:stretch>
                        <a:fillRect/>
                      </a:stretch>
                    </p:blipFill>
                    <p:spPr bwMode="auto">
                      <a:xfrm>
                        <a:off x="618381" y="5084763"/>
                        <a:ext cx="265747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オブジェクト 23"/>
          <p:cNvGraphicFramePr>
            <a:graphicFrameLocks noChangeAspect="1"/>
          </p:cNvGraphicFramePr>
          <p:nvPr>
            <p:extLst>
              <p:ext uri="{D42A27DB-BD31-4B8C-83A1-F6EECF244321}">
                <p14:modId xmlns:p14="http://schemas.microsoft.com/office/powerpoint/2010/main" val="836279924"/>
              </p:ext>
            </p:extLst>
          </p:nvPr>
        </p:nvGraphicFramePr>
        <p:xfrm>
          <a:off x="611560" y="5445224"/>
          <a:ext cx="5943600" cy="507960"/>
        </p:xfrm>
        <a:graphic>
          <a:graphicData uri="http://schemas.openxmlformats.org/presentationml/2006/ole">
            <mc:AlternateContent xmlns:mc="http://schemas.openxmlformats.org/markup-compatibility/2006">
              <mc:Choice xmlns:v="urn:schemas-microsoft-com:vml" Requires="v">
                <p:oleObj spid="_x0000_s68901" name="Equation" r:id="rId9" imgW="5943600" imgH="507960" progId="Equation.DSMT4">
                  <p:embed/>
                </p:oleObj>
              </mc:Choice>
              <mc:Fallback>
                <p:oleObj name="Equation" r:id="rId9" imgW="5943600" imgH="507960" progId="Equation.DSMT4">
                  <p:embed/>
                  <p:pic>
                    <p:nvPicPr>
                      <p:cNvPr id="0" name="オブジェクト 22"/>
                      <p:cNvPicPr>
                        <a:picLocks noChangeAspect="1" noChangeArrowheads="1"/>
                      </p:cNvPicPr>
                      <p:nvPr/>
                    </p:nvPicPr>
                    <p:blipFill>
                      <a:blip r:embed="rId10"/>
                      <a:srcRect/>
                      <a:stretch>
                        <a:fillRect/>
                      </a:stretch>
                    </p:blipFill>
                    <p:spPr bwMode="auto">
                      <a:xfrm>
                        <a:off x="611560" y="5445224"/>
                        <a:ext cx="5943600"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オブジェクト 24"/>
          <p:cNvGraphicFramePr>
            <a:graphicFrameLocks noChangeAspect="1"/>
          </p:cNvGraphicFramePr>
          <p:nvPr>
            <p:extLst>
              <p:ext uri="{D42A27DB-BD31-4B8C-83A1-F6EECF244321}">
                <p14:modId xmlns:p14="http://schemas.microsoft.com/office/powerpoint/2010/main" val="1282654821"/>
              </p:ext>
            </p:extLst>
          </p:nvPr>
        </p:nvGraphicFramePr>
        <p:xfrm>
          <a:off x="639068" y="6165850"/>
          <a:ext cx="3644900" cy="469900"/>
        </p:xfrm>
        <a:graphic>
          <a:graphicData uri="http://schemas.openxmlformats.org/presentationml/2006/ole">
            <mc:AlternateContent xmlns:mc="http://schemas.openxmlformats.org/markup-compatibility/2006">
              <mc:Choice xmlns:v="urn:schemas-microsoft-com:vml" Requires="v">
                <p:oleObj spid="_x0000_s68902" name="Equation" r:id="rId11" imgW="3644640" imgH="469800" progId="Equation.DSMT4">
                  <p:embed/>
                </p:oleObj>
              </mc:Choice>
              <mc:Fallback>
                <p:oleObj name="Equation" r:id="rId11" imgW="3644640" imgH="469800" progId="Equation.DSMT4">
                  <p:embed/>
                  <p:pic>
                    <p:nvPicPr>
                      <p:cNvPr id="0" name="オブジェクト 23"/>
                      <p:cNvPicPr>
                        <a:picLocks noChangeAspect="1" noChangeArrowheads="1"/>
                      </p:cNvPicPr>
                      <p:nvPr/>
                    </p:nvPicPr>
                    <p:blipFill>
                      <a:blip r:embed="rId12"/>
                      <a:srcRect/>
                      <a:stretch>
                        <a:fillRect/>
                      </a:stretch>
                    </p:blipFill>
                    <p:spPr bwMode="auto">
                      <a:xfrm>
                        <a:off x="639068" y="6165850"/>
                        <a:ext cx="3644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7" name="直線矢印コネクタ 26"/>
          <p:cNvCxnSpPr/>
          <p:nvPr/>
        </p:nvCxnSpPr>
        <p:spPr bwMode="auto">
          <a:xfrm flipH="1">
            <a:off x="6300192" y="2564904"/>
            <a:ext cx="288032" cy="288032"/>
          </a:xfrm>
          <a:prstGeom prst="straightConnector1">
            <a:avLst/>
          </a:prstGeom>
          <a:noFill/>
          <a:ln w="25400" cap="flat" cmpd="sng" algn="ctr">
            <a:solidFill>
              <a:schemeClr val="accent1"/>
            </a:solidFill>
            <a:prstDash val="solid"/>
            <a:round/>
            <a:headEnd type="none" w="med" len="med"/>
            <a:tailEnd type="arrow"/>
          </a:ln>
          <a:effectLst/>
        </p:spPr>
      </p:cxnSp>
      <p:sp>
        <p:nvSpPr>
          <p:cNvPr id="28" name="テキスト ボックス 27"/>
          <p:cNvSpPr txBox="1"/>
          <p:nvPr/>
        </p:nvSpPr>
        <p:spPr>
          <a:xfrm>
            <a:off x="6156176" y="2287905"/>
            <a:ext cx="1688283" cy="276999"/>
          </a:xfrm>
          <a:prstGeom prst="rect">
            <a:avLst/>
          </a:prstGeom>
          <a:noFill/>
        </p:spPr>
        <p:txBody>
          <a:bodyPr wrap="none" rtlCol="0">
            <a:spAutoFit/>
          </a:bodyPr>
          <a:lstStyle/>
          <a:p>
            <a:r>
              <a:rPr kumimoji="1" lang="en-US" altLang="ja-JP" sz="1200" dirty="0" smtClean="0"/>
              <a:t>C</a:t>
            </a:r>
            <a:r>
              <a:rPr kumimoji="1" lang="ja-JP" altLang="en-US" sz="1200" dirty="0" smtClean="0"/>
              <a:t>は</a:t>
            </a:r>
            <a:r>
              <a:rPr kumimoji="1" lang="en-US" altLang="ja-JP" sz="1200" dirty="0" smtClean="0"/>
              <a:t>BSC</a:t>
            </a:r>
            <a:r>
              <a:rPr kumimoji="1" lang="ja-JP" altLang="en-US" sz="1200" dirty="0" smtClean="0"/>
              <a:t>の通信路容量</a:t>
            </a:r>
            <a:endParaRPr kumimoji="1" lang="ja-JP" altLang="en-US" sz="1200" dirty="0"/>
          </a:p>
        </p:txBody>
      </p:sp>
    </p:spTree>
    <p:extLst>
      <p:ext uri="{BB962C8B-B14F-4D97-AF65-F5344CB8AC3E}">
        <p14:creationId xmlns:p14="http://schemas.microsoft.com/office/powerpoint/2010/main" val="37266166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8229600" cy="1139825"/>
          </a:xfrm>
        </p:spPr>
        <p:txBody>
          <a:bodyPr/>
          <a:lstStyle/>
          <a:p>
            <a:r>
              <a:rPr kumimoji="1" lang="ja-JP" altLang="en-US" dirty="0" smtClean="0"/>
              <a:t>ディジタル変調の観点から</a:t>
            </a:r>
            <a:endParaRPr kumimoji="1" lang="ja-JP" altLang="en-US" dirty="0"/>
          </a:p>
        </p:txBody>
      </p:sp>
      <p:sp>
        <p:nvSpPr>
          <p:cNvPr id="3" name="テキスト ボックス 2"/>
          <p:cNvSpPr txBox="1"/>
          <p:nvPr/>
        </p:nvSpPr>
        <p:spPr>
          <a:xfrm>
            <a:off x="611560" y="1484784"/>
            <a:ext cx="8136904" cy="1231106"/>
          </a:xfrm>
          <a:prstGeom prst="rect">
            <a:avLst/>
          </a:prstGeom>
          <a:noFill/>
        </p:spPr>
        <p:txBody>
          <a:bodyPr wrap="square" rtlCol="0">
            <a:spAutoFit/>
          </a:bodyPr>
          <a:lstStyle/>
          <a:p>
            <a:r>
              <a:rPr kumimoji="1" lang="ja-JP" altLang="en-US" dirty="0" smtClean="0"/>
              <a:t>　</a:t>
            </a:r>
            <a:r>
              <a:rPr kumimoji="1" lang="ja-JP" altLang="en-US" sz="1400" dirty="0" smtClean="0">
                <a:latin typeface="ＭＳ 明朝" panose="02020609040205080304" pitchFamily="17" charset="-128"/>
                <a:ea typeface="ＭＳ 明朝" panose="02020609040205080304" pitchFamily="17" charset="-128"/>
              </a:rPr>
              <a:t>さらに進んで情報理論や符号理論の論文を読んで行く場合，最尤復号を行った際の</a:t>
            </a:r>
            <a:r>
              <a:rPr lang="ja-JP" altLang="en-US" sz="1400" dirty="0" smtClean="0">
                <a:solidFill>
                  <a:schemeClr val="tx2"/>
                </a:solidFill>
                <a:latin typeface="ＭＳ 明朝" panose="02020609040205080304" pitchFamily="17" charset="-128"/>
                <a:ea typeface="ＭＳ 明朝" panose="02020609040205080304" pitchFamily="17" charset="-128"/>
              </a:rPr>
              <a:t>ビットエラー率</a:t>
            </a:r>
            <a:r>
              <a:rPr lang="ja-JP" altLang="en-US" sz="1400" dirty="0" smtClean="0">
                <a:latin typeface="ＭＳ 明朝" panose="02020609040205080304" pitchFamily="17" charset="-128"/>
                <a:ea typeface="ＭＳ 明朝" panose="02020609040205080304" pitchFamily="17" charset="-128"/>
              </a:rPr>
              <a:t>が情報ビット当たりの</a:t>
            </a:r>
            <a:r>
              <a:rPr lang="ja-JP" altLang="en-US" sz="1400" dirty="0" smtClean="0">
                <a:solidFill>
                  <a:schemeClr val="tx2"/>
                </a:solidFill>
                <a:latin typeface="ＭＳ 明朝" panose="02020609040205080304" pitchFamily="17" charset="-128"/>
                <a:ea typeface="ＭＳ 明朝" panose="02020609040205080304" pitchFamily="17" charset="-128"/>
              </a:rPr>
              <a:t>搬送波のエネルギー</a:t>
            </a:r>
            <a:r>
              <a:rPr lang="ja-JP" altLang="en-US" sz="1400" dirty="0" smtClean="0">
                <a:latin typeface="ＭＳ 明朝" panose="02020609040205080304" pitchFamily="17" charset="-128"/>
                <a:ea typeface="ＭＳ 明朝" panose="02020609040205080304" pitchFamily="17" charset="-128"/>
              </a:rPr>
              <a:t>と</a:t>
            </a:r>
            <a:r>
              <a:rPr lang="ja-JP" altLang="en-US" sz="1400" dirty="0" smtClean="0">
                <a:solidFill>
                  <a:schemeClr val="tx2"/>
                </a:solidFill>
                <a:latin typeface="ＭＳ 明朝" panose="02020609040205080304" pitchFamily="17" charset="-128"/>
                <a:ea typeface="ＭＳ 明朝" panose="02020609040205080304" pitchFamily="17" charset="-128"/>
              </a:rPr>
              <a:t>ノイズのエネルギー</a:t>
            </a:r>
            <a:r>
              <a:rPr lang="ja-JP" altLang="en-US" sz="1400" dirty="0" smtClean="0">
                <a:latin typeface="ＭＳ 明朝" panose="02020609040205080304" pitchFamily="17" charset="-128"/>
                <a:ea typeface="ＭＳ 明朝" panose="02020609040205080304" pitchFamily="17" charset="-128"/>
              </a:rPr>
              <a:t>の比で</a:t>
            </a:r>
            <a:r>
              <a:rPr lang="ja-JP" altLang="en-US" sz="1400" dirty="0">
                <a:latin typeface="ＭＳ 明朝" panose="02020609040205080304" pitchFamily="17" charset="-128"/>
                <a:ea typeface="ＭＳ 明朝" panose="02020609040205080304" pitchFamily="17" charset="-128"/>
              </a:rPr>
              <a:t>詳しい</a:t>
            </a:r>
            <a:r>
              <a:rPr lang="ja-JP" altLang="en-US" sz="1400" dirty="0" smtClean="0">
                <a:latin typeface="ＭＳ 明朝" panose="02020609040205080304" pitchFamily="17" charset="-128"/>
                <a:ea typeface="ＭＳ 明朝" panose="02020609040205080304" pitchFamily="17" charset="-128"/>
              </a:rPr>
              <a:t>説明なしに</a:t>
            </a:r>
            <a:r>
              <a:rPr kumimoji="1" lang="ja-JP" altLang="en-US" sz="1400" dirty="0" smtClean="0">
                <a:latin typeface="ＭＳ 明朝" panose="02020609040205080304" pitchFamily="17" charset="-128"/>
                <a:ea typeface="ＭＳ 明朝" panose="02020609040205080304" pitchFamily="17" charset="-128"/>
              </a:rPr>
              <a:t>表されることに戸惑ってしまう場合が多い</a:t>
            </a:r>
            <a:r>
              <a:rPr lang="ja-JP" altLang="en-US" sz="1400" dirty="0">
                <a:latin typeface="ＭＳ 明朝" panose="02020609040205080304" pitchFamily="17" charset="-128"/>
                <a:ea typeface="ＭＳ 明朝" panose="02020609040205080304" pitchFamily="17" charset="-128"/>
              </a:rPr>
              <a:t>よう</a:t>
            </a:r>
            <a:r>
              <a:rPr lang="ja-JP" altLang="en-US" sz="1400" dirty="0" smtClean="0">
                <a:latin typeface="ＭＳ 明朝" panose="02020609040205080304" pitchFamily="17" charset="-128"/>
                <a:ea typeface="ＭＳ 明朝" panose="02020609040205080304" pitchFamily="17" charset="-128"/>
              </a:rPr>
              <a:t>に思います．おそらく，</a:t>
            </a:r>
            <a:r>
              <a:rPr kumimoji="1" lang="ja-JP" altLang="en-US" sz="1400" dirty="0" smtClean="0">
                <a:latin typeface="ＭＳ 明朝" panose="02020609040205080304" pitchFamily="17" charset="-128"/>
                <a:ea typeface="ＭＳ 明朝" panose="02020609040205080304" pitchFamily="17" charset="-128"/>
              </a:rPr>
              <a:t>この辺が敷居の高さを高めていて，面白そうに思っても数学分野の人がこの分野に入って行きにくい原因の１つになって</a:t>
            </a:r>
            <a:r>
              <a:rPr lang="ja-JP" altLang="en-US" sz="1400" dirty="0" smtClean="0">
                <a:latin typeface="ＭＳ 明朝" panose="02020609040205080304" pitchFamily="17" charset="-128"/>
                <a:ea typeface="ＭＳ 明朝" panose="02020609040205080304" pitchFamily="17" charset="-128"/>
              </a:rPr>
              <a:t>いるような気がします．この講義では，その</a:t>
            </a:r>
            <a:r>
              <a:rPr lang="ja-JP" altLang="en-US" sz="1400" dirty="0">
                <a:latin typeface="ＭＳ 明朝" panose="02020609040205080304" pitchFamily="17" charset="-128"/>
                <a:ea typeface="ＭＳ 明朝" panose="02020609040205080304" pitchFamily="17" charset="-128"/>
              </a:rPr>
              <a:t>敷居</a:t>
            </a:r>
            <a:r>
              <a:rPr lang="ja-JP" altLang="en-US" sz="1400" dirty="0" smtClean="0">
                <a:latin typeface="ＭＳ 明朝" panose="02020609040205080304" pitchFamily="17" charset="-128"/>
                <a:ea typeface="ＭＳ 明朝" panose="02020609040205080304" pitchFamily="17" charset="-128"/>
              </a:rPr>
              <a:t>の高さを低くすることを目指してみます．</a:t>
            </a:r>
            <a:endParaRPr kumimoji="1" lang="ja-JP" altLang="en-US" sz="1400" dirty="0">
              <a:latin typeface="ＭＳ 明朝" panose="02020609040205080304" pitchFamily="17" charset="-128"/>
              <a:ea typeface="ＭＳ 明朝" panose="02020609040205080304" pitchFamily="17" charset="-128"/>
            </a:endParaRP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4111692201"/>
              </p:ext>
            </p:extLst>
          </p:nvPr>
        </p:nvGraphicFramePr>
        <p:xfrm>
          <a:off x="652463" y="2781300"/>
          <a:ext cx="6402387" cy="2219325"/>
        </p:xfrm>
        <a:graphic>
          <a:graphicData uri="http://schemas.openxmlformats.org/presentationml/2006/ole">
            <mc:AlternateContent xmlns:mc="http://schemas.openxmlformats.org/markup-compatibility/2006">
              <mc:Choice xmlns:v="urn:schemas-microsoft-com:vml" Requires="v">
                <p:oleObj spid="_x0000_s70060" name="Equation" r:id="rId3" imgW="4927320" imgH="1714320" progId="Equation.DSMT4">
                  <p:embed/>
                </p:oleObj>
              </mc:Choice>
              <mc:Fallback>
                <p:oleObj name="Equation" r:id="rId3" imgW="4927320" imgH="1714320" progId="Equation.DSMT4">
                  <p:embed/>
                  <p:pic>
                    <p:nvPicPr>
                      <p:cNvPr id="0" name="オブジェクト 1"/>
                      <p:cNvPicPr>
                        <a:picLocks noChangeAspect="1" noChangeArrowheads="1"/>
                      </p:cNvPicPr>
                      <p:nvPr/>
                    </p:nvPicPr>
                    <p:blipFill>
                      <a:blip r:embed="rId4"/>
                      <a:srcRect/>
                      <a:stretch>
                        <a:fillRect/>
                      </a:stretch>
                    </p:blipFill>
                    <p:spPr bwMode="auto">
                      <a:xfrm>
                        <a:off x="652463" y="2781300"/>
                        <a:ext cx="6402387"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6" name="グループ化 35"/>
          <p:cNvGrpSpPr/>
          <p:nvPr/>
        </p:nvGrpSpPr>
        <p:grpSpPr>
          <a:xfrm>
            <a:off x="1403648" y="4797152"/>
            <a:ext cx="2952328" cy="1878257"/>
            <a:chOff x="5724128" y="2918895"/>
            <a:chExt cx="2952328" cy="1878257"/>
          </a:xfrm>
        </p:grpSpPr>
        <p:cxnSp>
          <p:nvCxnSpPr>
            <p:cNvPr id="9" name="直線矢印コネクタ 8"/>
            <p:cNvCxnSpPr/>
            <p:nvPr/>
          </p:nvCxnSpPr>
          <p:spPr bwMode="auto">
            <a:xfrm flipV="1">
              <a:off x="5940152" y="2996952"/>
              <a:ext cx="0" cy="1800200"/>
            </a:xfrm>
            <a:prstGeom prst="straightConnector1">
              <a:avLst/>
            </a:prstGeom>
            <a:noFill/>
            <a:ln w="25400" cap="flat" cmpd="sng" algn="ctr">
              <a:solidFill>
                <a:schemeClr val="accent1"/>
              </a:solidFill>
              <a:prstDash val="solid"/>
              <a:round/>
              <a:headEnd type="none" w="med" len="med"/>
              <a:tailEnd type="arrow"/>
            </a:ln>
            <a:effectLst/>
          </p:spPr>
        </p:cxnSp>
        <p:cxnSp>
          <p:nvCxnSpPr>
            <p:cNvPr id="11" name="直線矢印コネクタ 10"/>
            <p:cNvCxnSpPr/>
            <p:nvPr/>
          </p:nvCxnSpPr>
          <p:spPr bwMode="auto">
            <a:xfrm>
              <a:off x="5724128" y="4005064"/>
              <a:ext cx="2952328" cy="0"/>
            </a:xfrm>
            <a:prstGeom prst="straightConnector1">
              <a:avLst/>
            </a:prstGeom>
            <a:noFill/>
            <a:ln w="25400" cap="flat" cmpd="sng" algn="ctr">
              <a:solidFill>
                <a:schemeClr val="accent1"/>
              </a:solidFill>
              <a:prstDash val="solid"/>
              <a:round/>
              <a:headEnd type="none" w="med" len="med"/>
              <a:tailEnd type="arrow"/>
            </a:ln>
            <a:effectLst/>
          </p:spPr>
        </p:cxnSp>
        <p:cxnSp>
          <p:nvCxnSpPr>
            <p:cNvPr id="14" name="直線コネクタ 13"/>
            <p:cNvCxnSpPr/>
            <p:nvPr/>
          </p:nvCxnSpPr>
          <p:spPr bwMode="auto">
            <a:xfrm>
              <a:off x="5940152" y="3573016"/>
              <a:ext cx="504056" cy="0"/>
            </a:xfrm>
            <a:prstGeom prst="line">
              <a:avLst/>
            </a:prstGeom>
            <a:noFill/>
            <a:ln w="25400" cap="flat" cmpd="sng" algn="ctr">
              <a:solidFill>
                <a:srgbClr val="FF3300"/>
              </a:solidFill>
              <a:prstDash val="solid"/>
              <a:round/>
              <a:headEnd type="none" w="med" len="med"/>
              <a:tailEnd type="none" w="med" len="med"/>
            </a:ln>
            <a:effectLst/>
          </p:spPr>
        </p:cxnSp>
        <p:cxnSp>
          <p:nvCxnSpPr>
            <p:cNvPr id="16" name="直線コネクタ 15"/>
            <p:cNvCxnSpPr/>
            <p:nvPr/>
          </p:nvCxnSpPr>
          <p:spPr bwMode="auto">
            <a:xfrm>
              <a:off x="6444208" y="3573016"/>
              <a:ext cx="0" cy="432048"/>
            </a:xfrm>
            <a:prstGeom prst="line">
              <a:avLst/>
            </a:prstGeom>
            <a:noFill/>
            <a:ln w="25400" cap="flat" cmpd="sng" algn="ctr">
              <a:solidFill>
                <a:srgbClr val="FF3300"/>
              </a:solidFill>
              <a:prstDash val="dash"/>
              <a:round/>
              <a:headEnd type="none" w="med" len="med"/>
              <a:tailEnd type="none" w="med" len="med"/>
            </a:ln>
            <a:effectLst/>
          </p:spPr>
        </p:cxnSp>
        <p:cxnSp>
          <p:nvCxnSpPr>
            <p:cNvPr id="17" name="直線コネクタ 16"/>
            <p:cNvCxnSpPr/>
            <p:nvPr/>
          </p:nvCxnSpPr>
          <p:spPr bwMode="auto">
            <a:xfrm>
              <a:off x="6444208" y="3573016"/>
              <a:ext cx="504056" cy="0"/>
            </a:xfrm>
            <a:prstGeom prst="line">
              <a:avLst/>
            </a:prstGeom>
            <a:noFill/>
            <a:ln w="25400" cap="flat" cmpd="sng" algn="ctr">
              <a:solidFill>
                <a:srgbClr val="FF3300"/>
              </a:solidFill>
              <a:prstDash val="solid"/>
              <a:round/>
              <a:headEnd type="none" w="med" len="med"/>
              <a:tailEnd type="none" w="med" len="med"/>
            </a:ln>
            <a:effectLst/>
          </p:spPr>
        </p:cxnSp>
        <p:cxnSp>
          <p:nvCxnSpPr>
            <p:cNvPr id="18" name="直線コネクタ 17"/>
            <p:cNvCxnSpPr/>
            <p:nvPr/>
          </p:nvCxnSpPr>
          <p:spPr bwMode="auto">
            <a:xfrm>
              <a:off x="6948264" y="3573016"/>
              <a:ext cx="0" cy="432048"/>
            </a:xfrm>
            <a:prstGeom prst="line">
              <a:avLst/>
            </a:prstGeom>
            <a:noFill/>
            <a:ln w="25400" cap="flat" cmpd="sng" algn="ctr">
              <a:solidFill>
                <a:srgbClr val="FF3300"/>
              </a:solidFill>
              <a:prstDash val="dash"/>
              <a:round/>
              <a:headEnd type="none" w="med" len="med"/>
              <a:tailEnd type="none" w="med" len="med"/>
            </a:ln>
            <a:effectLst/>
          </p:spPr>
        </p:cxnSp>
        <p:cxnSp>
          <p:nvCxnSpPr>
            <p:cNvPr id="19" name="直線コネクタ 18"/>
            <p:cNvCxnSpPr/>
            <p:nvPr/>
          </p:nvCxnSpPr>
          <p:spPr bwMode="auto">
            <a:xfrm>
              <a:off x="6948264" y="4437112"/>
              <a:ext cx="504056" cy="0"/>
            </a:xfrm>
            <a:prstGeom prst="line">
              <a:avLst/>
            </a:prstGeom>
            <a:noFill/>
            <a:ln w="25400" cap="flat" cmpd="sng" algn="ctr">
              <a:solidFill>
                <a:srgbClr val="FF3300"/>
              </a:solidFill>
              <a:prstDash val="solid"/>
              <a:round/>
              <a:headEnd type="none" w="med" len="med"/>
              <a:tailEnd type="none" w="med" len="med"/>
            </a:ln>
            <a:effectLst/>
          </p:spPr>
        </p:cxnSp>
        <p:cxnSp>
          <p:nvCxnSpPr>
            <p:cNvPr id="20" name="直線コネクタ 19"/>
            <p:cNvCxnSpPr/>
            <p:nvPr/>
          </p:nvCxnSpPr>
          <p:spPr bwMode="auto">
            <a:xfrm>
              <a:off x="6948264" y="4005064"/>
              <a:ext cx="0" cy="432048"/>
            </a:xfrm>
            <a:prstGeom prst="line">
              <a:avLst/>
            </a:prstGeom>
            <a:noFill/>
            <a:ln w="25400" cap="flat" cmpd="sng" algn="ctr">
              <a:solidFill>
                <a:srgbClr val="FF3300"/>
              </a:solidFill>
              <a:prstDash val="dash"/>
              <a:round/>
              <a:headEnd type="none" w="med" len="med"/>
              <a:tailEnd type="none" w="med" len="med"/>
            </a:ln>
            <a:effectLst/>
          </p:spPr>
        </p:cxnSp>
        <p:cxnSp>
          <p:nvCxnSpPr>
            <p:cNvPr id="21" name="直線コネクタ 20"/>
            <p:cNvCxnSpPr/>
            <p:nvPr/>
          </p:nvCxnSpPr>
          <p:spPr bwMode="auto">
            <a:xfrm>
              <a:off x="7452320" y="3573016"/>
              <a:ext cx="0" cy="864096"/>
            </a:xfrm>
            <a:prstGeom prst="line">
              <a:avLst/>
            </a:prstGeom>
            <a:noFill/>
            <a:ln w="25400" cap="flat" cmpd="sng" algn="ctr">
              <a:solidFill>
                <a:srgbClr val="FF3300"/>
              </a:solidFill>
              <a:prstDash val="dash"/>
              <a:round/>
              <a:headEnd type="none" w="med" len="med"/>
              <a:tailEnd type="none" w="med" len="med"/>
            </a:ln>
            <a:effectLst/>
          </p:spPr>
        </p:cxnSp>
        <p:cxnSp>
          <p:nvCxnSpPr>
            <p:cNvPr id="22" name="直線コネクタ 21"/>
            <p:cNvCxnSpPr/>
            <p:nvPr/>
          </p:nvCxnSpPr>
          <p:spPr bwMode="auto">
            <a:xfrm>
              <a:off x="7452320" y="3573016"/>
              <a:ext cx="504056" cy="0"/>
            </a:xfrm>
            <a:prstGeom prst="line">
              <a:avLst/>
            </a:prstGeom>
            <a:noFill/>
            <a:ln w="25400" cap="flat" cmpd="sng" algn="ctr">
              <a:solidFill>
                <a:srgbClr val="FF3300"/>
              </a:solidFill>
              <a:prstDash val="solid"/>
              <a:round/>
              <a:headEnd type="none" w="med" len="med"/>
              <a:tailEnd type="none" w="med" len="med"/>
            </a:ln>
            <a:effectLst/>
          </p:spPr>
        </p:cxnSp>
        <p:cxnSp>
          <p:nvCxnSpPr>
            <p:cNvPr id="25" name="直線コネクタ 24"/>
            <p:cNvCxnSpPr/>
            <p:nvPr/>
          </p:nvCxnSpPr>
          <p:spPr bwMode="auto">
            <a:xfrm>
              <a:off x="7956376" y="3573016"/>
              <a:ext cx="0" cy="864096"/>
            </a:xfrm>
            <a:prstGeom prst="line">
              <a:avLst/>
            </a:prstGeom>
            <a:noFill/>
            <a:ln w="25400" cap="flat" cmpd="sng" algn="ctr">
              <a:solidFill>
                <a:srgbClr val="FF3300"/>
              </a:solidFill>
              <a:prstDash val="dash"/>
              <a:round/>
              <a:headEnd type="none" w="med" len="med"/>
              <a:tailEnd type="none" w="med" len="med"/>
            </a:ln>
            <a:effectLst/>
          </p:spPr>
        </p:cxnSp>
        <p:cxnSp>
          <p:nvCxnSpPr>
            <p:cNvPr id="26" name="直線コネクタ 25"/>
            <p:cNvCxnSpPr/>
            <p:nvPr/>
          </p:nvCxnSpPr>
          <p:spPr bwMode="auto">
            <a:xfrm>
              <a:off x="7956376" y="4437112"/>
              <a:ext cx="504056" cy="0"/>
            </a:xfrm>
            <a:prstGeom prst="line">
              <a:avLst/>
            </a:prstGeom>
            <a:noFill/>
            <a:ln w="25400" cap="flat" cmpd="sng" algn="ctr">
              <a:solidFill>
                <a:srgbClr val="FF3300"/>
              </a:solidFill>
              <a:prstDash val="solid"/>
              <a:round/>
              <a:headEnd type="none" w="med" len="med"/>
              <a:tailEnd type="none" w="med" len="med"/>
            </a:ln>
            <a:effectLst/>
          </p:spPr>
        </p:cxnSp>
        <p:cxnSp>
          <p:nvCxnSpPr>
            <p:cNvPr id="27" name="直線コネクタ 26"/>
            <p:cNvCxnSpPr/>
            <p:nvPr/>
          </p:nvCxnSpPr>
          <p:spPr bwMode="auto">
            <a:xfrm>
              <a:off x="8460432" y="4005064"/>
              <a:ext cx="0" cy="432048"/>
            </a:xfrm>
            <a:prstGeom prst="line">
              <a:avLst/>
            </a:prstGeom>
            <a:noFill/>
            <a:ln w="25400" cap="flat" cmpd="sng" algn="ctr">
              <a:solidFill>
                <a:srgbClr val="FF3300"/>
              </a:solidFill>
              <a:prstDash val="dash"/>
              <a:round/>
              <a:headEnd type="none" w="med" len="med"/>
              <a:tailEnd type="none" w="med" len="med"/>
            </a:ln>
            <a:effectLst/>
          </p:spPr>
        </p:cxnSp>
        <p:sp>
          <p:nvSpPr>
            <p:cNvPr id="28" name="テキスト ボックス 27"/>
            <p:cNvSpPr txBox="1"/>
            <p:nvPr/>
          </p:nvSpPr>
          <p:spPr>
            <a:xfrm>
              <a:off x="6042940" y="3265239"/>
              <a:ext cx="298480" cy="307777"/>
            </a:xfrm>
            <a:prstGeom prst="rect">
              <a:avLst/>
            </a:prstGeom>
            <a:noFill/>
          </p:spPr>
          <p:txBody>
            <a:bodyPr wrap="none" rtlCol="0">
              <a:spAutoFit/>
            </a:bodyPr>
            <a:lstStyle/>
            <a:p>
              <a:r>
                <a:rPr kumimoji="1" lang="en-US" altLang="ja-JP" sz="1400" dirty="0" smtClean="0"/>
                <a:t>1</a:t>
              </a:r>
              <a:endParaRPr kumimoji="1" lang="ja-JP" altLang="en-US" sz="1400" dirty="0"/>
            </a:p>
          </p:txBody>
        </p:sp>
        <p:sp>
          <p:nvSpPr>
            <p:cNvPr id="29" name="テキスト ボックス 28"/>
            <p:cNvSpPr txBox="1"/>
            <p:nvPr/>
          </p:nvSpPr>
          <p:spPr>
            <a:xfrm>
              <a:off x="6516216" y="3265239"/>
              <a:ext cx="298480" cy="307777"/>
            </a:xfrm>
            <a:prstGeom prst="rect">
              <a:avLst/>
            </a:prstGeom>
            <a:noFill/>
          </p:spPr>
          <p:txBody>
            <a:bodyPr wrap="none" rtlCol="0">
              <a:spAutoFit/>
            </a:bodyPr>
            <a:lstStyle/>
            <a:p>
              <a:r>
                <a:rPr kumimoji="1" lang="en-US" altLang="ja-JP" sz="1400" dirty="0" smtClean="0"/>
                <a:t>1</a:t>
              </a:r>
              <a:endParaRPr kumimoji="1" lang="ja-JP" altLang="en-US" sz="1400" dirty="0"/>
            </a:p>
          </p:txBody>
        </p:sp>
        <p:sp>
          <p:nvSpPr>
            <p:cNvPr id="30" name="テキスト ボックス 29"/>
            <p:cNvSpPr txBox="1"/>
            <p:nvPr/>
          </p:nvSpPr>
          <p:spPr>
            <a:xfrm>
              <a:off x="7513880" y="3265239"/>
              <a:ext cx="298480" cy="307777"/>
            </a:xfrm>
            <a:prstGeom prst="rect">
              <a:avLst/>
            </a:prstGeom>
            <a:noFill/>
          </p:spPr>
          <p:txBody>
            <a:bodyPr wrap="none" rtlCol="0">
              <a:spAutoFit/>
            </a:bodyPr>
            <a:lstStyle/>
            <a:p>
              <a:r>
                <a:rPr kumimoji="1" lang="en-US" altLang="ja-JP" sz="1400" dirty="0" smtClean="0"/>
                <a:t>1</a:t>
              </a:r>
              <a:endParaRPr kumimoji="1" lang="ja-JP" altLang="en-US" sz="1400" dirty="0"/>
            </a:p>
          </p:txBody>
        </p:sp>
        <p:sp>
          <p:nvSpPr>
            <p:cNvPr id="31" name="テキスト ボックス 30"/>
            <p:cNvSpPr txBox="1"/>
            <p:nvPr/>
          </p:nvSpPr>
          <p:spPr>
            <a:xfrm>
              <a:off x="7081832" y="4417367"/>
              <a:ext cx="298480" cy="307777"/>
            </a:xfrm>
            <a:prstGeom prst="rect">
              <a:avLst/>
            </a:prstGeom>
            <a:noFill/>
          </p:spPr>
          <p:txBody>
            <a:bodyPr wrap="none" rtlCol="0">
              <a:spAutoFit/>
            </a:bodyPr>
            <a:lstStyle/>
            <a:p>
              <a:r>
                <a:rPr lang="en-US" altLang="ja-JP" sz="1400" dirty="0"/>
                <a:t>0</a:t>
              </a:r>
              <a:endParaRPr kumimoji="1" lang="ja-JP" altLang="en-US" sz="1400" dirty="0"/>
            </a:p>
          </p:txBody>
        </p:sp>
        <p:sp>
          <p:nvSpPr>
            <p:cNvPr id="32" name="テキスト ボックス 31"/>
            <p:cNvSpPr txBox="1"/>
            <p:nvPr/>
          </p:nvSpPr>
          <p:spPr>
            <a:xfrm>
              <a:off x="8089944" y="4417367"/>
              <a:ext cx="298480" cy="307777"/>
            </a:xfrm>
            <a:prstGeom prst="rect">
              <a:avLst/>
            </a:prstGeom>
            <a:noFill/>
          </p:spPr>
          <p:txBody>
            <a:bodyPr wrap="none" rtlCol="0">
              <a:spAutoFit/>
            </a:bodyPr>
            <a:lstStyle/>
            <a:p>
              <a:r>
                <a:rPr lang="en-US" altLang="ja-JP" sz="1400" dirty="0"/>
                <a:t>0</a:t>
              </a:r>
              <a:endParaRPr kumimoji="1" lang="ja-JP" altLang="en-US" sz="1400" dirty="0"/>
            </a:p>
          </p:txBody>
        </p:sp>
        <p:graphicFrame>
          <p:nvGraphicFramePr>
            <p:cNvPr id="33" name="オブジェクト 32"/>
            <p:cNvGraphicFramePr>
              <a:graphicFrameLocks noChangeAspect="1"/>
            </p:cNvGraphicFramePr>
            <p:nvPr>
              <p:extLst>
                <p:ext uri="{D42A27DB-BD31-4B8C-83A1-F6EECF244321}">
                  <p14:modId xmlns:p14="http://schemas.microsoft.com/office/powerpoint/2010/main" val="80927381"/>
                </p:ext>
              </p:extLst>
            </p:nvPr>
          </p:nvGraphicFramePr>
          <p:xfrm>
            <a:off x="8550962" y="3786665"/>
            <a:ext cx="115128" cy="181584"/>
          </p:xfrm>
          <a:graphic>
            <a:graphicData uri="http://schemas.openxmlformats.org/presentationml/2006/ole">
              <mc:AlternateContent xmlns:mc="http://schemas.openxmlformats.org/markup-compatibility/2006">
                <mc:Choice xmlns:v="urn:schemas-microsoft-com:vml" Requires="v">
                  <p:oleObj spid="_x0000_s70061" name="Equation" r:id="rId5" imgW="88560" imgH="139680" progId="Equation.DSMT4">
                    <p:embed/>
                  </p:oleObj>
                </mc:Choice>
                <mc:Fallback>
                  <p:oleObj name="Equation" r:id="rId5" imgW="88560" imgH="139680" progId="Equation.DSMT4">
                    <p:embed/>
                    <p:pic>
                      <p:nvPicPr>
                        <p:cNvPr id="0" name=""/>
                        <p:cNvPicPr/>
                        <p:nvPr/>
                      </p:nvPicPr>
                      <p:blipFill>
                        <a:blip r:embed="rId6"/>
                        <a:stretch>
                          <a:fillRect/>
                        </a:stretch>
                      </p:blipFill>
                      <p:spPr>
                        <a:xfrm>
                          <a:off x="8550962" y="3786665"/>
                          <a:ext cx="115128" cy="181584"/>
                        </a:xfrm>
                        <a:prstGeom prst="rect">
                          <a:avLst/>
                        </a:prstGeom>
                      </p:spPr>
                    </p:pic>
                  </p:oleObj>
                </mc:Fallback>
              </mc:AlternateContent>
            </a:graphicData>
          </a:graphic>
        </p:graphicFrame>
        <p:graphicFrame>
          <p:nvGraphicFramePr>
            <p:cNvPr id="34" name="オブジェクト 33"/>
            <p:cNvGraphicFramePr>
              <a:graphicFrameLocks noChangeAspect="1"/>
            </p:cNvGraphicFramePr>
            <p:nvPr>
              <p:extLst>
                <p:ext uri="{D42A27DB-BD31-4B8C-83A1-F6EECF244321}">
                  <p14:modId xmlns:p14="http://schemas.microsoft.com/office/powerpoint/2010/main" val="2671683966"/>
                </p:ext>
              </p:extLst>
            </p:nvPr>
          </p:nvGraphicFramePr>
          <p:xfrm>
            <a:off x="5985867" y="2918895"/>
            <a:ext cx="314325" cy="249238"/>
          </p:xfrm>
          <a:graphic>
            <a:graphicData uri="http://schemas.openxmlformats.org/presentationml/2006/ole">
              <mc:AlternateContent xmlns:mc="http://schemas.openxmlformats.org/markup-compatibility/2006">
                <mc:Choice xmlns:v="urn:schemas-microsoft-com:vml" Requires="v">
                  <p:oleObj spid="_x0000_s70062" name="Equation" r:id="rId7" imgW="241200" imgH="190440" progId="Equation.DSMT4">
                    <p:embed/>
                  </p:oleObj>
                </mc:Choice>
                <mc:Fallback>
                  <p:oleObj name="Equation" r:id="rId7" imgW="241200" imgH="190440" progId="Equation.DSMT4">
                    <p:embed/>
                    <p:pic>
                      <p:nvPicPr>
                        <p:cNvPr id="0" name="オブジェクト 32"/>
                        <p:cNvPicPr>
                          <a:picLocks noChangeAspect="1" noChangeArrowheads="1"/>
                        </p:cNvPicPr>
                        <p:nvPr/>
                      </p:nvPicPr>
                      <p:blipFill>
                        <a:blip r:embed="rId8"/>
                        <a:srcRect/>
                        <a:stretch>
                          <a:fillRect/>
                        </a:stretch>
                      </p:blipFill>
                      <p:spPr bwMode="auto">
                        <a:xfrm>
                          <a:off x="5985867" y="2918895"/>
                          <a:ext cx="31432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オブジェクト 34"/>
            <p:cNvGraphicFramePr>
              <a:graphicFrameLocks noChangeAspect="1"/>
            </p:cNvGraphicFramePr>
            <p:nvPr>
              <p:extLst>
                <p:ext uri="{D42A27DB-BD31-4B8C-83A1-F6EECF244321}">
                  <p14:modId xmlns:p14="http://schemas.microsoft.com/office/powerpoint/2010/main" val="3798386627"/>
                </p:ext>
              </p:extLst>
            </p:nvPr>
          </p:nvGraphicFramePr>
          <p:xfrm>
            <a:off x="6361658" y="4021063"/>
            <a:ext cx="165100" cy="200025"/>
          </p:xfrm>
          <a:graphic>
            <a:graphicData uri="http://schemas.openxmlformats.org/presentationml/2006/ole">
              <mc:AlternateContent xmlns:mc="http://schemas.openxmlformats.org/markup-compatibility/2006">
                <mc:Choice xmlns:v="urn:schemas-microsoft-com:vml" Requires="v">
                  <p:oleObj spid="_x0000_s70063" name="Equation" r:id="rId9" imgW="126720" imgH="152280" progId="Equation.DSMT4">
                    <p:embed/>
                  </p:oleObj>
                </mc:Choice>
                <mc:Fallback>
                  <p:oleObj name="Equation" r:id="rId9" imgW="126720" imgH="152280" progId="Equation.DSMT4">
                    <p:embed/>
                    <p:pic>
                      <p:nvPicPr>
                        <p:cNvPr id="0" name="オブジェクト 32"/>
                        <p:cNvPicPr>
                          <a:picLocks noChangeAspect="1" noChangeArrowheads="1"/>
                        </p:cNvPicPr>
                        <p:nvPr/>
                      </p:nvPicPr>
                      <p:blipFill>
                        <a:blip r:embed="rId10"/>
                        <a:srcRect/>
                        <a:stretch>
                          <a:fillRect/>
                        </a:stretch>
                      </p:blipFill>
                      <p:spPr bwMode="auto">
                        <a:xfrm>
                          <a:off x="6361658" y="4021063"/>
                          <a:ext cx="165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37" name="オブジェクト 36"/>
          <p:cNvGraphicFramePr>
            <a:graphicFrameLocks noChangeAspect="1"/>
          </p:cNvGraphicFramePr>
          <p:nvPr>
            <p:extLst>
              <p:ext uri="{D42A27DB-BD31-4B8C-83A1-F6EECF244321}">
                <p14:modId xmlns:p14="http://schemas.microsoft.com/office/powerpoint/2010/main" val="784933497"/>
              </p:ext>
            </p:extLst>
          </p:nvPr>
        </p:nvGraphicFramePr>
        <p:xfrm>
          <a:off x="5189538" y="5197475"/>
          <a:ext cx="2211387" cy="660400"/>
        </p:xfrm>
        <a:graphic>
          <a:graphicData uri="http://schemas.openxmlformats.org/presentationml/2006/ole">
            <mc:AlternateContent xmlns:mc="http://schemas.openxmlformats.org/markup-compatibility/2006">
              <mc:Choice xmlns:v="urn:schemas-microsoft-com:vml" Requires="v">
                <p:oleObj spid="_x0000_s70064" name="Equation" r:id="rId11" imgW="1701720" imgH="507960" progId="Equation.DSMT4">
                  <p:embed/>
                </p:oleObj>
              </mc:Choice>
              <mc:Fallback>
                <p:oleObj name="Equation" r:id="rId11" imgW="1701720" imgH="507960" progId="Equation.DSMT4">
                  <p:embed/>
                  <p:pic>
                    <p:nvPicPr>
                      <p:cNvPr id="0" name=""/>
                      <p:cNvPicPr/>
                      <p:nvPr/>
                    </p:nvPicPr>
                    <p:blipFill>
                      <a:blip r:embed="rId12"/>
                      <a:stretch>
                        <a:fillRect/>
                      </a:stretch>
                    </p:blipFill>
                    <p:spPr>
                      <a:xfrm>
                        <a:off x="5189538" y="5197475"/>
                        <a:ext cx="2211387" cy="660400"/>
                      </a:xfrm>
                      <a:prstGeom prst="rect">
                        <a:avLst/>
                      </a:prstGeom>
                    </p:spPr>
                  </p:pic>
                </p:oleObj>
              </mc:Fallback>
            </mc:AlternateContent>
          </a:graphicData>
        </a:graphic>
      </p:graphicFrame>
      <p:sp>
        <p:nvSpPr>
          <p:cNvPr id="38" name="角丸四角形 37"/>
          <p:cNvSpPr/>
          <p:nvPr/>
        </p:nvSpPr>
        <p:spPr bwMode="auto">
          <a:xfrm>
            <a:off x="5004048" y="5131398"/>
            <a:ext cx="2736304" cy="834141"/>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39" name="テキスト ボックス 38"/>
          <p:cNvSpPr txBox="1"/>
          <p:nvPr/>
        </p:nvSpPr>
        <p:spPr>
          <a:xfrm>
            <a:off x="5076056" y="6073551"/>
            <a:ext cx="4044697" cy="523220"/>
          </a:xfrm>
          <a:prstGeom prst="rect">
            <a:avLst/>
          </a:prstGeom>
          <a:noFill/>
        </p:spPr>
        <p:txBody>
          <a:bodyPr wrap="none" rtlCol="0">
            <a:spAutoFit/>
          </a:bodyPr>
          <a:lstStyle/>
          <a:p>
            <a:r>
              <a:rPr lang="ja-JP" altLang="en-US" sz="1400" dirty="0" smtClean="0">
                <a:latin typeface="ＭＳ 明朝" panose="02020609040205080304" pitchFamily="17" charset="-128"/>
                <a:ea typeface="ＭＳ 明朝" panose="02020609040205080304" pitchFamily="17" charset="-128"/>
              </a:rPr>
              <a:t>を表すこととする．この送信方法を</a:t>
            </a:r>
            <a:endParaRPr lang="en-US" altLang="ja-JP" sz="1400" dirty="0" smtClean="0">
              <a:latin typeface="ＭＳ 明朝" panose="02020609040205080304" pitchFamily="17" charset="-128"/>
              <a:ea typeface="ＭＳ 明朝" panose="02020609040205080304" pitchFamily="17" charset="-128"/>
            </a:endParaRPr>
          </a:p>
          <a:p>
            <a:r>
              <a:rPr kumimoji="1" lang="en-US" altLang="ja-JP" sz="1400" dirty="0" smtClean="0">
                <a:solidFill>
                  <a:srgbClr val="FF0000"/>
                </a:solidFill>
                <a:latin typeface="ＭＳ 明朝" panose="02020609040205080304" pitchFamily="17" charset="-128"/>
                <a:ea typeface="ＭＳ 明朝" panose="02020609040205080304" pitchFamily="17" charset="-128"/>
              </a:rPr>
              <a:t>Binary Phase Shift Keying(BPSK)</a:t>
            </a:r>
            <a:r>
              <a:rPr kumimoji="1" lang="ja-JP" altLang="en-US" sz="1400" dirty="0" smtClean="0">
                <a:latin typeface="ＭＳ 明朝" panose="02020609040205080304" pitchFamily="17" charset="-128"/>
                <a:ea typeface="ＭＳ 明朝" panose="02020609040205080304" pitchFamily="17" charset="-128"/>
              </a:rPr>
              <a:t>変調という．</a:t>
            </a:r>
            <a:endParaRPr kumimoji="1" lang="en-US" altLang="ja-JP" sz="1400" dirty="0" smtClean="0">
              <a:latin typeface="ＭＳ 明朝" panose="02020609040205080304" pitchFamily="17" charset="-128"/>
              <a:ea typeface="ＭＳ 明朝" panose="02020609040205080304" pitchFamily="17" charset="-128"/>
            </a:endParaRPr>
          </a:p>
        </p:txBody>
      </p:sp>
      <p:graphicFrame>
        <p:nvGraphicFramePr>
          <p:cNvPr id="40" name="オブジェクト 39"/>
          <p:cNvGraphicFramePr>
            <a:graphicFrameLocks noChangeAspect="1"/>
          </p:cNvGraphicFramePr>
          <p:nvPr>
            <p:extLst>
              <p:ext uri="{D42A27DB-BD31-4B8C-83A1-F6EECF244321}">
                <p14:modId xmlns:p14="http://schemas.microsoft.com/office/powerpoint/2010/main" val="249921134"/>
              </p:ext>
            </p:extLst>
          </p:nvPr>
        </p:nvGraphicFramePr>
        <p:xfrm>
          <a:off x="1257598" y="5307168"/>
          <a:ext cx="292100" cy="241300"/>
        </p:xfrm>
        <a:graphic>
          <a:graphicData uri="http://schemas.openxmlformats.org/presentationml/2006/ole">
            <mc:AlternateContent xmlns:mc="http://schemas.openxmlformats.org/markup-compatibility/2006">
              <mc:Choice xmlns:v="urn:schemas-microsoft-com:vml" Requires="v">
                <p:oleObj spid="_x0000_s70065" name="Equation" r:id="rId13" imgW="291960" imgH="241200" progId="Equation.DSMT4">
                  <p:embed/>
                </p:oleObj>
              </mc:Choice>
              <mc:Fallback>
                <p:oleObj name="Equation" r:id="rId13" imgW="291960" imgH="241200" progId="Equation.DSMT4">
                  <p:embed/>
                  <p:pic>
                    <p:nvPicPr>
                      <p:cNvPr id="0" name=""/>
                      <p:cNvPicPr/>
                      <p:nvPr/>
                    </p:nvPicPr>
                    <p:blipFill>
                      <a:blip r:embed="rId14"/>
                      <a:stretch>
                        <a:fillRect/>
                      </a:stretch>
                    </p:blipFill>
                    <p:spPr>
                      <a:xfrm>
                        <a:off x="1257598" y="5307168"/>
                        <a:ext cx="292100" cy="241300"/>
                      </a:xfrm>
                      <a:prstGeom prst="rect">
                        <a:avLst/>
                      </a:prstGeom>
                    </p:spPr>
                  </p:pic>
                </p:oleObj>
              </mc:Fallback>
            </mc:AlternateContent>
          </a:graphicData>
        </a:graphic>
      </p:graphicFrame>
      <p:graphicFrame>
        <p:nvGraphicFramePr>
          <p:cNvPr id="41" name="オブジェクト 40"/>
          <p:cNvGraphicFramePr>
            <a:graphicFrameLocks noChangeAspect="1"/>
          </p:cNvGraphicFramePr>
          <p:nvPr>
            <p:extLst>
              <p:ext uri="{D42A27DB-BD31-4B8C-83A1-F6EECF244321}">
                <p14:modId xmlns:p14="http://schemas.microsoft.com/office/powerpoint/2010/main" val="3982946551"/>
              </p:ext>
            </p:extLst>
          </p:nvPr>
        </p:nvGraphicFramePr>
        <p:xfrm>
          <a:off x="1219200" y="6175375"/>
          <a:ext cx="368300" cy="241300"/>
        </p:xfrm>
        <a:graphic>
          <a:graphicData uri="http://schemas.openxmlformats.org/presentationml/2006/ole">
            <mc:AlternateContent xmlns:mc="http://schemas.openxmlformats.org/markup-compatibility/2006">
              <mc:Choice xmlns:v="urn:schemas-microsoft-com:vml" Requires="v">
                <p:oleObj spid="_x0000_s70066" name="Equation" r:id="rId15" imgW="368280" imgH="241200" progId="Equation.DSMT4">
                  <p:embed/>
                </p:oleObj>
              </mc:Choice>
              <mc:Fallback>
                <p:oleObj name="Equation" r:id="rId15" imgW="368280" imgH="241200" progId="Equation.DSMT4">
                  <p:embed/>
                  <p:pic>
                    <p:nvPicPr>
                      <p:cNvPr id="0" name="オブジェクト 39"/>
                      <p:cNvPicPr>
                        <a:picLocks noChangeAspect="1" noChangeArrowheads="1"/>
                      </p:cNvPicPr>
                      <p:nvPr/>
                    </p:nvPicPr>
                    <p:blipFill>
                      <a:blip r:embed="rId16"/>
                      <a:srcRect/>
                      <a:stretch>
                        <a:fillRect/>
                      </a:stretch>
                    </p:blipFill>
                    <p:spPr bwMode="auto">
                      <a:xfrm>
                        <a:off x="1219200" y="6175375"/>
                        <a:ext cx="368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3" name="直線矢印コネクタ 42"/>
          <p:cNvCxnSpPr/>
          <p:nvPr/>
        </p:nvCxnSpPr>
        <p:spPr bwMode="auto">
          <a:xfrm>
            <a:off x="3918704" y="4941168"/>
            <a:ext cx="0" cy="510105"/>
          </a:xfrm>
          <a:prstGeom prst="straightConnector1">
            <a:avLst/>
          </a:prstGeom>
          <a:noFill/>
          <a:ln w="25400" cap="flat" cmpd="sng" algn="ctr">
            <a:solidFill>
              <a:schemeClr val="accent1"/>
            </a:solidFill>
            <a:prstDash val="solid"/>
            <a:round/>
            <a:headEnd type="none" w="med" len="med"/>
            <a:tailEnd type="arrow"/>
          </a:ln>
          <a:effectLst/>
        </p:spPr>
      </p:cxnSp>
      <p:cxnSp>
        <p:nvCxnSpPr>
          <p:cNvPr id="45" name="直線コネクタ 44"/>
          <p:cNvCxnSpPr/>
          <p:nvPr/>
        </p:nvCxnSpPr>
        <p:spPr bwMode="auto">
          <a:xfrm>
            <a:off x="3918704" y="4941168"/>
            <a:ext cx="3821648" cy="0"/>
          </a:xfrm>
          <a:prstGeom prst="line">
            <a:avLst/>
          </a:prstGeom>
          <a:noFill/>
          <a:ln w="25400" cap="flat" cmpd="sng" algn="ctr">
            <a:solidFill>
              <a:schemeClr val="accent1"/>
            </a:solidFill>
            <a:prstDash val="solid"/>
            <a:round/>
            <a:headEnd type="none" w="med" len="med"/>
            <a:tailEnd type="none" w="med" len="med"/>
          </a:ln>
          <a:effectLst/>
        </p:spPr>
      </p:cxnSp>
      <p:cxnSp>
        <p:nvCxnSpPr>
          <p:cNvPr id="47" name="直線コネクタ 46"/>
          <p:cNvCxnSpPr/>
          <p:nvPr/>
        </p:nvCxnSpPr>
        <p:spPr bwMode="auto">
          <a:xfrm flipV="1">
            <a:off x="7740352" y="3501008"/>
            <a:ext cx="0" cy="1440160"/>
          </a:xfrm>
          <a:prstGeom prst="line">
            <a:avLst/>
          </a:prstGeom>
          <a:noFill/>
          <a:ln w="25400" cap="flat" cmpd="sng" algn="ctr">
            <a:solidFill>
              <a:schemeClr val="accent1"/>
            </a:solidFill>
            <a:prstDash val="solid"/>
            <a:round/>
            <a:headEnd type="none" w="med" len="med"/>
            <a:tailEnd type="none" w="med" len="med"/>
          </a:ln>
          <a:effectLst/>
        </p:spPr>
      </p:cxnSp>
      <p:graphicFrame>
        <p:nvGraphicFramePr>
          <p:cNvPr id="48" name="オブジェクト 47"/>
          <p:cNvGraphicFramePr>
            <a:graphicFrameLocks noChangeAspect="1"/>
          </p:cNvGraphicFramePr>
          <p:nvPr>
            <p:extLst>
              <p:ext uri="{D42A27DB-BD31-4B8C-83A1-F6EECF244321}">
                <p14:modId xmlns:p14="http://schemas.microsoft.com/office/powerpoint/2010/main" val="3739599931"/>
              </p:ext>
            </p:extLst>
          </p:nvPr>
        </p:nvGraphicFramePr>
        <p:xfrm>
          <a:off x="6542088" y="2670175"/>
          <a:ext cx="2393950" cy="758825"/>
        </p:xfrm>
        <a:graphic>
          <a:graphicData uri="http://schemas.openxmlformats.org/presentationml/2006/ole">
            <mc:AlternateContent xmlns:mc="http://schemas.openxmlformats.org/markup-compatibility/2006">
              <mc:Choice xmlns:v="urn:schemas-microsoft-com:vml" Requires="v">
                <p:oleObj spid="_x0000_s70067" name="Equation" r:id="rId17" imgW="1841400" imgH="583920" progId="Equation.DSMT4">
                  <p:embed/>
                </p:oleObj>
              </mc:Choice>
              <mc:Fallback>
                <p:oleObj name="Equation" r:id="rId17" imgW="1841400" imgH="583920" progId="Equation.DSMT4">
                  <p:embed/>
                  <p:pic>
                    <p:nvPicPr>
                      <p:cNvPr id="0" name="オブジェクト 36"/>
                      <p:cNvPicPr>
                        <a:picLocks noChangeAspect="1" noChangeArrowheads="1"/>
                      </p:cNvPicPr>
                      <p:nvPr/>
                    </p:nvPicPr>
                    <p:blipFill>
                      <a:blip r:embed="rId18"/>
                      <a:srcRect/>
                      <a:stretch>
                        <a:fillRect/>
                      </a:stretch>
                    </p:blipFill>
                    <p:spPr bwMode="auto">
                      <a:xfrm>
                        <a:off x="6542088" y="2670175"/>
                        <a:ext cx="23939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845538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8229600" cy="1139825"/>
          </a:xfrm>
        </p:spPr>
        <p:txBody>
          <a:bodyPr/>
          <a:lstStyle/>
          <a:p>
            <a:r>
              <a:rPr lang="ja-JP" altLang="en-US" dirty="0" smtClean="0"/>
              <a:t>ＢＰＳＫ変調信号の復号</a:t>
            </a:r>
            <a:endParaRPr kumimoji="1" lang="ja-JP" altLang="en-US" dirty="0"/>
          </a:p>
        </p:txBody>
      </p:sp>
      <p:grpSp>
        <p:nvGrpSpPr>
          <p:cNvPr id="36" name="グループ化 35"/>
          <p:cNvGrpSpPr/>
          <p:nvPr/>
        </p:nvGrpSpPr>
        <p:grpSpPr>
          <a:xfrm>
            <a:off x="1233339" y="1418825"/>
            <a:ext cx="3122637" cy="1800200"/>
            <a:chOff x="5553819" y="2996952"/>
            <a:chExt cx="3122637" cy="1800200"/>
          </a:xfrm>
        </p:grpSpPr>
        <p:cxnSp>
          <p:nvCxnSpPr>
            <p:cNvPr id="9" name="直線矢印コネクタ 8"/>
            <p:cNvCxnSpPr/>
            <p:nvPr/>
          </p:nvCxnSpPr>
          <p:spPr bwMode="auto">
            <a:xfrm flipV="1">
              <a:off x="5940152" y="2996952"/>
              <a:ext cx="0" cy="1800200"/>
            </a:xfrm>
            <a:prstGeom prst="straightConnector1">
              <a:avLst/>
            </a:prstGeom>
            <a:noFill/>
            <a:ln w="25400" cap="flat" cmpd="sng" algn="ctr">
              <a:solidFill>
                <a:schemeClr val="accent1"/>
              </a:solidFill>
              <a:prstDash val="solid"/>
              <a:round/>
              <a:headEnd type="none" w="med" len="med"/>
              <a:tailEnd type="arrow"/>
            </a:ln>
            <a:effectLst/>
          </p:spPr>
        </p:cxnSp>
        <p:cxnSp>
          <p:nvCxnSpPr>
            <p:cNvPr id="11" name="直線矢印コネクタ 10"/>
            <p:cNvCxnSpPr/>
            <p:nvPr/>
          </p:nvCxnSpPr>
          <p:spPr bwMode="auto">
            <a:xfrm>
              <a:off x="5724128" y="4005064"/>
              <a:ext cx="2952328" cy="0"/>
            </a:xfrm>
            <a:prstGeom prst="straightConnector1">
              <a:avLst/>
            </a:prstGeom>
            <a:noFill/>
            <a:ln w="25400" cap="flat" cmpd="sng" algn="ctr">
              <a:solidFill>
                <a:schemeClr val="accent1"/>
              </a:solidFill>
              <a:prstDash val="solid"/>
              <a:round/>
              <a:headEnd type="none" w="med" len="med"/>
              <a:tailEnd type="arrow"/>
            </a:ln>
            <a:effectLst/>
          </p:spPr>
        </p:cxnSp>
        <p:cxnSp>
          <p:nvCxnSpPr>
            <p:cNvPr id="14" name="直線コネクタ 13"/>
            <p:cNvCxnSpPr/>
            <p:nvPr/>
          </p:nvCxnSpPr>
          <p:spPr bwMode="auto">
            <a:xfrm>
              <a:off x="5940152" y="3573016"/>
              <a:ext cx="504056" cy="0"/>
            </a:xfrm>
            <a:prstGeom prst="line">
              <a:avLst/>
            </a:prstGeom>
            <a:noFill/>
            <a:ln w="25400" cap="flat" cmpd="sng" algn="ctr">
              <a:solidFill>
                <a:srgbClr val="FF3300"/>
              </a:solidFill>
              <a:prstDash val="solid"/>
              <a:round/>
              <a:headEnd type="none" w="med" len="med"/>
              <a:tailEnd type="none" w="med" len="med"/>
            </a:ln>
            <a:effectLst/>
          </p:spPr>
        </p:cxnSp>
        <p:cxnSp>
          <p:nvCxnSpPr>
            <p:cNvPr id="16" name="直線コネクタ 15"/>
            <p:cNvCxnSpPr/>
            <p:nvPr/>
          </p:nvCxnSpPr>
          <p:spPr bwMode="auto">
            <a:xfrm>
              <a:off x="6444208" y="3573016"/>
              <a:ext cx="0" cy="432048"/>
            </a:xfrm>
            <a:prstGeom prst="line">
              <a:avLst/>
            </a:prstGeom>
            <a:noFill/>
            <a:ln w="25400" cap="flat" cmpd="sng" algn="ctr">
              <a:solidFill>
                <a:srgbClr val="FF3300"/>
              </a:solidFill>
              <a:prstDash val="dash"/>
              <a:round/>
              <a:headEnd type="none" w="med" len="med"/>
              <a:tailEnd type="none" w="med" len="med"/>
            </a:ln>
            <a:effectLst/>
          </p:spPr>
        </p:cxnSp>
        <p:cxnSp>
          <p:nvCxnSpPr>
            <p:cNvPr id="17" name="直線コネクタ 16"/>
            <p:cNvCxnSpPr/>
            <p:nvPr/>
          </p:nvCxnSpPr>
          <p:spPr bwMode="auto">
            <a:xfrm>
              <a:off x="6444208" y="3573016"/>
              <a:ext cx="504056" cy="0"/>
            </a:xfrm>
            <a:prstGeom prst="line">
              <a:avLst/>
            </a:prstGeom>
            <a:noFill/>
            <a:ln w="25400" cap="flat" cmpd="sng" algn="ctr">
              <a:solidFill>
                <a:srgbClr val="FF3300"/>
              </a:solidFill>
              <a:prstDash val="solid"/>
              <a:round/>
              <a:headEnd type="none" w="med" len="med"/>
              <a:tailEnd type="none" w="med" len="med"/>
            </a:ln>
            <a:effectLst/>
          </p:spPr>
        </p:cxnSp>
        <p:cxnSp>
          <p:nvCxnSpPr>
            <p:cNvPr id="18" name="直線コネクタ 17"/>
            <p:cNvCxnSpPr/>
            <p:nvPr/>
          </p:nvCxnSpPr>
          <p:spPr bwMode="auto">
            <a:xfrm>
              <a:off x="6948264" y="3573016"/>
              <a:ext cx="0" cy="432048"/>
            </a:xfrm>
            <a:prstGeom prst="line">
              <a:avLst/>
            </a:prstGeom>
            <a:noFill/>
            <a:ln w="25400" cap="flat" cmpd="sng" algn="ctr">
              <a:solidFill>
                <a:srgbClr val="FF3300"/>
              </a:solidFill>
              <a:prstDash val="dash"/>
              <a:round/>
              <a:headEnd type="none" w="med" len="med"/>
              <a:tailEnd type="none" w="med" len="med"/>
            </a:ln>
            <a:effectLst/>
          </p:spPr>
        </p:cxnSp>
        <p:cxnSp>
          <p:nvCxnSpPr>
            <p:cNvPr id="19" name="直線コネクタ 18"/>
            <p:cNvCxnSpPr/>
            <p:nvPr/>
          </p:nvCxnSpPr>
          <p:spPr bwMode="auto">
            <a:xfrm>
              <a:off x="6948264" y="4437112"/>
              <a:ext cx="504056" cy="0"/>
            </a:xfrm>
            <a:prstGeom prst="line">
              <a:avLst/>
            </a:prstGeom>
            <a:noFill/>
            <a:ln w="25400" cap="flat" cmpd="sng" algn="ctr">
              <a:solidFill>
                <a:srgbClr val="FF3300"/>
              </a:solidFill>
              <a:prstDash val="solid"/>
              <a:round/>
              <a:headEnd type="none" w="med" len="med"/>
              <a:tailEnd type="none" w="med" len="med"/>
            </a:ln>
            <a:effectLst/>
          </p:spPr>
        </p:cxnSp>
        <p:cxnSp>
          <p:nvCxnSpPr>
            <p:cNvPr id="20" name="直線コネクタ 19"/>
            <p:cNvCxnSpPr/>
            <p:nvPr/>
          </p:nvCxnSpPr>
          <p:spPr bwMode="auto">
            <a:xfrm>
              <a:off x="6948264" y="4005064"/>
              <a:ext cx="0" cy="432048"/>
            </a:xfrm>
            <a:prstGeom prst="line">
              <a:avLst/>
            </a:prstGeom>
            <a:noFill/>
            <a:ln w="25400" cap="flat" cmpd="sng" algn="ctr">
              <a:solidFill>
                <a:srgbClr val="FF3300"/>
              </a:solidFill>
              <a:prstDash val="dash"/>
              <a:round/>
              <a:headEnd type="none" w="med" len="med"/>
              <a:tailEnd type="none" w="med" len="med"/>
            </a:ln>
            <a:effectLst/>
          </p:spPr>
        </p:cxnSp>
        <p:cxnSp>
          <p:nvCxnSpPr>
            <p:cNvPr id="21" name="直線コネクタ 20"/>
            <p:cNvCxnSpPr/>
            <p:nvPr/>
          </p:nvCxnSpPr>
          <p:spPr bwMode="auto">
            <a:xfrm>
              <a:off x="7452320" y="3573016"/>
              <a:ext cx="0" cy="864096"/>
            </a:xfrm>
            <a:prstGeom prst="line">
              <a:avLst/>
            </a:prstGeom>
            <a:noFill/>
            <a:ln w="25400" cap="flat" cmpd="sng" algn="ctr">
              <a:solidFill>
                <a:srgbClr val="FF3300"/>
              </a:solidFill>
              <a:prstDash val="dash"/>
              <a:round/>
              <a:headEnd type="none" w="med" len="med"/>
              <a:tailEnd type="none" w="med" len="med"/>
            </a:ln>
            <a:effectLst/>
          </p:spPr>
        </p:cxnSp>
        <p:cxnSp>
          <p:nvCxnSpPr>
            <p:cNvPr id="22" name="直線コネクタ 21"/>
            <p:cNvCxnSpPr/>
            <p:nvPr/>
          </p:nvCxnSpPr>
          <p:spPr bwMode="auto">
            <a:xfrm>
              <a:off x="7452320" y="3573016"/>
              <a:ext cx="504056" cy="0"/>
            </a:xfrm>
            <a:prstGeom prst="line">
              <a:avLst/>
            </a:prstGeom>
            <a:noFill/>
            <a:ln w="25400" cap="flat" cmpd="sng" algn="ctr">
              <a:solidFill>
                <a:srgbClr val="FF3300"/>
              </a:solidFill>
              <a:prstDash val="solid"/>
              <a:round/>
              <a:headEnd type="none" w="med" len="med"/>
              <a:tailEnd type="none" w="med" len="med"/>
            </a:ln>
            <a:effectLst/>
          </p:spPr>
        </p:cxnSp>
        <p:cxnSp>
          <p:nvCxnSpPr>
            <p:cNvPr id="25" name="直線コネクタ 24"/>
            <p:cNvCxnSpPr/>
            <p:nvPr/>
          </p:nvCxnSpPr>
          <p:spPr bwMode="auto">
            <a:xfrm>
              <a:off x="7956376" y="3573016"/>
              <a:ext cx="0" cy="864096"/>
            </a:xfrm>
            <a:prstGeom prst="line">
              <a:avLst/>
            </a:prstGeom>
            <a:noFill/>
            <a:ln w="25400" cap="flat" cmpd="sng" algn="ctr">
              <a:solidFill>
                <a:srgbClr val="FF3300"/>
              </a:solidFill>
              <a:prstDash val="dash"/>
              <a:round/>
              <a:headEnd type="none" w="med" len="med"/>
              <a:tailEnd type="none" w="med" len="med"/>
            </a:ln>
            <a:effectLst/>
          </p:spPr>
        </p:cxnSp>
        <p:cxnSp>
          <p:nvCxnSpPr>
            <p:cNvPr id="26" name="直線コネクタ 25"/>
            <p:cNvCxnSpPr/>
            <p:nvPr/>
          </p:nvCxnSpPr>
          <p:spPr bwMode="auto">
            <a:xfrm>
              <a:off x="7956376" y="4437112"/>
              <a:ext cx="504056" cy="0"/>
            </a:xfrm>
            <a:prstGeom prst="line">
              <a:avLst/>
            </a:prstGeom>
            <a:noFill/>
            <a:ln w="25400" cap="flat" cmpd="sng" algn="ctr">
              <a:solidFill>
                <a:srgbClr val="FF3300"/>
              </a:solidFill>
              <a:prstDash val="solid"/>
              <a:round/>
              <a:headEnd type="none" w="med" len="med"/>
              <a:tailEnd type="none" w="med" len="med"/>
            </a:ln>
            <a:effectLst/>
          </p:spPr>
        </p:cxnSp>
        <p:cxnSp>
          <p:nvCxnSpPr>
            <p:cNvPr id="27" name="直線コネクタ 26"/>
            <p:cNvCxnSpPr/>
            <p:nvPr/>
          </p:nvCxnSpPr>
          <p:spPr bwMode="auto">
            <a:xfrm>
              <a:off x="8460432" y="4005064"/>
              <a:ext cx="0" cy="432048"/>
            </a:xfrm>
            <a:prstGeom prst="line">
              <a:avLst/>
            </a:prstGeom>
            <a:noFill/>
            <a:ln w="25400" cap="flat" cmpd="sng" algn="ctr">
              <a:solidFill>
                <a:srgbClr val="FF3300"/>
              </a:solidFill>
              <a:prstDash val="dash"/>
              <a:round/>
              <a:headEnd type="none" w="med" len="med"/>
              <a:tailEnd type="none" w="med" len="med"/>
            </a:ln>
            <a:effectLst/>
          </p:spPr>
        </p:cxnSp>
        <p:sp>
          <p:nvSpPr>
            <p:cNvPr id="28" name="テキスト ボックス 27"/>
            <p:cNvSpPr txBox="1"/>
            <p:nvPr/>
          </p:nvSpPr>
          <p:spPr>
            <a:xfrm>
              <a:off x="6042940" y="3265239"/>
              <a:ext cx="298480" cy="307777"/>
            </a:xfrm>
            <a:prstGeom prst="rect">
              <a:avLst/>
            </a:prstGeom>
            <a:noFill/>
          </p:spPr>
          <p:txBody>
            <a:bodyPr wrap="none" rtlCol="0">
              <a:spAutoFit/>
            </a:bodyPr>
            <a:lstStyle/>
            <a:p>
              <a:r>
                <a:rPr kumimoji="1" lang="en-US" altLang="ja-JP" sz="1400" dirty="0" smtClean="0"/>
                <a:t>1</a:t>
              </a:r>
              <a:endParaRPr kumimoji="1" lang="ja-JP" altLang="en-US" sz="1400" dirty="0"/>
            </a:p>
          </p:txBody>
        </p:sp>
        <p:sp>
          <p:nvSpPr>
            <p:cNvPr id="29" name="テキスト ボックス 28"/>
            <p:cNvSpPr txBox="1"/>
            <p:nvPr/>
          </p:nvSpPr>
          <p:spPr>
            <a:xfrm>
              <a:off x="6516216" y="3265239"/>
              <a:ext cx="298480" cy="307777"/>
            </a:xfrm>
            <a:prstGeom prst="rect">
              <a:avLst/>
            </a:prstGeom>
            <a:noFill/>
          </p:spPr>
          <p:txBody>
            <a:bodyPr wrap="none" rtlCol="0">
              <a:spAutoFit/>
            </a:bodyPr>
            <a:lstStyle/>
            <a:p>
              <a:r>
                <a:rPr kumimoji="1" lang="en-US" altLang="ja-JP" sz="1400" dirty="0" smtClean="0"/>
                <a:t>1</a:t>
              </a:r>
              <a:endParaRPr kumimoji="1" lang="ja-JP" altLang="en-US" sz="1400" dirty="0"/>
            </a:p>
          </p:txBody>
        </p:sp>
        <p:sp>
          <p:nvSpPr>
            <p:cNvPr id="30" name="テキスト ボックス 29"/>
            <p:cNvSpPr txBox="1"/>
            <p:nvPr/>
          </p:nvSpPr>
          <p:spPr>
            <a:xfrm>
              <a:off x="7513880" y="3265239"/>
              <a:ext cx="298480" cy="307777"/>
            </a:xfrm>
            <a:prstGeom prst="rect">
              <a:avLst/>
            </a:prstGeom>
            <a:noFill/>
          </p:spPr>
          <p:txBody>
            <a:bodyPr wrap="none" rtlCol="0">
              <a:spAutoFit/>
            </a:bodyPr>
            <a:lstStyle/>
            <a:p>
              <a:r>
                <a:rPr kumimoji="1" lang="en-US" altLang="ja-JP" sz="1400" dirty="0" smtClean="0"/>
                <a:t>1</a:t>
              </a:r>
              <a:endParaRPr kumimoji="1" lang="ja-JP" altLang="en-US" sz="1400" dirty="0"/>
            </a:p>
          </p:txBody>
        </p:sp>
        <p:sp>
          <p:nvSpPr>
            <p:cNvPr id="31" name="テキスト ボックス 30"/>
            <p:cNvSpPr txBox="1"/>
            <p:nvPr/>
          </p:nvSpPr>
          <p:spPr>
            <a:xfrm>
              <a:off x="7081832" y="4417367"/>
              <a:ext cx="298480" cy="307777"/>
            </a:xfrm>
            <a:prstGeom prst="rect">
              <a:avLst/>
            </a:prstGeom>
            <a:noFill/>
          </p:spPr>
          <p:txBody>
            <a:bodyPr wrap="none" rtlCol="0">
              <a:spAutoFit/>
            </a:bodyPr>
            <a:lstStyle/>
            <a:p>
              <a:r>
                <a:rPr lang="en-US" altLang="ja-JP" sz="1400" dirty="0"/>
                <a:t>0</a:t>
              </a:r>
              <a:endParaRPr kumimoji="1" lang="ja-JP" altLang="en-US" sz="1400" dirty="0"/>
            </a:p>
          </p:txBody>
        </p:sp>
        <p:sp>
          <p:nvSpPr>
            <p:cNvPr id="32" name="テキスト ボックス 31"/>
            <p:cNvSpPr txBox="1"/>
            <p:nvPr/>
          </p:nvSpPr>
          <p:spPr>
            <a:xfrm>
              <a:off x="8089944" y="4417367"/>
              <a:ext cx="298480" cy="307777"/>
            </a:xfrm>
            <a:prstGeom prst="rect">
              <a:avLst/>
            </a:prstGeom>
            <a:noFill/>
          </p:spPr>
          <p:txBody>
            <a:bodyPr wrap="none" rtlCol="0">
              <a:spAutoFit/>
            </a:bodyPr>
            <a:lstStyle/>
            <a:p>
              <a:r>
                <a:rPr lang="en-US" altLang="ja-JP" sz="1400" dirty="0"/>
                <a:t>0</a:t>
              </a:r>
              <a:endParaRPr kumimoji="1" lang="ja-JP" altLang="en-US" sz="1400" dirty="0"/>
            </a:p>
          </p:txBody>
        </p:sp>
        <p:graphicFrame>
          <p:nvGraphicFramePr>
            <p:cNvPr id="33" name="オブジェクト 32"/>
            <p:cNvGraphicFramePr>
              <a:graphicFrameLocks noChangeAspect="1"/>
            </p:cNvGraphicFramePr>
            <p:nvPr>
              <p:extLst>
                <p:ext uri="{D42A27DB-BD31-4B8C-83A1-F6EECF244321}">
                  <p14:modId xmlns:p14="http://schemas.microsoft.com/office/powerpoint/2010/main" val="313535728"/>
                </p:ext>
              </p:extLst>
            </p:nvPr>
          </p:nvGraphicFramePr>
          <p:xfrm>
            <a:off x="8550962" y="3786665"/>
            <a:ext cx="115128" cy="181584"/>
          </p:xfrm>
          <a:graphic>
            <a:graphicData uri="http://schemas.openxmlformats.org/presentationml/2006/ole">
              <mc:AlternateContent xmlns:mc="http://schemas.openxmlformats.org/markup-compatibility/2006">
                <mc:Choice xmlns:v="urn:schemas-microsoft-com:vml" Requires="v">
                  <p:oleObj spid="_x0000_s71054" name="Equation" r:id="rId3" imgW="88560" imgH="139680" progId="Equation.DSMT4">
                    <p:embed/>
                  </p:oleObj>
                </mc:Choice>
                <mc:Fallback>
                  <p:oleObj name="Equation" r:id="rId3" imgW="88560" imgH="139680" progId="Equation.DSMT4">
                    <p:embed/>
                    <p:pic>
                      <p:nvPicPr>
                        <p:cNvPr id="0" name=""/>
                        <p:cNvPicPr/>
                        <p:nvPr/>
                      </p:nvPicPr>
                      <p:blipFill>
                        <a:blip r:embed="rId4"/>
                        <a:stretch>
                          <a:fillRect/>
                        </a:stretch>
                      </p:blipFill>
                      <p:spPr>
                        <a:xfrm>
                          <a:off x="8550962" y="3786665"/>
                          <a:ext cx="115128" cy="181584"/>
                        </a:xfrm>
                        <a:prstGeom prst="rect">
                          <a:avLst/>
                        </a:prstGeom>
                      </p:spPr>
                    </p:pic>
                  </p:oleObj>
                </mc:Fallback>
              </mc:AlternateContent>
            </a:graphicData>
          </a:graphic>
        </p:graphicFrame>
        <p:graphicFrame>
          <p:nvGraphicFramePr>
            <p:cNvPr id="34" name="オブジェクト 33"/>
            <p:cNvGraphicFramePr>
              <a:graphicFrameLocks noChangeAspect="1"/>
            </p:cNvGraphicFramePr>
            <p:nvPr>
              <p:extLst>
                <p:ext uri="{D42A27DB-BD31-4B8C-83A1-F6EECF244321}">
                  <p14:modId xmlns:p14="http://schemas.microsoft.com/office/powerpoint/2010/main" val="2605065534"/>
                </p:ext>
              </p:extLst>
            </p:nvPr>
          </p:nvGraphicFramePr>
          <p:xfrm>
            <a:off x="5553819" y="3031066"/>
            <a:ext cx="314325" cy="249238"/>
          </p:xfrm>
          <a:graphic>
            <a:graphicData uri="http://schemas.openxmlformats.org/presentationml/2006/ole">
              <mc:AlternateContent xmlns:mc="http://schemas.openxmlformats.org/markup-compatibility/2006">
                <mc:Choice xmlns:v="urn:schemas-microsoft-com:vml" Requires="v">
                  <p:oleObj spid="_x0000_s71055" name="Equation" r:id="rId5" imgW="241200" imgH="190440" progId="Equation.DSMT4">
                    <p:embed/>
                  </p:oleObj>
                </mc:Choice>
                <mc:Fallback>
                  <p:oleObj name="Equation" r:id="rId5" imgW="241200" imgH="190440" progId="Equation.DSMT4">
                    <p:embed/>
                    <p:pic>
                      <p:nvPicPr>
                        <p:cNvPr id="0" name=""/>
                        <p:cNvPicPr>
                          <a:picLocks noChangeAspect="1" noChangeArrowheads="1"/>
                        </p:cNvPicPr>
                        <p:nvPr/>
                      </p:nvPicPr>
                      <p:blipFill>
                        <a:blip r:embed="rId6"/>
                        <a:srcRect/>
                        <a:stretch>
                          <a:fillRect/>
                        </a:stretch>
                      </p:blipFill>
                      <p:spPr bwMode="auto">
                        <a:xfrm>
                          <a:off x="5553819" y="3031066"/>
                          <a:ext cx="31432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オブジェクト 34"/>
            <p:cNvGraphicFramePr>
              <a:graphicFrameLocks noChangeAspect="1"/>
            </p:cNvGraphicFramePr>
            <p:nvPr>
              <p:extLst>
                <p:ext uri="{D42A27DB-BD31-4B8C-83A1-F6EECF244321}">
                  <p14:modId xmlns:p14="http://schemas.microsoft.com/office/powerpoint/2010/main" val="2271441744"/>
                </p:ext>
              </p:extLst>
            </p:nvPr>
          </p:nvGraphicFramePr>
          <p:xfrm>
            <a:off x="6361658" y="4021063"/>
            <a:ext cx="165100" cy="200025"/>
          </p:xfrm>
          <a:graphic>
            <a:graphicData uri="http://schemas.openxmlformats.org/presentationml/2006/ole">
              <mc:AlternateContent xmlns:mc="http://schemas.openxmlformats.org/markup-compatibility/2006">
                <mc:Choice xmlns:v="urn:schemas-microsoft-com:vml" Requires="v">
                  <p:oleObj spid="_x0000_s71056" name="Equation" r:id="rId7" imgW="126720" imgH="152280" progId="Equation.DSMT4">
                    <p:embed/>
                  </p:oleObj>
                </mc:Choice>
                <mc:Fallback>
                  <p:oleObj name="Equation" r:id="rId7" imgW="126720" imgH="152280" progId="Equation.DSMT4">
                    <p:embed/>
                    <p:pic>
                      <p:nvPicPr>
                        <p:cNvPr id="0" name=""/>
                        <p:cNvPicPr>
                          <a:picLocks noChangeAspect="1" noChangeArrowheads="1"/>
                        </p:cNvPicPr>
                        <p:nvPr/>
                      </p:nvPicPr>
                      <p:blipFill>
                        <a:blip r:embed="rId8"/>
                        <a:srcRect/>
                        <a:stretch>
                          <a:fillRect/>
                        </a:stretch>
                      </p:blipFill>
                      <p:spPr bwMode="auto">
                        <a:xfrm>
                          <a:off x="6361658" y="4021063"/>
                          <a:ext cx="165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37" name="オブジェクト 36"/>
          <p:cNvGraphicFramePr>
            <a:graphicFrameLocks noChangeAspect="1"/>
          </p:cNvGraphicFramePr>
          <p:nvPr>
            <p:extLst>
              <p:ext uri="{D42A27DB-BD31-4B8C-83A1-F6EECF244321}">
                <p14:modId xmlns:p14="http://schemas.microsoft.com/office/powerpoint/2010/main" val="536943627"/>
              </p:ext>
            </p:extLst>
          </p:nvPr>
        </p:nvGraphicFramePr>
        <p:xfrm>
          <a:off x="5189538" y="1766885"/>
          <a:ext cx="2211387" cy="660400"/>
        </p:xfrm>
        <a:graphic>
          <a:graphicData uri="http://schemas.openxmlformats.org/presentationml/2006/ole">
            <mc:AlternateContent xmlns:mc="http://schemas.openxmlformats.org/markup-compatibility/2006">
              <mc:Choice xmlns:v="urn:schemas-microsoft-com:vml" Requires="v">
                <p:oleObj spid="_x0000_s71057" name="Equation" r:id="rId9" imgW="1701720" imgH="507960" progId="Equation.DSMT4">
                  <p:embed/>
                </p:oleObj>
              </mc:Choice>
              <mc:Fallback>
                <p:oleObj name="Equation" r:id="rId9" imgW="1701720" imgH="507960" progId="Equation.DSMT4">
                  <p:embed/>
                  <p:pic>
                    <p:nvPicPr>
                      <p:cNvPr id="0" name=""/>
                      <p:cNvPicPr/>
                      <p:nvPr/>
                    </p:nvPicPr>
                    <p:blipFill>
                      <a:blip r:embed="rId10"/>
                      <a:stretch>
                        <a:fillRect/>
                      </a:stretch>
                    </p:blipFill>
                    <p:spPr>
                      <a:xfrm>
                        <a:off x="5189538" y="1766885"/>
                        <a:ext cx="2211387" cy="660400"/>
                      </a:xfrm>
                      <a:prstGeom prst="rect">
                        <a:avLst/>
                      </a:prstGeom>
                    </p:spPr>
                  </p:pic>
                </p:oleObj>
              </mc:Fallback>
            </mc:AlternateContent>
          </a:graphicData>
        </a:graphic>
      </p:graphicFrame>
      <p:sp>
        <p:nvSpPr>
          <p:cNvPr id="38" name="角丸四角形 37"/>
          <p:cNvSpPr/>
          <p:nvPr/>
        </p:nvSpPr>
        <p:spPr bwMode="auto">
          <a:xfrm>
            <a:off x="5004048" y="1700808"/>
            <a:ext cx="2736304" cy="834141"/>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40" name="オブジェクト 39"/>
          <p:cNvGraphicFramePr>
            <a:graphicFrameLocks noChangeAspect="1"/>
          </p:cNvGraphicFramePr>
          <p:nvPr>
            <p:extLst>
              <p:ext uri="{D42A27DB-BD31-4B8C-83A1-F6EECF244321}">
                <p14:modId xmlns:p14="http://schemas.microsoft.com/office/powerpoint/2010/main" val="4238193596"/>
              </p:ext>
            </p:extLst>
          </p:nvPr>
        </p:nvGraphicFramePr>
        <p:xfrm>
          <a:off x="1257598" y="1876578"/>
          <a:ext cx="292100" cy="241300"/>
        </p:xfrm>
        <a:graphic>
          <a:graphicData uri="http://schemas.openxmlformats.org/presentationml/2006/ole">
            <mc:AlternateContent xmlns:mc="http://schemas.openxmlformats.org/markup-compatibility/2006">
              <mc:Choice xmlns:v="urn:schemas-microsoft-com:vml" Requires="v">
                <p:oleObj spid="_x0000_s71058" name="Equation" r:id="rId11" imgW="291960" imgH="241200" progId="Equation.DSMT4">
                  <p:embed/>
                </p:oleObj>
              </mc:Choice>
              <mc:Fallback>
                <p:oleObj name="Equation" r:id="rId11" imgW="291960" imgH="241200" progId="Equation.DSMT4">
                  <p:embed/>
                  <p:pic>
                    <p:nvPicPr>
                      <p:cNvPr id="0" name=""/>
                      <p:cNvPicPr/>
                      <p:nvPr/>
                    </p:nvPicPr>
                    <p:blipFill>
                      <a:blip r:embed="rId12"/>
                      <a:stretch>
                        <a:fillRect/>
                      </a:stretch>
                    </p:blipFill>
                    <p:spPr>
                      <a:xfrm>
                        <a:off x="1257598" y="1876578"/>
                        <a:ext cx="292100" cy="241300"/>
                      </a:xfrm>
                      <a:prstGeom prst="rect">
                        <a:avLst/>
                      </a:prstGeom>
                    </p:spPr>
                  </p:pic>
                </p:oleObj>
              </mc:Fallback>
            </mc:AlternateContent>
          </a:graphicData>
        </a:graphic>
      </p:graphicFrame>
      <p:graphicFrame>
        <p:nvGraphicFramePr>
          <p:cNvPr id="41" name="オブジェクト 40"/>
          <p:cNvGraphicFramePr>
            <a:graphicFrameLocks noChangeAspect="1"/>
          </p:cNvGraphicFramePr>
          <p:nvPr>
            <p:extLst>
              <p:ext uri="{D42A27DB-BD31-4B8C-83A1-F6EECF244321}">
                <p14:modId xmlns:p14="http://schemas.microsoft.com/office/powerpoint/2010/main" val="2180737176"/>
              </p:ext>
            </p:extLst>
          </p:nvPr>
        </p:nvGraphicFramePr>
        <p:xfrm>
          <a:off x="1219200" y="2744785"/>
          <a:ext cx="368300" cy="241300"/>
        </p:xfrm>
        <a:graphic>
          <a:graphicData uri="http://schemas.openxmlformats.org/presentationml/2006/ole">
            <mc:AlternateContent xmlns:mc="http://schemas.openxmlformats.org/markup-compatibility/2006">
              <mc:Choice xmlns:v="urn:schemas-microsoft-com:vml" Requires="v">
                <p:oleObj spid="_x0000_s71059" name="Equation" r:id="rId13" imgW="368280" imgH="241200" progId="Equation.DSMT4">
                  <p:embed/>
                </p:oleObj>
              </mc:Choice>
              <mc:Fallback>
                <p:oleObj name="Equation" r:id="rId13" imgW="368280" imgH="241200" progId="Equation.DSMT4">
                  <p:embed/>
                  <p:pic>
                    <p:nvPicPr>
                      <p:cNvPr id="0" name=""/>
                      <p:cNvPicPr>
                        <a:picLocks noChangeAspect="1" noChangeArrowheads="1"/>
                      </p:cNvPicPr>
                      <p:nvPr/>
                    </p:nvPicPr>
                    <p:blipFill>
                      <a:blip r:embed="rId14"/>
                      <a:srcRect/>
                      <a:stretch>
                        <a:fillRect/>
                      </a:stretch>
                    </p:blipFill>
                    <p:spPr bwMode="auto">
                      <a:xfrm>
                        <a:off x="1219200" y="2744785"/>
                        <a:ext cx="368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オブジェクト 3"/>
          <p:cNvGraphicFramePr>
            <a:graphicFrameLocks noChangeAspect="1"/>
          </p:cNvGraphicFramePr>
          <p:nvPr>
            <p:extLst>
              <p:ext uri="{D42A27DB-BD31-4B8C-83A1-F6EECF244321}">
                <p14:modId xmlns:p14="http://schemas.microsoft.com/office/powerpoint/2010/main" val="1415642854"/>
              </p:ext>
            </p:extLst>
          </p:nvPr>
        </p:nvGraphicFramePr>
        <p:xfrm>
          <a:off x="547439" y="3408263"/>
          <a:ext cx="8201025" cy="2613025"/>
        </p:xfrm>
        <a:graphic>
          <a:graphicData uri="http://schemas.openxmlformats.org/presentationml/2006/ole">
            <mc:AlternateContent xmlns:mc="http://schemas.openxmlformats.org/markup-compatibility/2006">
              <mc:Choice xmlns:v="urn:schemas-microsoft-com:vml" Requires="v">
                <p:oleObj spid="_x0000_s71060" name="Equation" r:id="rId15" imgW="6311880" imgH="2019240" progId="Equation.DSMT4">
                  <p:embed/>
                </p:oleObj>
              </mc:Choice>
              <mc:Fallback>
                <p:oleObj name="Equation" r:id="rId15" imgW="6311880" imgH="2019240" progId="Equation.DSMT4">
                  <p:embed/>
                  <p:pic>
                    <p:nvPicPr>
                      <p:cNvPr id="0" name="オブジェクト 4"/>
                      <p:cNvPicPr>
                        <a:picLocks noChangeAspect="1" noChangeArrowheads="1"/>
                      </p:cNvPicPr>
                      <p:nvPr/>
                    </p:nvPicPr>
                    <p:blipFill>
                      <a:blip r:embed="rId16"/>
                      <a:srcRect/>
                      <a:stretch>
                        <a:fillRect/>
                      </a:stretch>
                    </p:blipFill>
                    <p:spPr bwMode="auto">
                      <a:xfrm>
                        <a:off x="547439" y="3408263"/>
                        <a:ext cx="8201025"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角丸四角形 5"/>
          <p:cNvSpPr/>
          <p:nvPr/>
        </p:nvSpPr>
        <p:spPr bwMode="auto">
          <a:xfrm>
            <a:off x="467544" y="5066330"/>
            <a:ext cx="1800200" cy="576064"/>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7" name="下矢印 6"/>
          <p:cNvSpPr/>
          <p:nvPr/>
        </p:nvSpPr>
        <p:spPr bwMode="auto">
          <a:xfrm flipV="1">
            <a:off x="5811938" y="2627040"/>
            <a:ext cx="216024" cy="153888"/>
          </a:xfrm>
          <a:prstGeom prst="downArrow">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3989847645"/>
              </p:ext>
            </p:extLst>
          </p:nvPr>
        </p:nvGraphicFramePr>
        <p:xfrm>
          <a:off x="4470400" y="2838450"/>
          <a:ext cx="4505325" cy="263525"/>
        </p:xfrm>
        <a:graphic>
          <a:graphicData uri="http://schemas.openxmlformats.org/presentationml/2006/ole">
            <mc:AlternateContent xmlns:mc="http://schemas.openxmlformats.org/markup-compatibility/2006">
              <mc:Choice xmlns:v="urn:schemas-microsoft-com:vml" Requires="v">
                <p:oleObj spid="_x0000_s71061" name="Equation" r:id="rId17" imgW="3466800" imgH="203040" progId="Equation.DSMT4">
                  <p:embed/>
                </p:oleObj>
              </mc:Choice>
              <mc:Fallback>
                <p:oleObj name="Equation" r:id="rId17" imgW="3466800" imgH="203040" progId="Equation.DSMT4">
                  <p:embed/>
                  <p:pic>
                    <p:nvPicPr>
                      <p:cNvPr id="0" name="オブジェクト 36"/>
                      <p:cNvPicPr>
                        <a:picLocks noChangeAspect="1" noChangeArrowheads="1"/>
                      </p:cNvPicPr>
                      <p:nvPr/>
                    </p:nvPicPr>
                    <p:blipFill>
                      <a:blip r:embed="rId18"/>
                      <a:srcRect/>
                      <a:stretch>
                        <a:fillRect/>
                      </a:stretch>
                    </p:blipFill>
                    <p:spPr bwMode="auto">
                      <a:xfrm>
                        <a:off x="4470400" y="2838450"/>
                        <a:ext cx="45053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3" name="直線矢印コネクタ 12"/>
          <p:cNvCxnSpPr/>
          <p:nvPr/>
        </p:nvCxnSpPr>
        <p:spPr bwMode="auto">
          <a:xfrm>
            <a:off x="1619672" y="4077072"/>
            <a:ext cx="0" cy="216024"/>
          </a:xfrm>
          <a:prstGeom prst="straightConnector1">
            <a:avLst/>
          </a:prstGeom>
          <a:noFill/>
          <a:ln w="25400" cap="flat" cmpd="sng" algn="ctr">
            <a:solidFill>
              <a:schemeClr val="accent1"/>
            </a:solidFill>
            <a:prstDash val="solid"/>
            <a:round/>
            <a:headEnd type="none" w="med" len="med"/>
            <a:tailEnd type="arrow"/>
          </a:ln>
          <a:effectLst/>
        </p:spPr>
      </p:cxnSp>
      <p:cxnSp>
        <p:nvCxnSpPr>
          <p:cNvPr id="23" name="直線コネクタ 22"/>
          <p:cNvCxnSpPr/>
          <p:nvPr/>
        </p:nvCxnSpPr>
        <p:spPr bwMode="auto">
          <a:xfrm>
            <a:off x="1619672" y="4077072"/>
            <a:ext cx="4408290" cy="0"/>
          </a:xfrm>
          <a:prstGeom prst="line">
            <a:avLst/>
          </a:prstGeom>
          <a:noFill/>
          <a:ln w="25400" cap="flat" cmpd="sng" algn="ctr">
            <a:solidFill>
              <a:schemeClr val="accent1"/>
            </a:solidFill>
            <a:prstDash val="solid"/>
            <a:round/>
            <a:headEnd type="none" w="med" len="med"/>
            <a:tailEnd type="none" w="med" len="med"/>
          </a:ln>
          <a:effectLst/>
        </p:spPr>
      </p:cxnSp>
      <p:cxnSp>
        <p:nvCxnSpPr>
          <p:cNvPr id="42" name="直線コネクタ 41"/>
          <p:cNvCxnSpPr/>
          <p:nvPr/>
        </p:nvCxnSpPr>
        <p:spPr bwMode="auto">
          <a:xfrm flipV="1">
            <a:off x="6027962" y="3861048"/>
            <a:ext cx="0" cy="216024"/>
          </a:xfrm>
          <a:prstGeom prst="line">
            <a:avLst/>
          </a:prstGeom>
          <a:noFill/>
          <a:ln w="25400" cap="flat" cmpd="sng" algn="ctr">
            <a:solidFill>
              <a:schemeClr val="accent1"/>
            </a:solidFill>
            <a:prstDash val="solid"/>
            <a:round/>
            <a:headEnd type="none" w="med" len="med"/>
            <a:tailEnd type="none" w="med" len="med"/>
          </a:ln>
          <a:effectLst/>
        </p:spPr>
      </p:cxnSp>
      <p:sp>
        <p:nvSpPr>
          <p:cNvPr id="44" name="テキスト ボックス 43"/>
          <p:cNvSpPr txBox="1"/>
          <p:nvPr/>
        </p:nvSpPr>
        <p:spPr>
          <a:xfrm>
            <a:off x="5364088" y="3337828"/>
            <a:ext cx="2239716" cy="523220"/>
          </a:xfrm>
          <a:prstGeom prst="rect">
            <a:avLst/>
          </a:prstGeom>
          <a:noFill/>
        </p:spPr>
        <p:txBody>
          <a:bodyPr wrap="none" rtlCol="0">
            <a:spAutoFit/>
          </a:bodyPr>
          <a:lstStyle/>
          <a:p>
            <a:r>
              <a:rPr kumimoji="1" lang="ja-JP" altLang="en-US" sz="1400" dirty="0" smtClean="0"/>
              <a:t>格好つけた言い方をすると</a:t>
            </a:r>
            <a:endParaRPr kumimoji="1" lang="en-US" altLang="ja-JP" sz="1400" dirty="0" smtClean="0"/>
          </a:p>
          <a:p>
            <a:r>
              <a:rPr kumimoji="1" lang="ja-JP" altLang="en-US" sz="1400" dirty="0" smtClean="0">
                <a:solidFill>
                  <a:schemeClr val="tx2"/>
                </a:solidFill>
              </a:rPr>
              <a:t>マッチドフィルタリング</a:t>
            </a:r>
            <a:r>
              <a:rPr kumimoji="1" lang="ja-JP" altLang="en-US" sz="1400" dirty="0" smtClean="0"/>
              <a:t>という</a:t>
            </a:r>
            <a:endParaRPr kumimoji="1" lang="ja-JP" altLang="en-US" sz="1400" dirty="0"/>
          </a:p>
        </p:txBody>
      </p:sp>
    </p:spTree>
    <p:extLst>
      <p:ext uri="{BB962C8B-B14F-4D97-AF65-F5344CB8AC3E}">
        <p14:creationId xmlns:p14="http://schemas.microsoft.com/office/powerpoint/2010/main" val="4310896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ノイズについて</a:t>
            </a:r>
            <a:endParaRPr kumimoji="1" lang="ja-JP" altLang="en-US"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796885281"/>
              </p:ext>
            </p:extLst>
          </p:nvPr>
        </p:nvGraphicFramePr>
        <p:xfrm>
          <a:off x="899592" y="1844824"/>
          <a:ext cx="7227888" cy="1090613"/>
        </p:xfrm>
        <a:graphic>
          <a:graphicData uri="http://schemas.openxmlformats.org/presentationml/2006/ole">
            <mc:AlternateContent xmlns:mc="http://schemas.openxmlformats.org/markup-compatibility/2006">
              <mc:Choice xmlns:v="urn:schemas-microsoft-com:vml" Requires="v">
                <p:oleObj spid="_x0000_s72910" name="Equation" r:id="rId3" imgW="5562360" imgH="838080" progId="Equation.DSMT4">
                  <p:embed/>
                </p:oleObj>
              </mc:Choice>
              <mc:Fallback>
                <p:oleObj name="Equation" r:id="rId3" imgW="5562360" imgH="838080" progId="Equation.DSMT4">
                  <p:embed/>
                  <p:pic>
                    <p:nvPicPr>
                      <p:cNvPr id="0" name="オブジェクト 36"/>
                      <p:cNvPicPr>
                        <a:picLocks noChangeAspect="1" noChangeArrowheads="1"/>
                      </p:cNvPicPr>
                      <p:nvPr/>
                    </p:nvPicPr>
                    <p:blipFill>
                      <a:blip r:embed="rId4"/>
                      <a:srcRect/>
                      <a:stretch>
                        <a:fillRect/>
                      </a:stretch>
                    </p:blipFill>
                    <p:spPr bwMode="auto">
                      <a:xfrm>
                        <a:off x="899592" y="1844824"/>
                        <a:ext cx="7227888"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270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7041" y="3366285"/>
            <a:ext cx="4829175"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オブジェクト 5"/>
          <p:cNvGraphicFramePr>
            <a:graphicFrameLocks noChangeAspect="1"/>
          </p:cNvGraphicFramePr>
          <p:nvPr>
            <p:extLst>
              <p:ext uri="{D42A27DB-BD31-4B8C-83A1-F6EECF244321}">
                <p14:modId xmlns:p14="http://schemas.microsoft.com/office/powerpoint/2010/main" val="1327662335"/>
              </p:ext>
            </p:extLst>
          </p:nvPr>
        </p:nvGraphicFramePr>
        <p:xfrm>
          <a:off x="3846040" y="6467020"/>
          <a:ext cx="511175" cy="214312"/>
        </p:xfrm>
        <a:graphic>
          <a:graphicData uri="http://schemas.openxmlformats.org/presentationml/2006/ole">
            <mc:AlternateContent xmlns:mc="http://schemas.openxmlformats.org/markup-compatibility/2006">
              <mc:Choice xmlns:v="urn:schemas-microsoft-com:vml" Requires="v">
                <p:oleObj spid="_x0000_s72911" name="Equation" r:id="rId6" imgW="393480" imgH="164880" progId="Equation.DSMT4">
                  <p:embed/>
                </p:oleObj>
              </mc:Choice>
              <mc:Fallback>
                <p:oleObj name="Equation" r:id="rId6" imgW="393480" imgH="164880" progId="Equation.DSMT4">
                  <p:embed/>
                  <p:pic>
                    <p:nvPicPr>
                      <p:cNvPr id="0" name="オブジェクト 3"/>
                      <p:cNvPicPr>
                        <a:picLocks noChangeAspect="1" noChangeArrowheads="1"/>
                      </p:cNvPicPr>
                      <p:nvPr/>
                    </p:nvPicPr>
                    <p:blipFill>
                      <a:blip r:embed="rId7"/>
                      <a:srcRect/>
                      <a:stretch>
                        <a:fillRect/>
                      </a:stretch>
                    </p:blipFill>
                    <p:spPr bwMode="auto">
                      <a:xfrm>
                        <a:off x="3846040" y="6467020"/>
                        <a:ext cx="5111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2500193783"/>
              </p:ext>
            </p:extLst>
          </p:nvPr>
        </p:nvGraphicFramePr>
        <p:xfrm>
          <a:off x="6295553" y="6093296"/>
          <a:ext cx="149225" cy="163512"/>
        </p:xfrm>
        <a:graphic>
          <a:graphicData uri="http://schemas.openxmlformats.org/presentationml/2006/ole">
            <mc:AlternateContent xmlns:mc="http://schemas.openxmlformats.org/markup-compatibility/2006">
              <mc:Choice xmlns:v="urn:schemas-microsoft-com:vml" Requires="v">
                <p:oleObj spid="_x0000_s72912" name="Equation" r:id="rId8" imgW="114120" imgH="126720" progId="Equation.DSMT4">
                  <p:embed/>
                </p:oleObj>
              </mc:Choice>
              <mc:Fallback>
                <p:oleObj name="Equation" r:id="rId8" imgW="114120" imgH="126720" progId="Equation.DSMT4">
                  <p:embed/>
                  <p:pic>
                    <p:nvPicPr>
                      <p:cNvPr id="0" name="オブジェクト 5"/>
                      <p:cNvPicPr>
                        <a:picLocks noChangeAspect="1" noChangeArrowheads="1"/>
                      </p:cNvPicPr>
                      <p:nvPr/>
                    </p:nvPicPr>
                    <p:blipFill>
                      <a:blip r:embed="rId9"/>
                      <a:srcRect/>
                      <a:stretch>
                        <a:fillRect/>
                      </a:stretch>
                    </p:blipFill>
                    <p:spPr bwMode="auto">
                      <a:xfrm>
                        <a:off x="6295553" y="6093296"/>
                        <a:ext cx="14922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2775677320"/>
              </p:ext>
            </p:extLst>
          </p:nvPr>
        </p:nvGraphicFramePr>
        <p:xfrm>
          <a:off x="4279329" y="3234754"/>
          <a:ext cx="381000" cy="244475"/>
        </p:xfrm>
        <a:graphic>
          <a:graphicData uri="http://schemas.openxmlformats.org/presentationml/2006/ole">
            <mc:AlternateContent xmlns:mc="http://schemas.openxmlformats.org/markup-compatibility/2006">
              <mc:Choice xmlns:v="urn:schemas-microsoft-com:vml" Requires="v">
                <p:oleObj spid="_x0000_s72913" name="Equation" r:id="rId10" imgW="291960" imgH="190440" progId="Equation.DSMT4">
                  <p:embed/>
                </p:oleObj>
              </mc:Choice>
              <mc:Fallback>
                <p:oleObj name="Equation" r:id="rId10" imgW="291960" imgH="190440" progId="Equation.DSMT4">
                  <p:embed/>
                  <p:pic>
                    <p:nvPicPr>
                      <p:cNvPr id="0" name="オブジェクト 6"/>
                      <p:cNvPicPr>
                        <a:picLocks noChangeAspect="1" noChangeArrowheads="1"/>
                      </p:cNvPicPr>
                      <p:nvPr/>
                    </p:nvPicPr>
                    <p:blipFill>
                      <a:blip r:embed="rId11"/>
                      <a:srcRect/>
                      <a:stretch>
                        <a:fillRect/>
                      </a:stretch>
                    </p:blipFill>
                    <p:spPr bwMode="auto">
                      <a:xfrm>
                        <a:off x="4279329" y="3234754"/>
                        <a:ext cx="381000" cy="2444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64040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4"/>
          <p:cNvSpPr>
            <a:spLocks noChangeArrowheads="1"/>
          </p:cNvSpPr>
          <p:nvPr/>
        </p:nvSpPr>
        <p:spPr bwMode="auto">
          <a:xfrm>
            <a:off x="539750" y="260350"/>
            <a:ext cx="8496300" cy="5976938"/>
          </a:xfrm>
          <a:prstGeom prst="roundRect">
            <a:avLst>
              <a:gd name="adj" fmla="val 16667"/>
            </a:avLst>
          </a:prstGeom>
          <a:solidFill>
            <a:schemeClr val="bg1"/>
          </a:solidFill>
          <a:ln w="25400">
            <a:solidFill>
              <a:schemeClr val="accent1"/>
            </a:solidFill>
            <a:round/>
            <a:headEnd/>
            <a:tailEnd/>
          </a:ln>
        </p:spPr>
        <p:txBody>
          <a:bodyPr wrap="none" anchor="ct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endParaRPr lang="ja-JP" altLang="en-US"/>
          </a:p>
        </p:txBody>
      </p:sp>
      <p:sp>
        <p:nvSpPr>
          <p:cNvPr id="7171" name="Text Box 2"/>
          <p:cNvSpPr txBox="1">
            <a:spLocks noChangeArrowheads="1"/>
          </p:cNvSpPr>
          <p:nvPr/>
        </p:nvSpPr>
        <p:spPr bwMode="auto">
          <a:xfrm>
            <a:off x="900113" y="549275"/>
            <a:ext cx="7848600" cy="5283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pPr>
            <a:r>
              <a:rPr lang="ja-JP" altLang="en-US" sz="2400" dirty="0">
                <a:solidFill>
                  <a:srgbClr val="FF3300"/>
                </a:solidFill>
                <a:latin typeface="Times New Roman" panose="02020603050405020304" pitchFamily="18" charset="0"/>
              </a:rPr>
              <a:t>情報源符号化</a:t>
            </a:r>
            <a:r>
              <a:rPr lang="ja-JP" altLang="en-US" sz="1600" dirty="0">
                <a:latin typeface="Times New Roman" panose="02020603050405020304" pitchFamily="18" charset="0"/>
              </a:rPr>
              <a:t>　情報源の</a:t>
            </a:r>
            <a:r>
              <a:rPr lang="ja-JP" altLang="en-US" sz="1600" dirty="0">
                <a:solidFill>
                  <a:schemeClr val="accent1"/>
                </a:solidFill>
                <a:latin typeface="Times New Roman" panose="02020603050405020304" pitchFamily="18" charset="0"/>
              </a:rPr>
              <a:t>統計的性質</a:t>
            </a:r>
            <a:r>
              <a:rPr lang="ja-JP" altLang="en-US" sz="1600" dirty="0">
                <a:latin typeface="Times New Roman" panose="02020603050405020304" pitchFamily="18" charset="0"/>
              </a:rPr>
              <a:t>を利用して効率の向上を図る符号化</a:t>
            </a:r>
          </a:p>
          <a:p>
            <a:pPr eaLnBrk="1" hangingPunct="1">
              <a:spcBef>
                <a:spcPct val="50000"/>
              </a:spcBef>
            </a:pPr>
            <a:r>
              <a:rPr lang="ja-JP" altLang="en-US" sz="1600" dirty="0">
                <a:latin typeface="Times New Roman" panose="02020603050405020304" pitchFamily="18" charset="0"/>
              </a:rPr>
              <a:t>例えば各英文字を頻度の高い文字には短い系列を割り当て，頻度の低い文字には長い系列を割り当てる．</a:t>
            </a:r>
          </a:p>
          <a:p>
            <a:pPr eaLnBrk="1" hangingPunct="1">
              <a:spcBef>
                <a:spcPct val="50000"/>
              </a:spcBef>
            </a:pPr>
            <a:r>
              <a:rPr lang="ja-JP" altLang="en-US" sz="1600" dirty="0">
                <a:latin typeface="Times New Roman" panose="02020603050405020304" pitchFamily="18" charset="0"/>
              </a:rPr>
              <a:t>具体的方法　ハフマン符号化，ランレングス符号化</a:t>
            </a:r>
            <a:r>
              <a:rPr lang="ja-JP" altLang="en-US" sz="1600" dirty="0" smtClean="0">
                <a:latin typeface="Times New Roman" panose="02020603050405020304" pitchFamily="18" charset="0"/>
              </a:rPr>
              <a:t>，シャノン</a:t>
            </a:r>
            <a:r>
              <a:rPr lang="ja-JP" altLang="en-US" sz="1600" dirty="0">
                <a:latin typeface="Times New Roman" panose="02020603050405020304" pitchFamily="18" charset="0"/>
              </a:rPr>
              <a:t>・ファノ</a:t>
            </a:r>
            <a:r>
              <a:rPr lang="ja-JP" altLang="en-US" sz="1600" dirty="0" smtClean="0">
                <a:latin typeface="Times New Roman" panose="02020603050405020304" pitchFamily="18" charset="0"/>
              </a:rPr>
              <a:t>符号</a:t>
            </a:r>
            <a:endParaRPr lang="ja-JP" altLang="en-US" sz="1600" dirty="0">
              <a:latin typeface="Times New Roman" panose="02020603050405020304" pitchFamily="18" charset="0"/>
            </a:endParaRPr>
          </a:p>
          <a:p>
            <a:pPr eaLnBrk="1" hangingPunct="1">
              <a:spcBef>
                <a:spcPct val="50000"/>
              </a:spcBef>
            </a:pPr>
            <a:r>
              <a:rPr lang="ja-JP" altLang="en-US" sz="1600" dirty="0">
                <a:latin typeface="Times New Roman" panose="02020603050405020304" pitchFamily="18" charset="0"/>
              </a:rPr>
              <a:t>情報源復号化　</a:t>
            </a:r>
            <a:r>
              <a:rPr lang="en-US" altLang="ja-JP" sz="1600" dirty="0">
                <a:latin typeface="Times New Roman" panose="02020603050405020304" pitchFamily="18" charset="0"/>
              </a:rPr>
              <a:t>0,1</a:t>
            </a:r>
            <a:r>
              <a:rPr lang="ja-JP" altLang="en-US" sz="1600" dirty="0">
                <a:latin typeface="Times New Roman" panose="02020603050405020304" pitchFamily="18" charset="0"/>
              </a:rPr>
              <a:t>系列から受信者が利用できる元の情報，例えばアルファベット記号に変換する作業</a:t>
            </a:r>
          </a:p>
          <a:p>
            <a:pPr eaLnBrk="1" hangingPunct="1">
              <a:spcBef>
                <a:spcPct val="50000"/>
              </a:spcBef>
            </a:pPr>
            <a:endParaRPr lang="ja-JP" altLang="en-US" sz="1600" dirty="0">
              <a:latin typeface="Times New Roman" panose="02020603050405020304" pitchFamily="18" charset="0"/>
            </a:endParaRPr>
          </a:p>
          <a:p>
            <a:pPr eaLnBrk="1" hangingPunct="1">
              <a:spcBef>
                <a:spcPct val="50000"/>
              </a:spcBef>
            </a:pPr>
            <a:r>
              <a:rPr lang="ja-JP" altLang="en-US" sz="2400" dirty="0">
                <a:solidFill>
                  <a:srgbClr val="FF3300"/>
                </a:solidFill>
                <a:latin typeface="Times New Roman" panose="02020603050405020304" pitchFamily="18" charset="0"/>
              </a:rPr>
              <a:t>通信路符号化</a:t>
            </a:r>
            <a:r>
              <a:rPr lang="ja-JP" altLang="en-US" sz="1600" dirty="0">
                <a:latin typeface="Times New Roman" panose="02020603050405020304" pitchFamily="18" charset="0"/>
              </a:rPr>
              <a:t>　現実の通信路においては種々の原因に起因して雑音による誤りが生じる．これをできるだけ排除して誤りの無い情報の伝達を実現するためには，これに対する対策を講じる必要がある．この誤り対策のための符号化を通信路符号化という．</a:t>
            </a:r>
          </a:p>
          <a:p>
            <a:pPr eaLnBrk="1" hangingPunct="1">
              <a:spcBef>
                <a:spcPct val="50000"/>
              </a:spcBef>
            </a:pPr>
            <a:r>
              <a:rPr lang="ja-JP" altLang="en-US" sz="1600" u="sng" dirty="0">
                <a:latin typeface="Times New Roman" panose="02020603050405020304" pitchFamily="18" charset="0"/>
              </a:rPr>
              <a:t>例</a:t>
            </a:r>
            <a:r>
              <a:rPr lang="en-US" altLang="ja-JP" sz="1600" u="sng" dirty="0">
                <a:latin typeface="Times New Roman" panose="02020603050405020304" pitchFamily="18" charset="0"/>
              </a:rPr>
              <a:t>1</a:t>
            </a:r>
          </a:p>
          <a:p>
            <a:pPr eaLnBrk="1" hangingPunct="1">
              <a:spcBef>
                <a:spcPct val="50000"/>
              </a:spcBef>
            </a:pPr>
            <a:r>
              <a:rPr lang="en-US" altLang="ja-JP" sz="1600" dirty="0">
                <a:latin typeface="Times New Roman" panose="02020603050405020304" pitchFamily="18" charset="0"/>
              </a:rPr>
              <a:t>0 1 0		0 0 0   1 1 1   0 0 0 </a:t>
            </a:r>
            <a:r>
              <a:rPr lang="ja-JP" altLang="en-US" sz="1600" dirty="0">
                <a:latin typeface="Times New Roman" panose="02020603050405020304" pitchFamily="18" charset="0"/>
              </a:rPr>
              <a:t>（各記号を繰り返し３回送る）</a:t>
            </a:r>
          </a:p>
          <a:p>
            <a:pPr eaLnBrk="1" hangingPunct="1">
              <a:spcBef>
                <a:spcPct val="50000"/>
              </a:spcBef>
            </a:pPr>
            <a:r>
              <a:rPr lang="ja-JP" altLang="en-US" sz="1600" dirty="0">
                <a:latin typeface="Times New Roman" panose="02020603050405020304" pitchFamily="18" charset="0"/>
              </a:rPr>
              <a:t>（３回中１回誤っても正しく復号できる）</a:t>
            </a:r>
          </a:p>
          <a:p>
            <a:pPr eaLnBrk="1" hangingPunct="1">
              <a:spcBef>
                <a:spcPct val="50000"/>
              </a:spcBef>
            </a:pPr>
            <a:r>
              <a:rPr lang="ja-JP" altLang="en-US" sz="1600" dirty="0">
                <a:latin typeface="Times New Roman" panose="02020603050405020304" pitchFamily="18" charset="0"/>
              </a:rPr>
              <a:t>詳しくは符号理論（後半</a:t>
            </a:r>
            <a:r>
              <a:rPr lang="en-US" altLang="ja-JP" sz="1600" dirty="0">
                <a:latin typeface="Times New Roman" panose="02020603050405020304" pitchFamily="18" charset="0"/>
              </a:rPr>
              <a:t>7</a:t>
            </a:r>
            <a:r>
              <a:rPr lang="ja-JP" altLang="en-US" sz="1600" dirty="0">
                <a:latin typeface="Times New Roman" panose="02020603050405020304" pitchFamily="18" charset="0"/>
              </a:rPr>
              <a:t>回）で論じられる．</a:t>
            </a:r>
          </a:p>
          <a:p>
            <a:pPr eaLnBrk="1" hangingPunct="1">
              <a:spcBef>
                <a:spcPct val="50000"/>
              </a:spcBef>
            </a:pPr>
            <a:r>
              <a:rPr lang="ja-JP" altLang="en-US" sz="1600" dirty="0">
                <a:latin typeface="Times New Roman" panose="02020603050405020304" pitchFamily="18" charset="0"/>
              </a:rPr>
              <a:t>具体的方法として　</a:t>
            </a:r>
            <a:r>
              <a:rPr lang="ja-JP" altLang="en-US" sz="1600" dirty="0">
                <a:solidFill>
                  <a:schemeClr val="accent2"/>
                </a:solidFill>
                <a:latin typeface="Times New Roman" panose="02020603050405020304" pitchFamily="18" charset="0"/>
              </a:rPr>
              <a:t>ハミング符号</a:t>
            </a:r>
            <a:r>
              <a:rPr lang="ja-JP" altLang="en-US" sz="1600" dirty="0" smtClean="0">
                <a:latin typeface="Times New Roman" panose="02020603050405020304" pitchFamily="18" charset="0"/>
              </a:rPr>
              <a:t>，</a:t>
            </a:r>
            <a:r>
              <a:rPr lang="ja-JP" altLang="en-US" sz="1600" dirty="0" smtClean="0">
                <a:solidFill>
                  <a:schemeClr val="accent2"/>
                </a:solidFill>
                <a:latin typeface="Times New Roman" panose="02020603050405020304" pitchFamily="18" charset="0"/>
              </a:rPr>
              <a:t>巡回符号</a:t>
            </a:r>
            <a:r>
              <a:rPr lang="ja-JP" altLang="en-US" sz="1600" dirty="0" smtClean="0">
                <a:latin typeface="Times New Roman" panose="02020603050405020304" pitchFamily="18" charset="0"/>
              </a:rPr>
              <a:t>，</a:t>
            </a:r>
            <a:r>
              <a:rPr lang="en-US" altLang="ja-JP" sz="1600" dirty="0" smtClean="0">
                <a:solidFill>
                  <a:schemeClr val="accent2"/>
                </a:solidFill>
                <a:latin typeface="Times New Roman" panose="02020603050405020304" pitchFamily="18" charset="0"/>
              </a:rPr>
              <a:t>BCH</a:t>
            </a:r>
            <a:r>
              <a:rPr lang="ja-JP" altLang="en-US" sz="1600" dirty="0">
                <a:solidFill>
                  <a:schemeClr val="accent2"/>
                </a:solidFill>
                <a:latin typeface="Times New Roman" panose="02020603050405020304" pitchFamily="18" charset="0"/>
              </a:rPr>
              <a:t>符号</a:t>
            </a:r>
            <a:r>
              <a:rPr lang="ja-JP" altLang="en-US" sz="1600" dirty="0">
                <a:latin typeface="Times New Roman" panose="02020603050405020304" pitchFamily="18" charset="0"/>
              </a:rPr>
              <a:t>等がある．</a:t>
            </a:r>
          </a:p>
        </p:txBody>
      </p:sp>
      <p:sp>
        <p:nvSpPr>
          <p:cNvPr id="7172" name="Line 3"/>
          <p:cNvSpPr>
            <a:spLocks noChangeShapeType="1"/>
          </p:cNvSpPr>
          <p:nvPr/>
        </p:nvSpPr>
        <p:spPr bwMode="auto">
          <a:xfrm>
            <a:off x="1481138" y="4564063"/>
            <a:ext cx="1219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15416"/>
            <a:ext cx="8229600" cy="1139825"/>
          </a:xfrm>
        </p:spPr>
        <p:txBody>
          <a:bodyPr/>
          <a:lstStyle/>
          <a:p>
            <a:r>
              <a:rPr kumimoji="1" lang="ja-JP" altLang="en-US" dirty="0" smtClean="0"/>
              <a:t>最尤推定（１）</a:t>
            </a:r>
            <a:endParaRPr kumimoji="1" lang="ja-JP" altLang="en-US" dirty="0"/>
          </a:p>
        </p:txBody>
      </p:sp>
      <p:sp>
        <p:nvSpPr>
          <p:cNvPr id="3" name="正方形/長方形 2"/>
          <p:cNvSpPr/>
          <p:nvPr/>
        </p:nvSpPr>
        <p:spPr bwMode="auto">
          <a:xfrm>
            <a:off x="426244" y="1052736"/>
            <a:ext cx="8352928" cy="648072"/>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1351492549"/>
              </p:ext>
            </p:extLst>
          </p:nvPr>
        </p:nvGraphicFramePr>
        <p:xfrm>
          <a:off x="1331913" y="923925"/>
          <a:ext cx="4322762" cy="1141413"/>
        </p:xfrm>
        <a:graphic>
          <a:graphicData uri="http://schemas.openxmlformats.org/presentationml/2006/ole">
            <mc:AlternateContent xmlns:mc="http://schemas.openxmlformats.org/markup-compatibility/2006">
              <mc:Choice xmlns:v="urn:schemas-microsoft-com:vml" Requires="v">
                <p:oleObj spid="_x0000_s74407" name="Equation" r:id="rId3" imgW="3327120" imgH="876240" progId="Equation.DSMT4">
                  <p:embed/>
                </p:oleObj>
              </mc:Choice>
              <mc:Fallback>
                <p:oleObj name="Equation" r:id="rId3" imgW="3327120" imgH="876240" progId="Equation.DSMT4">
                  <p:embed/>
                  <p:pic>
                    <p:nvPicPr>
                      <p:cNvPr id="0" name="オブジェクト 3"/>
                      <p:cNvPicPr>
                        <a:picLocks noChangeAspect="1" noChangeArrowheads="1"/>
                      </p:cNvPicPr>
                      <p:nvPr/>
                    </p:nvPicPr>
                    <p:blipFill>
                      <a:blip r:embed="rId4"/>
                      <a:srcRect/>
                      <a:stretch>
                        <a:fillRect/>
                      </a:stretch>
                    </p:blipFill>
                    <p:spPr bwMode="auto">
                      <a:xfrm>
                        <a:off x="1331913" y="923925"/>
                        <a:ext cx="4322762"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角丸四角形 4"/>
          <p:cNvSpPr/>
          <p:nvPr/>
        </p:nvSpPr>
        <p:spPr bwMode="auto">
          <a:xfrm>
            <a:off x="1115616" y="908720"/>
            <a:ext cx="4752528" cy="1224136"/>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cxnSp>
        <p:nvCxnSpPr>
          <p:cNvPr id="7" name="直線コネクタ 6"/>
          <p:cNvCxnSpPr/>
          <p:nvPr/>
        </p:nvCxnSpPr>
        <p:spPr bwMode="auto">
          <a:xfrm>
            <a:off x="1351610" y="1132178"/>
            <a:ext cx="360040" cy="0"/>
          </a:xfrm>
          <a:prstGeom prst="line">
            <a:avLst/>
          </a:prstGeom>
          <a:noFill/>
          <a:ln w="12700" cap="flat" cmpd="sng" algn="ctr">
            <a:solidFill>
              <a:schemeClr val="tx1"/>
            </a:solidFill>
            <a:prstDash val="solid"/>
            <a:round/>
            <a:headEnd type="none" w="med" len="med"/>
            <a:tailEnd type="none" w="med" len="med"/>
          </a:ln>
          <a:effectLst/>
        </p:spPr>
      </p:cxnSp>
      <p:sp>
        <p:nvSpPr>
          <p:cNvPr id="8" name="テキスト ボックス 7"/>
          <p:cNvSpPr txBox="1"/>
          <p:nvPr/>
        </p:nvSpPr>
        <p:spPr>
          <a:xfrm>
            <a:off x="611816" y="2194991"/>
            <a:ext cx="8280664" cy="523220"/>
          </a:xfrm>
          <a:prstGeom prst="rect">
            <a:avLst/>
          </a:prstGeom>
          <a:noFill/>
        </p:spPr>
        <p:txBody>
          <a:bodyPr wrap="square" rtlCol="0">
            <a:spAutoFit/>
          </a:bodyPr>
          <a:lstStyle/>
          <a:p>
            <a:r>
              <a:rPr kumimoji="1" lang="ja-JP" altLang="en-US" sz="1400" dirty="0" smtClean="0">
                <a:latin typeface="ＭＳ 明朝" panose="02020609040205080304" pitchFamily="17" charset="-128"/>
                <a:ea typeface="ＭＳ 明朝" panose="02020609040205080304" pitchFamily="17" charset="-128"/>
              </a:rPr>
              <a:t>（証明）なんだか自明なような気</a:t>
            </a:r>
            <a:r>
              <a:rPr lang="ja-JP" altLang="en-US" sz="1400" dirty="0">
                <a:latin typeface="ＭＳ 明朝" panose="02020609040205080304" pitchFamily="17" charset="-128"/>
                <a:ea typeface="ＭＳ 明朝" panose="02020609040205080304" pitchFamily="17" charset="-128"/>
              </a:rPr>
              <a:t>が</a:t>
            </a:r>
            <a:r>
              <a:rPr kumimoji="1" lang="ja-JP" altLang="en-US" sz="1400" dirty="0" smtClean="0">
                <a:latin typeface="ＭＳ 明朝" panose="02020609040205080304" pitchFamily="17" charset="-128"/>
                <a:ea typeface="ＭＳ 明朝" panose="02020609040205080304" pitchFamily="17" charset="-128"/>
              </a:rPr>
              <a:t>しますが，では証明してみなさいと言われると以下のようになるのではないでしょうか．</a:t>
            </a:r>
            <a:endParaRPr kumimoji="1" lang="ja-JP" altLang="en-US" sz="1400" dirty="0">
              <a:latin typeface="ＭＳ 明朝" panose="02020609040205080304" pitchFamily="17" charset="-128"/>
              <a:ea typeface="ＭＳ 明朝" panose="02020609040205080304" pitchFamily="17" charset="-128"/>
            </a:endParaRPr>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3271171613"/>
              </p:ext>
            </p:extLst>
          </p:nvPr>
        </p:nvGraphicFramePr>
        <p:xfrm>
          <a:off x="2938264" y="3323902"/>
          <a:ext cx="2209800" cy="465138"/>
        </p:xfrm>
        <a:graphic>
          <a:graphicData uri="http://schemas.openxmlformats.org/presentationml/2006/ole">
            <mc:AlternateContent xmlns:mc="http://schemas.openxmlformats.org/markup-compatibility/2006">
              <mc:Choice xmlns:v="urn:schemas-microsoft-com:vml" Requires="v">
                <p:oleObj spid="_x0000_s74408" name="Equation" r:id="rId5" imgW="1701720" imgH="355320" progId="Equation.DSMT4">
                  <p:embed/>
                </p:oleObj>
              </mc:Choice>
              <mc:Fallback>
                <p:oleObj name="Equation" r:id="rId5" imgW="1701720" imgH="355320" progId="Equation.DSMT4">
                  <p:embed/>
                  <p:pic>
                    <p:nvPicPr>
                      <p:cNvPr id="0" name="オブジェクト 3"/>
                      <p:cNvPicPr>
                        <a:picLocks noChangeAspect="1" noChangeArrowheads="1"/>
                      </p:cNvPicPr>
                      <p:nvPr/>
                    </p:nvPicPr>
                    <p:blipFill>
                      <a:blip r:embed="rId6"/>
                      <a:srcRect/>
                      <a:stretch>
                        <a:fillRect/>
                      </a:stretch>
                    </p:blipFill>
                    <p:spPr bwMode="auto">
                      <a:xfrm>
                        <a:off x="2938264" y="3323902"/>
                        <a:ext cx="2209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オブジェクト 9"/>
          <p:cNvGraphicFramePr>
            <a:graphicFrameLocks noChangeAspect="1"/>
          </p:cNvGraphicFramePr>
          <p:nvPr>
            <p:extLst>
              <p:ext uri="{D42A27DB-BD31-4B8C-83A1-F6EECF244321}">
                <p14:modId xmlns:p14="http://schemas.microsoft.com/office/powerpoint/2010/main" val="4066403086"/>
              </p:ext>
            </p:extLst>
          </p:nvPr>
        </p:nvGraphicFramePr>
        <p:xfrm>
          <a:off x="735930" y="2781300"/>
          <a:ext cx="1747838" cy="282575"/>
        </p:xfrm>
        <a:graphic>
          <a:graphicData uri="http://schemas.openxmlformats.org/presentationml/2006/ole">
            <mc:AlternateContent xmlns:mc="http://schemas.openxmlformats.org/markup-compatibility/2006">
              <mc:Choice xmlns:v="urn:schemas-microsoft-com:vml" Requires="v">
                <p:oleObj spid="_x0000_s74409" name="Equation" r:id="rId7" imgW="1346040" imgH="215640" progId="Equation.DSMT4">
                  <p:embed/>
                </p:oleObj>
              </mc:Choice>
              <mc:Fallback>
                <p:oleObj name="Equation" r:id="rId7" imgW="1346040" imgH="215640" progId="Equation.DSMT4">
                  <p:embed/>
                  <p:pic>
                    <p:nvPicPr>
                      <p:cNvPr id="0" name="オブジェクト 8"/>
                      <p:cNvPicPr>
                        <a:picLocks noChangeAspect="1" noChangeArrowheads="1"/>
                      </p:cNvPicPr>
                      <p:nvPr/>
                    </p:nvPicPr>
                    <p:blipFill>
                      <a:blip r:embed="rId8"/>
                      <a:srcRect/>
                      <a:stretch>
                        <a:fillRect/>
                      </a:stretch>
                    </p:blipFill>
                    <p:spPr bwMode="auto">
                      <a:xfrm>
                        <a:off x="735930" y="2781300"/>
                        <a:ext cx="174783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テキスト ボックス 10"/>
          <p:cNvSpPr txBox="1"/>
          <p:nvPr/>
        </p:nvSpPr>
        <p:spPr>
          <a:xfrm>
            <a:off x="3275856" y="2758626"/>
            <a:ext cx="919814" cy="307777"/>
          </a:xfrm>
          <a:prstGeom prst="rect">
            <a:avLst/>
          </a:prstGeom>
          <a:noFill/>
        </p:spPr>
        <p:txBody>
          <a:bodyPr wrap="square" rtlCol="0">
            <a:spAutoFit/>
          </a:bodyPr>
          <a:lstStyle/>
          <a:p>
            <a:r>
              <a:rPr kumimoji="1" lang="ja-JP" altLang="en-US" sz="1400" dirty="0" smtClean="0">
                <a:latin typeface="ＭＳ 明朝" panose="02020609040205080304" pitchFamily="17" charset="-128"/>
                <a:ea typeface="ＭＳ 明朝" panose="02020609040205080304" pitchFamily="17" charset="-128"/>
              </a:rPr>
              <a:t>とすると</a:t>
            </a:r>
            <a:endParaRPr kumimoji="1" lang="ja-JP" altLang="en-US" sz="1400" dirty="0">
              <a:latin typeface="ＭＳ 明朝" panose="02020609040205080304" pitchFamily="17" charset="-128"/>
              <a:ea typeface="ＭＳ 明朝" panose="02020609040205080304" pitchFamily="17" charset="-128"/>
            </a:endParaRPr>
          </a:p>
        </p:txBody>
      </p:sp>
      <p:graphicFrame>
        <p:nvGraphicFramePr>
          <p:cNvPr id="14" name="オブジェクト 13"/>
          <p:cNvGraphicFramePr>
            <a:graphicFrameLocks noChangeAspect="1"/>
          </p:cNvGraphicFramePr>
          <p:nvPr>
            <p:extLst>
              <p:ext uri="{D42A27DB-BD31-4B8C-83A1-F6EECF244321}">
                <p14:modId xmlns:p14="http://schemas.microsoft.com/office/powerpoint/2010/main" val="2474446415"/>
              </p:ext>
            </p:extLst>
          </p:nvPr>
        </p:nvGraphicFramePr>
        <p:xfrm>
          <a:off x="4166697" y="2799703"/>
          <a:ext cx="3262312" cy="266700"/>
        </p:xfrm>
        <a:graphic>
          <a:graphicData uri="http://schemas.openxmlformats.org/presentationml/2006/ole">
            <mc:AlternateContent xmlns:mc="http://schemas.openxmlformats.org/markup-compatibility/2006">
              <mc:Choice xmlns:v="urn:schemas-microsoft-com:vml" Requires="v">
                <p:oleObj spid="_x0000_s74410" name="Equation" r:id="rId9" imgW="2514600" imgH="203040" progId="Equation.DSMT4">
                  <p:embed/>
                </p:oleObj>
              </mc:Choice>
              <mc:Fallback>
                <p:oleObj name="Equation" r:id="rId9" imgW="2514600" imgH="203040" progId="Equation.DSMT4">
                  <p:embed/>
                  <p:pic>
                    <p:nvPicPr>
                      <p:cNvPr id="0" name="オブジェクト 9"/>
                      <p:cNvPicPr>
                        <a:picLocks noChangeAspect="1" noChangeArrowheads="1"/>
                      </p:cNvPicPr>
                      <p:nvPr/>
                    </p:nvPicPr>
                    <p:blipFill>
                      <a:blip r:embed="rId10"/>
                      <a:srcRect/>
                      <a:stretch>
                        <a:fillRect/>
                      </a:stretch>
                    </p:blipFill>
                    <p:spPr bwMode="auto">
                      <a:xfrm>
                        <a:off x="4166697" y="2799703"/>
                        <a:ext cx="3262312"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テキスト ボックス 14"/>
          <p:cNvSpPr txBox="1"/>
          <p:nvPr/>
        </p:nvSpPr>
        <p:spPr>
          <a:xfrm>
            <a:off x="611560" y="3985319"/>
            <a:ext cx="8280664" cy="307777"/>
          </a:xfrm>
          <a:prstGeom prst="rect">
            <a:avLst/>
          </a:prstGeom>
          <a:noFill/>
        </p:spPr>
        <p:txBody>
          <a:bodyPr wrap="square" rtlCol="0">
            <a:spAutoFit/>
          </a:bodyPr>
          <a:lstStyle/>
          <a:p>
            <a:r>
              <a:rPr kumimoji="1" lang="ja-JP" altLang="en-US" sz="1400" dirty="0" smtClean="0">
                <a:latin typeface="ＭＳ 明朝" panose="02020609040205080304" pitchFamily="17" charset="-128"/>
                <a:ea typeface="ＭＳ 明朝" panose="02020609040205080304" pitchFamily="17" charset="-128"/>
              </a:rPr>
              <a:t>よって正しく復号する確率は</a:t>
            </a:r>
            <a:endParaRPr kumimoji="1" lang="ja-JP" altLang="en-US" sz="1400" dirty="0">
              <a:latin typeface="ＭＳ 明朝" panose="02020609040205080304" pitchFamily="17" charset="-128"/>
              <a:ea typeface="ＭＳ 明朝" panose="02020609040205080304" pitchFamily="17" charset="-128"/>
            </a:endParaRPr>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319494696"/>
              </p:ext>
            </p:extLst>
          </p:nvPr>
        </p:nvGraphicFramePr>
        <p:xfrm>
          <a:off x="3131840" y="4023802"/>
          <a:ext cx="2043112" cy="284162"/>
        </p:xfrm>
        <a:graphic>
          <a:graphicData uri="http://schemas.openxmlformats.org/presentationml/2006/ole">
            <mc:AlternateContent xmlns:mc="http://schemas.openxmlformats.org/markup-compatibility/2006">
              <mc:Choice xmlns:v="urn:schemas-microsoft-com:vml" Requires="v">
                <p:oleObj spid="_x0000_s74411" name="Equation" r:id="rId11" imgW="1574640" imgH="215640" progId="Equation.DSMT4">
                  <p:embed/>
                </p:oleObj>
              </mc:Choice>
              <mc:Fallback>
                <p:oleObj name="Equation" r:id="rId11" imgW="1574640" imgH="215640" progId="Equation.DSMT4">
                  <p:embed/>
                  <p:pic>
                    <p:nvPicPr>
                      <p:cNvPr id="0" name="オブジェクト 13"/>
                      <p:cNvPicPr>
                        <a:picLocks noChangeAspect="1" noChangeArrowheads="1"/>
                      </p:cNvPicPr>
                      <p:nvPr/>
                    </p:nvPicPr>
                    <p:blipFill>
                      <a:blip r:embed="rId12"/>
                      <a:srcRect/>
                      <a:stretch>
                        <a:fillRect/>
                      </a:stretch>
                    </p:blipFill>
                    <p:spPr bwMode="auto">
                      <a:xfrm>
                        <a:off x="3131840" y="4023802"/>
                        <a:ext cx="2043112"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オブジェクト 16"/>
          <p:cNvGraphicFramePr>
            <a:graphicFrameLocks noChangeAspect="1"/>
          </p:cNvGraphicFramePr>
          <p:nvPr>
            <p:extLst>
              <p:ext uri="{D42A27DB-BD31-4B8C-83A1-F6EECF244321}">
                <p14:modId xmlns:p14="http://schemas.microsoft.com/office/powerpoint/2010/main" val="2964668894"/>
              </p:ext>
            </p:extLst>
          </p:nvPr>
        </p:nvGraphicFramePr>
        <p:xfrm>
          <a:off x="2509838" y="2707114"/>
          <a:ext cx="693737" cy="433388"/>
        </p:xfrm>
        <a:graphic>
          <a:graphicData uri="http://schemas.openxmlformats.org/presentationml/2006/ole">
            <mc:AlternateContent xmlns:mc="http://schemas.openxmlformats.org/markup-compatibility/2006">
              <mc:Choice xmlns:v="urn:schemas-microsoft-com:vml" Requires="v">
                <p:oleObj spid="_x0000_s74412" name="Equation" r:id="rId13" imgW="533160" imgH="330120" progId="Equation.DSMT4">
                  <p:embed/>
                </p:oleObj>
              </mc:Choice>
              <mc:Fallback>
                <p:oleObj name="Equation" r:id="rId13" imgW="533160" imgH="330120" progId="Equation.DSMT4">
                  <p:embed/>
                  <p:pic>
                    <p:nvPicPr>
                      <p:cNvPr id="0" name="オブジェクト 9"/>
                      <p:cNvPicPr>
                        <a:picLocks noChangeAspect="1" noChangeArrowheads="1"/>
                      </p:cNvPicPr>
                      <p:nvPr/>
                    </p:nvPicPr>
                    <p:blipFill>
                      <a:blip r:embed="rId14"/>
                      <a:srcRect/>
                      <a:stretch>
                        <a:fillRect/>
                      </a:stretch>
                    </p:blipFill>
                    <p:spPr bwMode="auto">
                      <a:xfrm>
                        <a:off x="2509838" y="2707114"/>
                        <a:ext cx="69373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オブジェクト 17"/>
          <p:cNvGraphicFramePr>
            <a:graphicFrameLocks noChangeAspect="1"/>
          </p:cNvGraphicFramePr>
          <p:nvPr>
            <p:extLst>
              <p:ext uri="{D42A27DB-BD31-4B8C-83A1-F6EECF244321}">
                <p14:modId xmlns:p14="http://schemas.microsoft.com/office/powerpoint/2010/main" val="875355980"/>
              </p:ext>
            </p:extLst>
          </p:nvPr>
        </p:nvGraphicFramePr>
        <p:xfrm>
          <a:off x="1488925" y="4395788"/>
          <a:ext cx="4667251" cy="547687"/>
        </p:xfrm>
        <a:graphic>
          <a:graphicData uri="http://schemas.openxmlformats.org/presentationml/2006/ole">
            <mc:AlternateContent xmlns:mc="http://schemas.openxmlformats.org/markup-compatibility/2006">
              <mc:Choice xmlns:v="urn:schemas-microsoft-com:vml" Requires="v">
                <p:oleObj spid="_x0000_s74413" name="Equation" r:id="rId15" imgW="3593880" imgH="419040" progId="Equation.DSMT4">
                  <p:embed/>
                </p:oleObj>
              </mc:Choice>
              <mc:Fallback>
                <p:oleObj name="Equation" r:id="rId15" imgW="3593880" imgH="419040" progId="Equation.DSMT4">
                  <p:embed/>
                  <p:pic>
                    <p:nvPicPr>
                      <p:cNvPr id="0" name="オブジェクト 8"/>
                      <p:cNvPicPr>
                        <a:picLocks noChangeAspect="1" noChangeArrowheads="1"/>
                      </p:cNvPicPr>
                      <p:nvPr/>
                    </p:nvPicPr>
                    <p:blipFill>
                      <a:blip r:embed="rId16"/>
                      <a:srcRect/>
                      <a:stretch>
                        <a:fillRect/>
                      </a:stretch>
                    </p:blipFill>
                    <p:spPr bwMode="auto">
                      <a:xfrm>
                        <a:off x="1488925" y="4395788"/>
                        <a:ext cx="4667251"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オブジェクト 18"/>
          <p:cNvGraphicFramePr>
            <a:graphicFrameLocks noChangeAspect="1"/>
          </p:cNvGraphicFramePr>
          <p:nvPr>
            <p:extLst>
              <p:ext uri="{D42A27DB-BD31-4B8C-83A1-F6EECF244321}">
                <p14:modId xmlns:p14="http://schemas.microsoft.com/office/powerpoint/2010/main" val="2740407547"/>
              </p:ext>
            </p:extLst>
          </p:nvPr>
        </p:nvGraphicFramePr>
        <p:xfrm>
          <a:off x="661689" y="5013325"/>
          <a:ext cx="7078663" cy="334963"/>
        </p:xfrm>
        <a:graphic>
          <a:graphicData uri="http://schemas.openxmlformats.org/presentationml/2006/ole">
            <mc:AlternateContent xmlns:mc="http://schemas.openxmlformats.org/markup-compatibility/2006">
              <mc:Choice xmlns:v="urn:schemas-microsoft-com:vml" Requires="v">
                <p:oleObj spid="_x0000_s74414" name="Equation" r:id="rId17" imgW="5448240" imgH="253800" progId="Equation.DSMT4">
                  <p:embed/>
                </p:oleObj>
              </mc:Choice>
              <mc:Fallback>
                <p:oleObj name="Equation" r:id="rId17" imgW="5448240" imgH="253800" progId="Equation.DSMT4">
                  <p:embed/>
                  <p:pic>
                    <p:nvPicPr>
                      <p:cNvPr id="0" name="オブジェクト 17"/>
                      <p:cNvPicPr>
                        <a:picLocks noChangeAspect="1" noChangeArrowheads="1"/>
                      </p:cNvPicPr>
                      <p:nvPr/>
                    </p:nvPicPr>
                    <p:blipFill>
                      <a:blip r:embed="rId18"/>
                      <a:srcRect/>
                      <a:stretch>
                        <a:fillRect/>
                      </a:stretch>
                    </p:blipFill>
                    <p:spPr bwMode="auto">
                      <a:xfrm>
                        <a:off x="661689" y="5013325"/>
                        <a:ext cx="707866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直線矢印コネクタ 22"/>
          <p:cNvCxnSpPr/>
          <p:nvPr/>
        </p:nvCxnSpPr>
        <p:spPr bwMode="auto">
          <a:xfrm>
            <a:off x="4355976" y="4941168"/>
            <a:ext cx="0" cy="144016"/>
          </a:xfrm>
          <a:prstGeom prst="straightConnector1">
            <a:avLst/>
          </a:prstGeom>
          <a:noFill/>
          <a:ln w="25400" cap="flat" cmpd="sng" algn="ctr">
            <a:solidFill>
              <a:schemeClr val="accent1"/>
            </a:solidFill>
            <a:prstDash val="solid"/>
            <a:round/>
            <a:headEnd type="none" w="med" len="med"/>
            <a:tailEnd type="arrow"/>
          </a:ln>
          <a:effectLst/>
        </p:spPr>
      </p:cxnSp>
      <p:cxnSp>
        <p:nvCxnSpPr>
          <p:cNvPr id="25" name="直線コネクタ 24"/>
          <p:cNvCxnSpPr/>
          <p:nvPr/>
        </p:nvCxnSpPr>
        <p:spPr bwMode="auto">
          <a:xfrm>
            <a:off x="4355976" y="4941168"/>
            <a:ext cx="2232248" cy="0"/>
          </a:xfrm>
          <a:prstGeom prst="line">
            <a:avLst/>
          </a:prstGeom>
          <a:noFill/>
          <a:ln w="25400" cap="flat" cmpd="sng" algn="ctr">
            <a:solidFill>
              <a:schemeClr val="accent1"/>
            </a:solidFill>
            <a:prstDash val="solid"/>
            <a:round/>
            <a:headEnd type="none" w="med" len="med"/>
            <a:tailEnd type="none" w="med" len="med"/>
          </a:ln>
          <a:effectLst/>
        </p:spPr>
      </p:cxnSp>
      <p:cxnSp>
        <p:nvCxnSpPr>
          <p:cNvPr id="27" name="直線コネクタ 26"/>
          <p:cNvCxnSpPr/>
          <p:nvPr/>
        </p:nvCxnSpPr>
        <p:spPr bwMode="auto">
          <a:xfrm flipV="1">
            <a:off x="6588224" y="4509120"/>
            <a:ext cx="0" cy="432048"/>
          </a:xfrm>
          <a:prstGeom prst="line">
            <a:avLst/>
          </a:prstGeom>
          <a:noFill/>
          <a:ln w="25400" cap="flat" cmpd="sng" algn="ctr">
            <a:solidFill>
              <a:schemeClr val="accent1"/>
            </a:solidFill>
            <a:prstDash val="solid"/>
            <a:round/>
            <a:headEnd type="none" w="med" len="med"/>
            <a:tailEnd type="none" w="med" len="med"/>
          </a:ln>
          <a:effectLst/>
        </p:spPr>
      </p:cxnSp>
      <p:graphicFrame>
        <p:nvGraphicFramePr>
          <p:cNvPr id="29" name="オブジェクト 28"/>
          <p:cNvGraphicFramePr>
            <a:graphicFrameLocks noChangeAspect="1"/>
          </p:cNvGraphicFramePr>
          <p:nvPr>
            <p:extLst>
              <p:ext uri="{D42A27DB-BD31-4B8C-83A1-F6EECF244321}">
                <p14:modId xmlns:p14="http://schemas.microsoft.com/office/powerpoint/2010/main" val="2755398650"/>
              </p:ext>
            </p:extLst>
          </p:nvPr>
        </p:nvGraphicFramePr>
        <p:xfrm>
          <a:off x="5441950" y="4146550"/>
          <a:ext cx="3033713" cy="265113"/>
        </p:xfrm>
        <a:graphic>
          <a:graphicData uri="http://schemas.openxmlformats.org/presentationml/2006/ole">
            <mc:AlternateContent xmlns:mc="http://schemas.openxmlformats.org/markup-compatibility/2006">
              <mc:Choice xmlns:v="urn:schemas-microsoft-com:vml" Requires="v">
                <p:oleObj spid="_x0000_s74415" name="Equation" r:id="rId19" imgW="2336760" imgH="203040" progId="Equation.DSMT4">
                  <p:embed/>
                </p:oleObj>
              </mc:Choice>
              <mc:Fallback>
                <p:oleObj name="Equation" r:id="rId19" imgW="2336760" imgH="203040" progId="Equation.DSMT4">
                  <p:embed/>
                  <p:pic>
                    <p:nvPicPr>
                      <p:cNvPr id="0" name="オブジェクト 9"/>
                      <p:cNvPicPr>
                        <a:picLocks noChangeAspect="1" noChangeArrowheads="1"/>
                      </p:cNvPicPr>
                      <p:nvPr/>
                    </p:nvPicPr>
                    <p:blipFill>
                      <a:blip r:embed="rId20"/>
                      <a:srcRect/>
                      <a:stretch>
                        <a:fillRect/>
                      </a:stretch>
                    </p:blipFill>
                    <p:spPr bwMode="auto">
                      <a:xfrm>
                        <a:off x="5441950" y="4146550"/>
                        <a:ext cx="3033713"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1" name="直線矢印コネクタ 30"/>
          <p:cNvCxnSpPr/>
          <p:nvPr/>
        </p:nvCxnSpPr>
        <p:spPr bwMode="auto">
          <a:xfrm flipV="1">
            <a:off x="4211960" y="5301208"/>
            <a:ext cx="0" cy="432048"/>
          </a:xfrm>
          <a:prstGeom prst="straightConnector1">
            <a:avLst/>
          </a:prstGeom>
          <a:noFill/>
          <a:ln w="25400" cap="flat" cmpd="sng" algn="ctr">
            <a:solidFill>
              <a:schemeClr val="accent1"/>
            </a:solidFill>
            <a:prstDash val="solid"/>
            <a:round/>
            <a:headEnd type="none" w="med" len="med"/>
            <a:tailEnd type="arrow"/>
          </a:ln>
          <a:effectLst/>
        </p:spPr>
      </p:cxnSp>
      <p:graphicFrame>
        <p:nvGraphicFramePr>
          <p:cNvPr id="32" name="オブジェクト 31"/>
          <p:cNvGraphicFramePr>
            <a:graphicFrameLocks noChangeAspect="1"/>
          </p:cNvGraphicFramePr>
          <p:nvPr>
            <p:extLst>
              <p:ext uri="{D42A27DB-BD31-4B8C-83A1-F6EECF244321}">
                <p14:modId xmlns:p14="http://schemas.microsoft.com/office/powerpoint/2010/main" val="3362690789"/>
              </p:ext>
            </p:extLst>
          </p:nvPr>
        </p:nvGraphicFramePr>
        <p:xfrm>
          <a:off x="1651000" y="5805488"/>
          <a:ext cx="5408613" cy="265112"/>
        </p:xfrm>
        <a:graphic>
          <a:graphicData uri="http://schemas.openxmlformats.org/presentationml/2006/ole">
            <mc:AlternateContent xmlns:mc="http://schemas.openxmlformats.org/markup-compatibility/2006">
              <mc:Choice xmlns:v="urn:schemas-microsoft-com:vml" Requires="v">
                <p:oleObj spid="_x0000_s74416" name="Equation" r:id="rId21" imgW="4165560" imgH="203040" progId="Equation.DSMT4">
                  <p:embed/>
                </p:oleObj>
              </mc:Choice>
              <mc:Fallback>
                <p:oleObj name="Equation" r:id="rId21" imgW="4165560" imgH="203040" progId="Equation.DSMT4">
                  <p:embed/>
                  <p:pic>
                    <p:nvPicPr>
                      <p:cNvPr id="0" name="オブジェクト 28"/>
                      <p:cNvPicPr>
                        <a:picLocks noChangeAspect="1" noChangeArrowheads="1"/>
                      </p:cNvPicPr>
                      <p:nvPr/>
                    </p:nvPicPr>
                    <p:blipFill>
                      <a:blip r:embed="rId22"/>
                      <a:srcRect/>
                      <a:stretch>
                        <a:fillRect/>
                      </a:stretch>
                    </p:blipFill>
                    <p:spPr bwMode="auto">
                      <a:xfrm>
                        <a:off x="1651000" y="5805488"/>
                        <a:ext cx="5408613"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694638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15416"/>
            <a:ext cx="8229600" cy="1139825"/>
          </a:xfrm>
        </p:spPr>
        <p:txBody>
          <a:bodyPr/>
          <a:lstStyle/>
          <a:p>
            <a:r>
              <a:rPr kumimoji="1" lang="ja-JP" altLang="en-US" dirty="0" smtClean="0"/>
              <a:t>最尤推定（２）</a:t>
            </a:r>
            <a:endParaRPr kumimoji="1" lang="ja-JP" altLang="en-US" dirty="0"/>
          </a:p>
        </p:txBody>
      </p:sp>
      <p:sp>
        <p:nvSpPr>
          <p:cNvPr id="24" name="正方形/長方形 23"/>
          <p:cNvSpPr/>
          <p:nvPr/>
        </p:nvSpPr>
        <p:spPr bwMode="auto">
          <a:xfrm>
            <a:off x="395536" y="1052736"/>
            <a:ext cx="8352928" cy="648072"/>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1154011925"/>
              </p:ext>
            </p:extLst>
          </p:nvPr>
        </p:nvGraphicFramePr>
        <p:xfrm>
          <a:off x="949969" y="970087"/>
          <a:ext cx="7510463" cy="2674937"/>
        </p:xfrm>
        <a:graphic>
          <a:graphicData uri="http://schemas.openxmlformats.org/presentationml/2006/ole">
            <mc:AlternateContent xmlns:mc="http://schemas.openxmlformats.org/markup-compatibility/2006">
              <mc:Choice xmlns:v="urn:schemas-microsoft-com:vml" Requires="v">
                <p:oleObj spid="_x0000_s74942" name="Equation" r:id="rId3" imgW="5778360" imgH="2057400" progId="Equation.DSMT4">
                  <p:embed/>
                </p:oleObj>
              </mc:Choice>
              <mc:Fallback>
                <p:oleObj name="Equation" r:id="rId3" imgW="5778360" imgH="2057400" progId="Equation.DSMT4">
                  <p:embed/>
                  <p:pic>
                    <p:nvPicPr>
                      <p:cNvPr id="0" name="オブジェクト 3"/>
                      <p:cNvPicPr>
                        <a:picLocks noChangeAspect="1" noChangeArrowheads="1"/>
                      </p:cNvPicPr>
                      <p:nvPr/>
                    </p:nvPicPr>
                    <p:blipFill>
                      <a:blip r:embed="rId4"/>
                      <a:srcRect/>
                      <a:stretch>
                        <a:fillRect/>
                      </a:stretch>
                    </p:blipFill>
                    <p:spPr bwMode="auto">
                      <a:xfrm>
                        <a:off x="949969" y="970087"/>
                        <a:ext cx="7510463"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0" name="直線矢印コネクタ 19"/>
          <p:cNvCxnSpPr/>
          <p:nvPr/>
        </p:nvCxnSpPr>
        <p:spPr bwMode="auto">
          <a:xfrm flipV="1">
            <a:off x="2915816" y="3212976"/>
            <a:ext cx="0" cy="864096"/>
          </a:xfrm>
          <a:prstGeom prst="straightConnector1">
            <a:avLst/>
          </a:prstGeom>
          <a:noFill/>
          <a:ln w="25400" cap="flat" cmpd="sng" algn="ctr">
            <a:solidFill>
              <a:schemeClr val="accent1"/>
            </a:solidFill>
            <a:prstDash val="solid"/>
            <a:round/>
            <a:headEnd type="none" w="med" len="med"/>
            <a:tailEnd type="arrow"/>
          </a:ln>
          <a:effectLst/>
        </p:spPr>
      </p:cxnSp>
      <p:sp>
        <p:nvSpPr>
          <p:cNvPr id="30" name="テキスト ボックス 29"/>
          <p:cNvSpPr txBox="1"/>
          <p:nvPr/>
        </p:nvSpPr>
        <p:spPr>
          <a:xfrm>
            <a:off x="899848" y="4077072"/>
            <a:ext cx="8280664" cy="307777"/>
          </a:xfrm>
          <a:prstGeom prst="rect">
            <a:avLst/>
          </a:prstGeom>
          <a:noFill/>
        </p:spPr>
        <p:txBody>
          <a:bodyPr wrap="square" rtlCol="0">
            <a:spAutoFit/>
          </a:bodyPr>
          <a:lstStyle/>
          <a:p>
            <a:r>
              <a:rPr kumimoji="1" lang="ja-JP" altLang="en-US" sz="1400" dirty="0" smtClean="0">
                <a:latin typeface="ＭＳ 明朝" panose="02020609040205080304" pitchFamily="17" charset="-128"/>
                <a:ea typeface="ＭＳ 明朝" panose="02020609040205080304" pitchFamily="17" charset="-128"/>
              </a:rPr>
              <a:t>この量を最大にする　を選ぶ推定を</a:t>
            </a:r>
            <a:r>
              <a:rPr kumimoji="1" lang="ja-JP" altLang="en-US" sz="1400" dirty="0" smtClean="0">
                <a:solidFill>
                  <a:srgbClr val="FF0000"/>
                </a:solidFill>
                <a:latin typeface="ＭＳ 明朝" panose="02020609040205080304" pitchFamily="17" charset="-128"/>
                <a:ea typeface="ＭＳ 明朝" panose="02020609040205080304" pitchFamily="17" charset="-128"/>
              </a:rPr>
              <a:t>最尤推定</a:t>
            </a:r>
            <a:r>
              <a:rPr kumimoji="1" lang="ja-JP" altLang="en-US" sz="1400" dirty="0" smtClean="0">
                <a:latin typeface="ＭＳ 明朝" panose="02020609040205080304" pitchFamily="17" charset="-128"/>
                <a:ea typeface="ＭＳ 明朝" panose="02020609040205080304" pitchFamily="17" charset="-128"/>
              </a:rPr>
              <a:t>とよぶ．　　</a:t>
            </a:r>
            <a:endParaRPr kumimoji="1" lang="ja-JP" altLang="en-US" sz="1400" dirty="0">
              <a:latin typeface="ＭＳ 明朝" panose="02020609040205080304" pitchFamily="17" charset="-128"/>
              <a:ea typeface="ＭＳ 明朝" panose="02020609040205080304" pitchFamily="17" charset="-128"/>
            </a:endParaRPr>
          </a:p>
        </p:txBody>
      </p:sp>
      <p:graphicFrame>
        <p:nvGraphicFramePr>
          <p:cNvPr id="22" name="オブジェクト 21"/>
          <p:cNvGraphicFramePr>
            <a:graphicFrameLocks noChangeAspect="1"/>
          </p:cNvGraphicFramePr>
          <p:nvPr>
            <p:extLst>
              <p:ext uri="{D42A27DB-BD31-4B8C-83A1-F6EECF244321}">
                <p14:modId xmlns:p14="http://schemas.microsoft.com/office/powerpoint/2010/main" val="2429520913"/>
              </p:ext>
            </p:extLst>
          </p:nvPr>
        </p:nvGraphicFramePr>
        <p:xfrm>
          <a:off x="2639824" y="4143326"/>
          <a:ext cx="131976" cy="214344"/>
        </p:xfrm>
        <a:graphic>
          <a:graphicData uri="http://schemas.openxmlformats.org/presentationml/2006/ole">
            <mc:AlternateContent xmlns:mc="http://schemas.openxmlformats.org/markup-compatibility/2006">
              <mc:Choice xmlns:v="urn:schemas-microsoft-com:vml" Requires="v">
                <p:oleObj spid="_x0000_s74943" name="Equation" r:id="rId5" imgW="101520" imgH="164880" progId="Equation.DSMT4">
                  <p:embed/>
                </p:oleObj>
              </mc:Choice>
              <mc:Fallback>
                <p:oleObj name="Equation" r:id="rId5" imgW="101520" imgH="164880" progId="Equation.DSMT4">
                  <p:embed/>
                  <p:pic>
                    <p:nvPicPr>
                      <p:cNvPr id="0" name=""/>
                      <p:cNvPicPr/>
                      <p:nvPr/>
                    </p:nvPicPr>
                    <p:blipFill>
                      <a:blip r:embed="rId6"/>
                      <a:stretch>
                        <a:fillRect/>
                      </a:stretch>
                    </p:blipFill>
                    <p:spPr>
                      <a:xfrm>
                        <a:off x="2639824" y="4143326"/>
                        <a:ext cx="131976" cy="214344"/>
                      </a:xfrm>
                      <a:prstGeom prst="rect">
                        <a:avLst/>
                      </a:prstGeom>
                    </p:spPr>
                  </p:pic>
                </p:oleObj>
              </mc:Fallback>
            </mc:AlternateContent>
          </a:graphicData>
        </a:graphic>
      </p:graphicFrame>
      <p:graphicFrame>
        <p:nvGraphicFramePr>
          <p:cNvPr id="26" name="オブジェクト 25"/>
          <p:cNvGraphicFramePr>
            <a:graphicFrameLocks noChangeAspect="1"/>
          </p:cNvGraphicFramePr>
          <p:nvPr>
            <p:extLst>
              <p:ext uri="{D42A27DB-BD31-4B8C-83A1-F6EECF244321}">
                <p14:modId xmlns:p14="http://schemas.microsoft.com/office/powerpoint/2010/main" val="908871945"/>
              </p:ext>
            </p:extLst>
          </p:nvPr>
        </p:nvGraphicFramePr>
        <p:xfrm>
          <a:off x="1019175" y="4673600"/>
          <a:ext cx="7513638" cy="1327150"/>
        </p:xfrm>
        <a:graphic>
          <a:graphicData uri="http://schemas.openxmlformats.org/presentationml/2006/ole">
            <mc:AlternateContent xmlns:mc="http://schemas.openxmlformats.org/markup-compatibility/2006">
              <mc:Choice xmlns:v="urn:schemas-microsoft-com:vml" Requires="v">
                <p:oleObj spid="_x0000_s74944" name="Equation" r:id="rId7" imgW="5778360" imgH="1015920" progId="Equation.DSMT4">
                  <p:embed/>
                </p:oleObj>
              </mc:Choice>
              <mc:Fallback>
                <p:oleObj name="Equation" r:id="rId7" imgW="5778360" imgH="1015920" progId="Equation.DSMT4">
                  <p:embed/>
                  <p:pic>
                    <p:nvPicPr>
                      <p:cNvPr id="0" name=""/>
                      <p:cNvPicPr/>
                      <p:nvPr/>
                    </p:nvPicPr>
                    <p:blipFill>
                      <a:blip r:embed="rId8"/>
                      <a:stretch>
                        <a:fillRect/>
                      </a:stretch>
                    </p:blipFill>
                    <p:spPr>
                      <a:xfrm>
                        <a:off x="1019175" y="4673600"/>
                        <a:ext cx="7513638" cy="1327150"/>
                      </a:xfrm>
                      <a:prstGeom prst="rect">
                        <a:avLst/>
                      </a:prstGeom>
                    </p:spPr>
                  </p:pic>
                </p:oleObj>
              </mc:Fallback>
            </mc:AlternateContent>
          </a:graphicData>
        </a:graphic>
      </p:graphicFrame>
      <p:sp>
        <p:nvSpPr>
          <p:cNvPr id="33" name="角丸四角形 32"/>
          <p:cNvSpPr/>
          <p:nvPr/>
        </p:nvSpPr>
        <p:spPr bwMode="auto">
          <a:xfrm>
            <a:off x="1619672" y="2708920"/>
            <a:ext cx="2304256" cy="432048"/>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35" name="角丸四角形 34"/>
          <p:cNvSpPr/>
          <p:nvPr/>
        </p:nvSpPr>
        <p:spPr bwMode="auto">
          <a:xfrm>
            <a:off x="899848" y="5157192"/>
            <a:ext cx="7704600" cy="864096"/>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Tree>
    <p:extLst>
      <p:ext uri="{BB962C8B-B14F-4D97-AF65-F5344CB8AC3E}">
        <p14:creationId xmlns:p14="http://schemas.microsoft.com/office/powerpoint/2010/main" val="23583045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0"/>
            <a:ext cx="8229600" cy="1139825"/>
          </a:xfrm>
        </p:spPr>
        <p:txBody>
          <a:bodyPr/>
          <a:lstStyle/>
          <a:p>
            <a:r>
              <a:rPr kumimoji="1" lang="ja-JP" altLang="en-US" dirty="0" smtClean="0"/>
              <a:t>ＢＰＳＫ変調の場合</a:t>
            </a:r>
            <a:endParaRPr kumimoji="1" lang="ja-JP" altLang="en-US" dirty="0"/>
          </a:p>
        </p:txBody>
      </p:sp>
      <p:sp>
        <p:nvSpPr>
          <p:cNvPr id="3" name="正方形/長方形 2"/>
          <p:cNvSpPr/>
          <p:nvPr/>
        </p:nvSpPr>
        <p:spPr bwMode="auto">
          <a:xfrm>
            <a:off x="395536" y="1052736"/>
            <a:ext cx="8352928" cy="648072"/>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3543409550"/>
              </p:ext>
            </p:extLst>
          </p:nvPr>
        </p:nvGraphicFramePr>
        <p:xfrm>
          <a:off x="611560" y="1219609"/>
          <a:ext cx="1270000" cy="314325"/>
        </p:xfrm>
        <a:graphic>
          <a:graphicData uri="http://schemas.openxmlformats.org/presentationml/2006/ole">
            <mc:AlternateContent xmlns:mc="http://schemas.openxmlformats.org/markup-compatibility/2006">
              <mc:Choice xmlns:v="urn:schemas-microsoft-com:vml" Requires="v">
                <p:oleObj spid="_x0000_s76021" name="Equation" r:id="rId3" imgW="977760" imgH="241200" progId="Equation.DSMT4">
                  <p:embed/>
                </p:oleObj>
              </mc:Choice>
              <mc:Fallback>
                <p:oleObj name="Equation" r:id="rId3" imgW="977760" imgH="241200" progId="Equation.DSMT4">
                  <p:embed/>
                  <p:pic>
                    <p:nvPicPr>
                      <p:cNvPr id="0" name="オブジェクト 31"/>
                      <p:cNvPicPr>
                        <a:picLocks noChangeAspect="1" noChangeArrowheads="1"/>
                      </p:cNvPicPr>
                      <p:nvPr/>
                    </p:nvPicPr>
                    <p:blipFill>
                      <a:blip r:embed="rId4"/>
                      <a:srcRect/>
                      <a:stretch>
                        <a:fillRect/>
                      </a:stretch>
                    </p:blipFill>
                    <p:spPr bwMode="auto">
                      <a:xfrm>
                        <a:off x="611560" y="1219609"/>
                        <a:ext cx="1270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57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296932"/>
            <a:ext cx="322897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オブジェクト 4"/>
          <p:cNvGraphicFramePr>
            <a:graphicFrameLocks noChangeAspect="1"/>
          </p:cNvGraphicFramePr>
          <p:nvPr>
            <p:extLst>
              <p:ext uri="{D42A27DB-BD31-4B8C-83A1-F6EECF244321}">
                <p14:modId xmlns:p14="http://schemas.microsoft.com/office/powerpoint/2010/main" val="7993652"/>
              </p:ext>
            </p:extLst>
          </p:nvPr>
        </p:nvGraphicFramePr>
        <p:xfrm>
          <a:off x="611560" y="1844824"/>
          <a:ext cx="6911976" cy="514350"/>
        </p:xfrm>
        <a:graphic>
          <a:graphicData uri="http://schemas.openxmlformats.org/presentationml/2006/ole">
            <mc:AlternateContent xmlns:mc="http://schemas.openxmlformats.org/markup-compatibility/2006">
              <mc:Choice xmlns:v="urn:schemas-microsoft-com:vml" Requires="v">
                <p:oleObj spid="_x0000_s76022" name="Equation" r:id="rId6" imgW="5321160" imgH="393480" progId="Equation.DSMT4">
                  <p:embed/>
                </p:oleObj>
              </mc:Choice>
              <mc:Fallback>
                <p:oleObj name="Equation" r:id="rId6" imgW="5321160" imgH="393480" progId="Equation.DSMT4">
                  <p:embed/>
                  <p:pic>
                    <p:nvPicPr>
                      <p:cNvPr id="0" name="オブジェクト 3"/>
                      <p:cNvPicPr>
                        <a:picLocks noChangeAspect="1" noChangeArrowheads="1"/>
                      </p:cNvPicPr>
                      <p:nvPr/>
                    </p:nvPicPr>
                    <p:blipFill>
                      <a:blip r:embed="rId7"/>
                      <a:srcRect/>
                      <a:stretch>
                        <a:fillRect/>
                      </a:stretch>
                    </p:blipFill>
                    <p:spPr bwMode="auto">
                      <a:xfrm>
                        <a:off x="611560" y="1844824"/>
                        <a:ext cx="6911976"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テキスト ボックス 6"/>
          <p:cNvSpPr txBox="1"/>
          <p:nvPr/>
        </p:nvSpPr>
        <p:spPr>
          <a:xfrm>
            <a:off x="554676" y="2716354"/>
            <a:ext cx="1223880" cy="307777"/>
          </a:xfrm>
          <a:prstGeom prst="rect">
            <a:avLst/>
          </a:prstGeom>
          <a:noFill/>
        </p:spPr>
        <p:txBody>
          <a:bodyPr wrap="square" rtlCol="0">
            <a:spAutoFit/>
          </a:bodyPr>
          <a:lstStyle/>
          <a:p>
            <a:r>
              <a:rPr kumimoji="1" lang="ja-JP" altLang="en-US" sz="1400" dirty="0" smtClean="0">
                <a:latin typeface="ＭＳ 明朝" panose="02020609040205080304" pitchFamily="17" charset="-128"/>
                <a:ea typeface="ＭＳ 明朝" panose="02020609040205080304" pitchFamily="17" charset="-128"/>
              </a:rPr>
              <a:t>だから　　</a:t>
            </a:r>
            <a:endParaRPr kumimoji="1" lang="ja-JP" altLang="en-US" sz="1400" dirty="0">
              <a:latin typeface="ＭＳ 明朝" panose="02020609040205080304" pitchFamily="17" charset="-128"/>
              <a:ea typeface="ＭＳ 明朝" panose="02020609040205080304" pitchFamily="17" charset="-128"/>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3018887067"/>
              </p:ext>
            </p:extLst>
          </p:nvPr>
        </p:nvGraphicFramePr>
        <p:xfrm>
          <a:off x="1475656" y="2564904"/>
          <a:ext cx="1435100" cy="660400"/>
        </p:xfrm>
        <a:graphic>
          <a:graphicData uri="http://schemas.openxmlformats.org/presentationml/2006/ole">
            <mc:AlternateContent xmlns:mc="http://schemas.openxmlformats.org/markup-compatibility/2006">
              <mc:Choice xmlns:v="urn:schemas-microsoft-com:vml" Requires="v">
                <p:oleObj spid="_x0000_s76023" name="Equation" r:id="rId8" imgW="1104840" imgH="507960" progId="Equation.DSMT4">
                  <p:embed/>
                </p:oleObj>
              </mc:Choice>
              <mc:Fallback>
                <p:oleObj name="Equation" r:id="rId8" imgW="1104840" imgH="507960" progId="Equation.DSMT4">
                  <p:embed/>
                  <p:pic>
                    <p:nvPicPr>
                      <p:cNvPr id="0" name="オブジェクト 3"/>
                      <p:cNvPicPr>
                        <a:picLocks noChangeAspect="1" noChangeArrowheads="1"/>
                      </p:cNvPicPr>
                      <p:nvPr/>
                    </p:nvPicPr>
                    <p:blipFill>
                      <a:blip r:embed="rId9"/>
                      <a:srcRect/>
                      <a:stretch>
                        <a:fillRect/>
                      </a:stretch>
                    </p:blipFill>
                    <p:spPr bwMode="auto">
                      <a:xfrm>
                        <a:off x="1475656" y="2564904"/>
                        <a:ext cx="14351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3695194523"/>
              </p:ext>
            </p:extLst>
          </p:nvPr>
        </p:nvGraphicFramePr>
        <p:xfrm>
          <a:off x="611560" y="3501008"/>
          <a:ext cx="2127250" cy="495300"/>
        </p:xfrm>
        <a:graphic>
          <a:graphicData uri="http://schemas.openxmlformats.org/presentationml/2006/ole">
            <mc:AlternateContent xmlns:mc="http://schemas.openxmlformats.org/markup-compatibility/2006">
              <mc:Choice xmlns:v="urn:schemas-microsoft-com:vml" Requires="v">
                <p:oleObj spid="_x0000_s76024" name="Equation" r:id="rId10" imgW="1638000" imgH="380880" progId="Equation.DSMT4">
                  <p:embed/>
                </p:oleObj>
              </mc:Choice>
              <mc:Fallback>
                <p:oleObj name="Equation" r:id="rId10" imgW="1638000" imgH="380880" progId="Equation.DSMT4">
                  <p:embed/>
                  <p:pic>
                    <p:nvPicPr>
                      <p:cNvPr id="0" name="オブジェクト 3"/>
                      <p:cNvPicPr>
                        <a:picLocks noChangeAspect="1" noChangeArrowheads="1"/>
                      </p:cNvPicPr>
                      <p:nvPr/>
                    </p:nvPicPr>
                    <p:blipFill>
                      <a:blip r:embed="rId11"/>
                      <a:srcRect/>
                      <a:stretch>
                        <a:fillRect/>
                      </a:stretch>
                    </p:blipFill>
                    <p:spPr bwMode="auto">
                      <a:xfrm>
                        <a:off x="611560" y="3501008"/>
                        <a:ext cx="2127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テキスト ボックス 9"/>
          <p:cNvSpPr txBox="1"/>
          <p:nvPr/>
        </p:nvSpPr>
        <p:spPr>
          <a:xfrm>
            <a:off x="2843808" y="3573016"/>
            <a:ext cx="1223880" cy="307777"/>
          </a:xfrm>
          <a:prstGeom prst="rect">
            <a:avLst/>
          </a:prstGeom>
          <a:noFill/>
        </p:spPr>
        <p:txBody>
          <a:bodyPr wrap="square" rtlCol="0">
            <a:spAutoFit/>
          </a:bodyPr>
          <a:lstStyle/>
          <a:p>
            <a:r>
              <a:rPr lang="ja-JP" altLang="en-US" sz="1400" dirty="0" smtClean="0">
                <a:latin typeface="ＭＳ 明朝" panose="02020609040205080304" pitchFamily="17" charset="-128"/>
                <a:ea typeface="ＭＳ 明朝" panose="02020609040205080304" pitchFamily="17" charset="-128"/>
              </a:rPr>
              <a:t>とおくと</a:t>
            </a:r>
            <a:r>
              <a:rPr kumimoji="1" lang="ja-JP" altLang="en-US" sz="1400" dirty="0" smtClean="0">
                <a:latin typeface="ＭＳ 明朝" panose="02020609040205080304" pitchFamily="17" charset="-128"/>
                <a:ea typeface="ＭＳ 明朝" panose="02020609040205080304" pitchFamily="17" charset="-128"/>
              </a:rPr>
              <a:t>　　</a:t>
            </a:r>
            <a:endParaRPr kumimoji="1" lang="ja-JP" altLang="en-US" sz="1400" dirty="0">
              <a:latin typeface="ＭＳ 明朝" panose="02020609040205080304" pitchFamily="17" charset="-128"/>
              <a:ea typeface="ＭＳ 明朝" panose="02020609040205080304" pitchFamily="17" charset="-128"/>
            </a:endParaRPr>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4154086706"/>
              </p:ext>
            </p:extLst>
          </p:nvPr>
        </p:nvGraphicFramePr>
        <p:xfrm>
          <a:off x="3701951" y="3574127"/>
          <a:ext cx="3462337" cy="314325"/>
        </p:xfrm>
        <a:graphic>
          <a:graphicData uri="http://schemas.openxmlformats.org/presentationml/2006/ole">
            <mc:AlternateContent xmlns:mc="http://schemas.openxmlformats.org/markup-compatibility/2006">
              <mc:Choice xmlns:v="urn:schemas-microsoft-com:vml" Requires="v">
                <p:oleObj spid="_x0000_s76025" name="Equation" r:id="rId12" imgW="2666880" imgH="241200" progId="Equation.DSMT4">
                  <p:embed/>
                </p:oleObj>
              </mc:Choice>
              <mc:Fallback>
                <p:oleObj name="Equation" r:id="rId12" imgW="2666880" imgH="241200" progId="Equation.DSMT4">
                  <p:embed/>
                  <p:pic>
                    <p:nvPicPr>
                      <p:cNvPr id="0" name="オブジェクト 3"/>
                      <p:cNvPicPr>
                        <a:picLocks noChangeAspect="1" noChangeArrowheads="1"/>
                      </p:cNvPicPr>
                      <p:nvPr/>
                    </p:nvPicPr>
                    <p:blipFill>
                      <a:blip r:embed="rId13"/>
                      <a:srcRect/>
                      <a:stretch>
                        <a:fillRect/>
                      </a:stretch>
                    </p:blipFill>
                    <p:spPr bwMode="auto">
                      <a:xfrm>
                        <a:off x="3701951" y="3574127"/>
                        <a:ext cx="346233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4009138625"/>
              </p:ext>
            </p:extLst>
          </p:nvPr>
        </p:nvGraphicFramePr>
        <p:xfrm>
          <a:off x="1778556" y="4293096"/>
          <a:ext cx="5476875" cy="2041525"/>
        </p:xfrm>
        <a:graphic>
          <a:graphicData uri="http://schemas.openxmlformats.org/presentationml/2006/ole">
            <mc:AlternateContent xmlns:mc="http://schemas.openxmlformats.org/markup-compatibility/2006">
              <mc:Choice xmlns:v="urn:schemas-microsoft-com:vml" Requires="v">
                <p:oleObj spid="_x0000_s76026" name="Equation" r:id="rId14" imgW="4216320" imgH="1562040" progId="Equation.DSMT4">
                  <p:embed/>
                </p:oleObj>
              </mc:Choice>
              <mc:Fallback>
                <p:oleObj name="Equation" r:id="rId14" imgW="4216320" imgH="1562040" progId="Equation.DSMT4">
                  <p:embed/>
                  <p:pic>
                    <p:nvPicPr>
                      <p:cNvPr id="0" name="オブジェクト 4"/>
                      <p:cNvPicPr>
                        <a:picLocks noChangeAspect="1" noChangeArrowheads="1"/>
                      </p:cNvPicPr>
                      <p:nvPr/>
                    </p:nvPicPr>
                    <p:blipFill>
                      <a:blip r:embed="rId15"/>
                      <a:srcRect/>
                      <a:stretch>
                        <a:fillRect/>
                      </a:stretch>
                    </p:blipFill>
                    <p:spPr bwMode="auto">
                      <a:xfrm>
                        <a:off x="1778556" y="4293096"/>
                        <a:ext cx="5476875"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549054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000" dirty="0" smtClean="0"/>
              <a:t>ＢＰＳＫ変調におけるビットエラー率</a:t>
            </a:r>
            <a:endParaRPr kumimoji="1" lang="ja-JP" altLang="en-US" sz="4000" dirty="0"/>
          </a:p>
        </p:txBody>
      </p:sp>
      <p:pic>
        <p:nvPicPr>
          <p:cNvPr id="768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988840"/>
            <a:ext cx="4000500"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オブジェクト 2"/>
          <p:cNvGraphicFramePr>
            <a:graphicFrameLocks noChangeAspect="1"/>
          </p:cNvGraphicFramePr>
          <p:nvPr>
            <p:extLst>
              <p:ext uri="{D42A27DB-BD31-4B8C-83A1-F6EECF244321}">
                <p14:modId xmlns:p14="http://schemas.microsoft.com/office/powerpoint/2010/main" val="369433003"/>
              </p:ext>
            </p:extLst>
          </p:nvPr>
        </p:nvGraphicFramePr>
        <p:xfrm>
          <a:off x="6084168" y="4653136"/>
          <a:ext cx="1814513" cy="565150"/>
        </p:xfrm>
        <a:graphic>
          <a:graphicData uri="http://schemas.openxmlformats.org/presentationml/2006/ole">
            <mc:AlternateContent xmlns:mc="http://schemas.openxmlformats.org/markup-compatibility/2006">
              <mc:Choice xmlns:v="urn:schemas-microsoft-com:vml" Requires="v">
                <p:oleObj spid="_x0000_s76872" name="Equation" r:id="rId4" imgW="1396800" imgH="431640" progId="Equation.DSMT4">
                  <p:embed/>
                </p:oleObj>
              </mc:Choice>
              <mc:Fallback>
                <p:oleObj name="Equation" r:id="rId4" imgW="1396800" imgH="431640" progId="Equation.DSMT4">
                  <p:embed/>
                  <p:pic>
                    <p:nvPicPr>
                      <p:cNvPr id="0" name="オブジェクト 10"/>
                      <p:cNvPicPr>
                        <a:picLocks noChangeAspect="1" noChangeArrowheads="1"/>
                      </p:cNvPicPr>
                      <p:nvPr/>
                    </p:nvPicPr>
                    <p:blipFill>
                      <a:blip r:embed="rId5"/>
                      <a:srcRect/>
                      <a:stretch>
                        <a:fillRect/>
                      </a:stretch>
                    </p:blipFill>
                    <p:spPr bwMode="auto">
                      <a:xfrm>
                        <a:off x="6084168" y="4653136"/>
                        <a:ext cx="181451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オブジェクト 3"/>
          <p:cNvGraphicFramePr>
            <a:graphicFrameLocks noChangeAspect="1"/>
          </p:cNvGraphicFramePr>
          <p:nvPr>
            <p:extLst>
              <p:ext uri="{D42A27DB-BD31-4B8C-83A1-F6EECF244321}">
                <p14:modId xmlns:p14="http://schemas.microsoft.com/office/powerpoint/2010/main" val="3727630624"/>
              </p:ext>
            </p:extLst>
          </p:nvPr>
        </p:nvGraphicFramePr>
        <p:xfrm>
          <a:off x="6084168" y="3861048"/>
          <a:ext cx="2079625" cy="592138"/>
        </p:xfrm>
        <a:graphic>
          <a:graphicData uri="http://schemas.openxmlformats.org/presentationml/2006/ole">
            <mc:AlternateContent xmlns:mc="http://schemas.openxmlformats.org/markup-compatibility/2006">
              <mc:Choice xmlns:v="urn:schemas-microsoft-com:vml" Requires="v">
                <p:oleObj spid="_x0000_s76873" name="Equation" r:id="rId6" imgW="1600200" imgH="457200" progId="Equation.DSMT4">
                  <p:embed/>
                </p:oleObj>
              </mc:Choice>
              <mc:Fallback>
                <p:oleObj name="Equation" r:id="rId6" imgW="1600200" imgH="457200" progId="Equation.DSMT4">
                  <p:embed/>
                  <p:pic>
                    <p:nvPicPr>
                      <p:cNvPr id="0" name=""/>
                      <p:cNvPicPr/>
                      <p:nvPr/>
                    </p:nvPicPr>
                    <p:blipFill>
                      <a:blip r:embed="rId7"/>
                      <a:stretch>
                        <a:fillRect/>
                      </a:stretch>
                    </p:blipFill>
                    <p:spPr>
                      <a:xfrm>
                        <a:off x="6084168" y="3861048"/>
                        <a:ext cx="2079625" cy="592138"/>
                      </a:xfrm>
                      <a:prstGeom prst="rect">
                        <a:avLst/>
                      </a:prstGeom>
                    </p:spPr>
                  </p:pic>
                </p:oleObj>
              </mc:Fallback>
            </mc:AlternateContent>
          </a:graphicData>
        </a:graphic>
      </p:graphicFrame>
    </p:spTree>
    <p:extLst>
      <p:ext uri="{BB962C8B-B14F-4D97-AF65-F5344CB8AC3E}">
        <p14:creationId xmlns:p14="http://schemas.microsoft.com/office/powerpoint/2010/main" val="31285866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000" dirty="0" smtClean="0"/>
              <a:t>符号化率Ｒ＝</a:t>
            </a:r>
            <a:r>
              <a:rPr lang="ja-JP" altLang="en-US" sz="4000" dirty="0" err="1" smtClean="0"/>
              <a:t>ｋ</a:t>
            </a:r>
            <a:r>
              <a:rPr lang="en-US" altLang="ja-JP" sz="4000" dirty="0" smtClean="0"/>
              <a:t>/</a:t>
            </a:r>
            <a:r>
              <a:rPr lang="ja-JP" altLang="en-US" sz="4000" dirty="0" smtClean="0"/>
              <a:t>ｎの符号の</a:t>
            </a:r>
            <a:r>
              <a:rPr lang="en-US" altLang="ja-JP" sz="4000" dirty="0" smtClean="0"/>
              <a:t/>
            </a:r>
            <a:br>
              <a:rPr lang="en-US" altLang="ja-JP" sz="4000" dirty="0" smtClean="0"/>
            </a:br>
            <a:r>
              <a:rPr kumimoji="1" lang="ja-JP" altLang="en-US" sz="4000" dirty="0" smtClean="0"/>
              <a:t>ＢＰＳＫ変調におけるビットエラー率</a:t>
            </a:r>
            <a:endParaRPr kumimoji="1" lang="ja-JP" altLang="en-US" sz="4000"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3454306887"/>
              </p:ext>
            </p:extLst>
          </p:nvPr>
        </p:nvGraphicFramePr>
        <p:xfrm>
          <a:off x="899592" y="4005064"/>
          <a:ext cx="2178050" cy="855662"/>
        </p:xfrm>
        <a:graphic>
          <a:graphicData uri="http://schemas.openxmlformats.org/presentationml/2006/ole">
            <mc:AlternateContent xmlns:mc="http://schemas.openxmlformats.org/markup-compatibility/2006">
              <mc:Choice xmlns:v="urn:schemas-microsoft-com:vml" Requires="v">
                <p:oleObj spid="_x0000_s79970" name="Equation" r:id="rId3" imgW="1676160" imgH="660240" progId="Equation.DSMT4">
                  <p:embed/>
                </p:oleObj>
              </mc:Choice>
              <mc:Fallback>
                <p:oleObj name="Equation" r:id="rId3" imgW="1676160" imgH="660240" progId="Equation.DSMT4">
                  <p:embed/>
                  <p:pic>
                    <p:nvPicPr>
                      <p:cNvPr id="0" name=""/>
                      <p:cNvPicPr/>
                      <p:nvPr/>
                    </p:nvPicPr>
                    <p:blipFill>
                      <a:blip r:embed="rId4"/>
                      <a:stretch>
                        <a:fillRect/>
                      </a:stretch>
                    </p:blipFill>
                    <p:spPr>
                      <a:xfrm>
                        <a:off x="899592" y="4005064"/>
                        <a:ext cx="2178050" cy="855662"/>
                      </a:xfrm>
                      <a:prstGeom prst="rect">
                        <a:avLst/>
                      </a:prstGeom>
                    </p:spPr>
                  </p:pic>
                </p:oleObj>
              </mc:Fallback>
            </mc:AlternateContent>
          </a:graphicData>
        </a:graphic>
      </p:graphicFrame>
      <p:sp>
        <p:nvSpPr>
          <p:cNvPr id="5" name="正方形/長方形 4"/>
          <p:cNvSpPr/>
          <p:nvPr/>
        </p:nvSpPr>
        <p:spPr bwMode="auto">
          <a:xfrm>
            <a:off x="979034" y="1900786"/>
            <a:ext cx="1512168" cy="296644"/>
          </a:xfrm>
          <a:prstGeom prst="rect">
            <a:avLst/>
          </a:prstGeom>
          <a:solidFill>
            <a:schemeClr val="bg1"/>
          </a:solid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7" name="正方形/長方形 6"/>
          <p:cNvSpPr/>
          <p:nvPr/>
        </p:nvSpPr>
        <p:spPr bwMode="auto">
          <a:xfrm>
            <a:off x="2493865" y="1900786"/>
            <a:ext cx="2222151" cy="296644"/>
          </a:xfrm>
          <a:prstGeom prst="rect">
            <a:avLst/>
          </a:prstGeom>
          <a:solidFill>
            <a:schemeClr val="bg1"/>
          </a:solid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6" name="テキスト ボックス 5"/>
          <p:cNvSpPr txBox="1"/>
          <p:nvPr/>
        </p:nvSpPr>
        <p:spPr>
          <a:xfrm>
            <a:off x="1244764" y="1889653"/>
            <a:ext cx="1055097" cy="307777"/>
          </a:xfrm>
          <a:prstGeom prst="rect">
            <a:avLst/>
          </a:prstGeom>
          <a:noFill/>
        </p:spPr>
        <p:txBody>
          <a:bodyPr wrap="none" rtlCol="0">
            <a:spAutoFit/>
          </a:bodyPr>
          <a:lstStyle/>
          <a:p>
            <a:r>
              <a:rPr kumimoji="1" lang="ja-JP" altLang="en-US" sz="1400" dirty="0" smtClean="0"/>
              <a:t>情報</a:t>
            </a:r>
            <a:r>
              <a:rPr kumimoji="1" lang="ja-JP" altLang="en-US" sz="1400" dirty="0" err="1" smtClean="0"/>
              <a:t>ｋ</a:t>
            </a:r>
            <a:r>
              <a:rPr kumimoji="1" lang="ja-JP" altLang="en-US" sz="1400" dirty="0" smtClean="0"/>
              <a:t>ビット</a:t>
            </a:r>
            <a:endParaRPr kumimoji="1" lang="ja-JP" altLang="en-US" sz="1400" dirty="0"/>
          </a:p>
        </p:txBody>
      </p:sp>
      <p:sp>
        <p:nvSpPr>
          <p:cNvPr id="9" name="テキスト ボックス 8"/>
          <p:cNvSpPr txBox="1"/>
          <p:nvPr/>
        </p:nvSpPr>
        <p:spPr>
          <a:xfrm>
            <a:off x="2771800" y="1900786"/>
            <a:ext cx="1250663" cy="307777"/>
          </a:xfrm>
          <a:prstGeom prst="rect">
            <a:avLst/>
          </a:prstGeom>
          <a:noFill/>
        </p:spPr>
        <p:txBody>
          <a:bodyPr wrap="none" rtlCol="0">
            <a:spAutoFit/>
          </a:bodyPr>
          <a:lstStyle/>
          <a:p>
            <a:r>
              <a:rPr lang="ja-JP" altLang="en-US" sz="1400" dirty="0" smtClean="0"/>
              <a:t>冗長</a:t>
            </a:r>
            <a:r>
              <a:rPr lang="en-US" altLang="ja-JP" sz="1400" dirty="0" smtClean="0"/>
              <a:t>n-</a:t>
            </a:r>
            <a:r>
              <a:rPr kumimoji="1" lang="ja-JP" altLang="en-US" sz="1400" dirty="0" smtClean="0"/>
              <a:t>ｋビット</a:t>
            </a:r>
            <a:endParaRPr kumimoji="1" lang="ja-JP" altLang="en-US" sz="1400" dirty="0"/>
          </a:p>
        </p:txBody>
      </p:sp>
      <p:sp>
        <p:nvSpPr>
          <p:cNvPr id="8" name="左中かっこ 7"/>
          <p:cNvSpPr/>
          <p:nvPr/>
        </p:nvSpPr>
        <p:spPr bwMode="auto">
          <a:xfrm rot="16200000">
            <a:off x="1567880" y="1706156"/>
            <a:ext cx="352606" cy="1494038"/>
          </a:xfrm>
          <a:prstGeom prst="leftBrace">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3496589216"/>
              </p:ext>
            </p:extLst>
          </p:nvPr>
        </p:nvGraphicFramePr>
        <p:xfrm>
          <a:off x="1027584" y="2658244"/>
          <a:ext cx="1600200" cy="266700"/>
        </p:xfrm>
        <a:graphic>
          <a:graphicData uri="http://schemas.openxmlformats.org/presentationml/2006/ole">
            <mc:AlternateContent xmlns:mc="http://schemas.openxmlformats.org/markup-compatibility/2006">
              <mc:Choice xmlns:v="urn:schemas-microsoft-com:vml" Requires="v">
                <p:oleObj spid="_x0000_s79971" name="Equation" r:id="rId5" imgW="1231560" imgH="203040" progId="Equation.DSMT4">
                  <p:embed/>
                </p:oleObj>
              </mc:Choice>
              <mc:Fallback>
                <p:oleObj name="Equation" r:id="rId5" imgW="1231560" imgH="203040" progId="Equation.DSMT4">
                  <p:embed/>
                  <p:pic>
                    <p:nvPicPr>
                      <p:cNvPr id="0" name=""/>
                      <p:cNvPicPr>
                        <a:picLocks noChangeAspect="1" noChangeArrowheads="1"/>
                      </p:cNvPicPr>
                      <p:nvPr/>
                    </p:nvPicPr>
                    <p:blipFill>
                      <a:blip r:embed="rId6"/>
                      <a:srcRect/>
                      <a:stretch>
                        <a:fillRect/>
                      </a:stretch>
                    </p:blipFill>
                    <p:spPr bwMode="auto">
                      <a:xfrm>
                        <a:off x="1027584" y="2658244"/>
                        <a:ext cx="1600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4111796814"/>
              </p:ext>
            </p:extLst>
          </p:nvPr>
        </p:nvGraphicFramePr>
        <p:xfrm>
          <a:off x="1043608" y="3038152"/>
          <a:ext cx="7373938" cy="750888"/>
        </p:xfrm>
        <a:graphic>
          <a:graphicData uri="http://schemas.openxmlformats.org/presentationml/2006/ole">
            <mc:AlternateContent xmlns:mc="http://schemas.openxmlformats.org/markup-compatibility/2006">
              <mc:Choice xmlns:v="urn:schemas-microsoft-com:vml" Requires="v">
                <p:oleObj spid="_x0000_s79972" name="Equation" r:id="rId7" imgW="5676840" imgH="571320" progId="Equation.DSMT4">
                  <p:embed/>
                </p:oleObj>
              </mc:Choice>
              <mc:Fallback>
                <p:oleObj name="Equation" r:id="rId7" imgW="5676840" imgH="571320" progId="Equation.DSMT4">
                  <p:embed/>
                  <p:pic>
                    <p:nvPicPr>
                      <p:cNvPr id="0" name=""/>
                      <p:cNvPicPr>
                        <a:picLocks noChangeAspect="1" noChangeArrowheads="1"/>
                      </p:cNvPicPr>
                      <p:nvPr/>
                    </p:nvPicPr>
                    <p:blipFill>
                      <a:blip r:embed="rId8"/>
                      <a:srcRect/>
                      <a:stretch>
                        <a:fillRect/>
                      </a:stretch>
                    </p:blipFill>
                    <p:spPr bwMode="auto">
                      <a:xfrm>
                        <a:off x="1043608" y="3038152"/>
                        <a:ext cx="7373938"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角丸四角形 12"/>
          <p:cNvSpPr/>
          <p:nvPr/>
        </p:nvSpPr>
        <p:spPr bwMode="auto">
          <a:xfrm>
            <a:off x="827584" y="4221088"/>
            <a:ext cx="2448272" cy="648072"/>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pic>
        <p:nvPicPr>
          <p:cNvPr id="77842"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9992" y="3789040"/>
            <a:ext cx="3729038" cy="2938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82010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4000" dirty="0" smtClean="0"/>
              <a:t>2</a:t>
            </a:r>
            <a:r>
              <a:rPr lang="ja-JP" altLang="en-US" sz="4000" dirty="0" smtClean="0"/>
              <a:t>元対称通信路のビットエラー率と</a:t>
            </a:r>
            <a:r>
              <a:rPr lang="en-US" altLang="ja-JP" sz="4000" dirty="0" smtClean="0"/>
              <a:t/>
            </a:r>
            <a:br>
              <a:rPr lang="en-US" altLang="ja-JP" sz="4000" dirty="0" smtClean="0"/>
            </a:br>
            <a:r>
              <a:rPr kumimoji="1" lang="ja-JP" altLang="en-US" sz="4000" dirty="0" smtClean="0"/>
              <a:t>ＢＰＳＫ変調におけるビットエラー率</a:t>
            </a:r>
            <a:endParaRPr kumimoji="1" lang="ja-JP" altLang="en-US" sz="4000"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405036714"/>
              </p:ext>
            </p:extLst>
          </p:nvPr>
        </p:nvGraphicFramePr>
        <p:xfrm>
          <a:off x="683568" y="1700808"/>
          <a:ext cx="2854325" cy="1101725"/>
        </p:xfrm>
        <a:graphic>
          <a:graphicData uri="http://schemas.openxmlformats.org/presentationml/2006/ole">
            <mc:AlternateContent xmlns:mc="http://schemas.openxmlformats.org/markup-compatibility/2006">
              <mc:Choice xmlns:v="urn:schemas-microsoft-com:vml" Requires="v">
                <p:oleObj spid="_x0000_s78886" name="Equation" r:id="rId3" imgW="2197080" imgH="850680" progId="Equation.DSMT4">
                  <p:embed/>
                </p:oleObj>
              </mc:Choice>
              <mc:Fallback>
                <p:oleObj name="Equation" r:id="rId3" imgW="2197080" imgH="850680" progId="Equation.DSMT4">
                  <p:embed/>
                  <p:pic>
                    <p:nvPicPr>
                      <p:cNvPr id="0" name=""/>
                      <p:cNvPicPr/>
                      <p:nvPr/>
                    </p:nvPicPr>
                    <p:blipFill>
                      <a:blip r:embed="rId4"/>
                      <a:stretch>
                        <a:fillRect/>
                      </a:stretch>
                    </p:blipFill>
                    <p:spPr>
                      <a:xfrm>
                        <a:off x="683568" y="1700808"/>
                        <a:ext cx="2854325" cy="1101725"/>
                      </a:xfrm>
                      <a:prstGeom prst="rect">
                        <a:avLst/>
                      </a:prstGeom>
                    </p:spPr>
                  </p:pic>
                </p:oleObj>
              </mc:Fallback>
            </mc:AlternateContent>
          </a:graphicData>
        </a:graphic>
      </p:graphicFrame>
      <p:pic>
        <p:nvPicPr>
          <p:cNvPr id="788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556" y="3068960"/>
            <a:ext cx="7946708" cy="3411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199825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000" dirty="0" smtClean="0"/>
              <a:t>ＢＰＳＫ変調通信路における</a:t>
            </a:r>
            <a:r>
              <a:rPr kumimoji="1" lang="en-US" altLang="ja-JP" sz="4000" dirty="0" smtClean="0"/>
              <a:t/>
            </a:r>
            <a:br>
              <a:rPr kumimoji="1" lang="en-US" altLang="ja-JP" sz="4000" dirty="0" smtClean="0"/>
            </a:br>
            <a:r>
              <a:rPr kumimoji="1" lang="ja-JP" altLang="en-US" sz="4000" dirty="0" smtClean="0"/>
              <a:t>シャノン限界</a:t>
            </a:r>
            <a:r>
              <a:rPr lang="ja-JP" altLang="en-US" sz="4000" dirty="0"/>
              <a:t>（１）</a:t>
            </a:r>
            <a:endParaRPr kumimoji="1" lang="ja-JP" altLang="en-US" sz="4000" dirty="0"/>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4236226985"/>
              </p:ext>
            </p:extLst>
          </p:nvPr>
        </p:nvGraphicFramePr>
        <p:xfrm>
          <a:off x="500063" y="1695450"/>
          <a:ext cx="6303962" cy="2220913"/>
        </p:xfrm>
        <a:graphic>
          <a:graphicData uri="http://schemas.openxmlformats.org/presentationml/2006/ole">
            <mc:AlternateContent xmlns:mc="http://schemas.openxmlformats.org/markup-compatibility/2006">
              <mc:Choice xmlns:v="urn:schemas-microsoft-com:vml" Requires="v">
                <p:oleObj spid="_x0000_s81046" name="Equation" r:id="rId3" imgW="4851360" imgH="1714320" progId="Equation.DSMT4">
                  <p:embed/>
                </p:oleObj>
              </mc:Choice>
              <mc:Fallback>
                <p:oleObj name="Equation" r:id="rId3" imgW="4851360" imgH="1714320" progId="Equation.DSMT4">
                  <p:embed/>
                  <p:pic>
                    <p:nvPicPr>
                      <p:cNvPr id="0" name="オブジェクト 3"/>
                      <p:cNvPicPr>
                        <a:picLocks noChangeAspect="1" noChangeArrowheads="1"/>
                      </p:cNvPicPr>
                      <p:nvPr/>
                    </p:nvPicPr>
                    <p:blipFill>
                      <a:blip r:embed="rId4"/>
                      <a:srcRect/>
                      <a:stretch>
                        <a:fillRect/>
                      </a:stretch>
                    </p:blipFill>
                    <p:spPr bwMode="auto">
                      <a:xfrm>
                        <a:off x="500063" y="1695450"/>
                        <a:ext cx="6303962"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09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4365104"/>
            <a:ext cx="3476625"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オブジェクト 4"/>
          <p:cNvGraphicFramePr>
            <a:graphicFrameLocks noChangeAspect="1"/>
          </p:cNvGraphicFramePr>
          <p:nvPr>
            <p:extLst>
              <p:ext uri="{D42A27DB-BD31-4B8C-83A1-F6EECF244321}">
                <p14:modId xmlns:p14="http://schemas.microsoft.com/office/powerpoint/2010/main" val="2149270800"/>
              </p:ext>
            </p:extLst>
          </p:nvPr>
        </p:nvGraphicFramePr>
        <p:xfrm>
          <a:off x="942132" y="4269854"/>
          <a:ext cx="317500" cy="190500"/>
        </p:xfrm>
        <a:graphic>
          <a:graphicData uri="http://schemas.openxmlformats.org/presentationml/2006/ole">
            <mc:AlternateContent xmlns:mc="http://schemas.openxmlformats.org/markup-compatibility/2006">
              <mc:Choice xmlns:v="urn:schemas-microsoft-com:vml" Requires="v">
                <p:oleObj spid="_x0000_s81047" name="Equation" r:id="rId6" imgW="317160" imgH="190440" progId="Equation.DSMT4">
                  <p:embed/>
                </p:oleObj>
              </mc:Choice>
              <mc:Fallback>
                <p:oleObj name="Equation" r:id="rId6" imgW="317160" imgH="190440" progId="Equation.DSMT4">
                  <p:embed/>
                  <p:pic>
                    <p:nvPicPr>
                      <p:cNvPr id="0" name=""/>
                      <p:cNvPicPr/>
                      <p:nvPr/>
                    </p:nvPicPr>
                    <p:blipFill>
                      <a:blip r:embed="rId7"/>
                      <a:stretch>
                        <a:fillRect/>
                      </a:stretch>
                    </p:blipFill>
                    <p:spPr>
                      <a:xfrm>
                        <a:off x="942132" y="4269854"/>
                        <a:ext cx="317500" cy="190500"/>
                      </a:xfrm>
                      <a:prstGeom prst="rect">
                        <a:avLst/>
                      </a:prstGeom>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4228243292"/>
              </p:ext>
            </p:extLst>
          </p:nvPr>
        </p:nvGraphicFramePr>
        <p:xfrm>
          <a:off x="4084638" y="6228928"/>
          <a:ext cx="139700" cy="152400"/>
        </p:xfrm>
        <a:graphic>
          <a:graphicData uri="http://schemas.openxmlformats.org/presentationml/2006/ole">
            <mc:AlternateContent xmlns:mc="http://schemas.openxmlformats.org/markup-compatibility/2006">
              <mc:Choice xmlns:v="urn:schemas-microsoft-com:vml" Requires="v">
                <p:oleObj spid="_x0000_s81048" name="Equation" r:id="rId8" imgW="139680" imgH="152280" progId="Equation.DSMT4">
                  <p:embed/>
                </p:oleObj>
              </mc:Choice>
              <mc:Fallback>
                <p:oleObj name="Equation" r:id="rId8" imgW="139680" imgH="152280" progId="Equation.DSMT4">
                  <p:embed/>
                  <p:pic>
                    <p:nvPicPr>
                      <p:cNvPr id="0" name="オブジェクト 4"/>
                      <p:cNvPicPr>
                        <a:picLocks noChangeAspect="1" noChangeArrowheads="1"/>
                      </p:cNvPicPr>
                      <p:nvPr/>
                    </p:nvPicPr>
                    <p:blipFill>
                      <a:blip r:embed="rId9"/>
                      <a:srcRect/>
                      <a:stretch>
                        <a:fillRect/>
                      </a:stretch>
                    </p:blipFill>
                    <p:spPr bwMode="auto">
                      <a:xfrm>
                        <a:off x="4084638" y="6228928"/>
                        <a:ext cx="139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角丸四角形 6"/>
          <p:cNvSpPr/>
          <p:nvPr/>
        </p:nvSpPr>
        <p:spPr bwMode="auto">
          <a:xfrm>
            <a:off x="323528" y="1606798"/>
            <a:ext cx="6480720" cy="2304256"/>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cxnSp>
        <p:nvCxnSpPr>
          <p:cNvPr id="9" name="直線コネクタ 8"/>
          <p:cNvCxnSpPr>
            <a:stCxn id="80901" idx="1"/>
            <a:endCxn id="80901" idx="3"/>
          </p:cNvCxnSpPr>
          <p:nvPr/>
        </p:nvCxnSpPr>
        <p:spPr bwMode="auto">
          <a:xfrm>
            <a:off x="755576" y="5474767"/>
            <a:ext cx="3476625" cy="0"/>
          </a:xfrm>
          <a:prstGeom prst="line">
            <a:avLst/>
          </a:prstGeom>
          <a:noFill/>
          <a:ln w="25400" cap="flat" cmpd="sng" algn="ctr">
            <a:solidFill>
              <a:schemeClr val="accent1"/>
            </a:solidFill>
            <a:prstDash val="solid"/>
            <a:round/>
            <a:headEnd type="none" w="med" len="med"/>
            <a:tailEnd type="none" w="med" len="med"/>
          </a:ln>
          <a:effectLst/>
        </p:spPr>
      </p:cxnSp>
      <p:sp>
        <p:nvSpPr>
          <p:cNvPr id="10" name="テキスト ボックス 9"/>
          <p:cNvSpPr txBox="1"/>
          <p:nvPr/>
        </p:nvSpPr>
        <p:spPr>
          <a:xfrm>
            <a:off x="539552" y="5320878"/>
            <a:ext cx="309700" cy="307777"/>
          </a:xfrm>
          <a:prstGeom prst="rect">
            <a:avLst/>
          </a:prstGeom>
          <a:noFill/>
        </p:spPr>
        <p:txBody>
          <a:bodyPr wrap="none" rtlCol="0">
            <a:spAutoFit/>
          </a:bodyPr>
          <a:lstStyle/>
          <a:p>
            <a:r>
              <a:rPr kumimoji="1" lang="en-US" altLang="ja-JP" sz="1400" dirty="0" smtClean="0"/>
              <a:t>R</a:t>
            </a:r>
            <a:endParaRPr kumimoji="1" lang="ja-JP" altLang="en-US" sz="1400" dirty="0"/>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688268334"/>
              </p:ext>
            </p:extLst>
          </p:nvPr>
        </p:nvGraphicFramePr>
        <p:xfrm>
          <a:off x="4786313" y="4111625"/>
          <a:ext cx="4008437" cy="2419350"/>
        </p:xfrm>
        <a:graphic>
          <a:graphicData uri="http://schemas.openxmlformats.org/presentationml/2006/ole">
            <mc:AlternateContent xmlns:mc="http://schemas.openxmlformats.org/markup-compatibility/2006">
              <mc:Choice xmlns:v="urn:schemas-microsoft-com:vml" Requires="v">
                <p:oleObj spid="_x0000_s81049" name="Equation" r:id="rId10" imgW="3085920" imgH="1866600" progId="Equation.DSMT4">
                  <p:embed/>
                </p:oleObj>
              </mc:Choice>
              <mc:Fallback>
                <p:oleObj name="Equation" r:id="rId10" imgW="3085920" imgH="1866600" progId="Equation.DSMT4">
                  <p:embed/>
                  <p:pic>
                    <p:nvPicPr>
                      <p:cNvPr id="0" name="オブジェクト 2"/>
                      <p:cNvPicPr>
                        <a:picLocks noChangeAspect="1" noChangeArrowheads="1"/>
                      </p:cNvPicPr>
                      <p:nvPr/>
                    </p:nvPicPr>
                    <p:blipFill>
                      <a:blip r:embed="rId11"/>
                      <a:srcRect/>
                      <a:stretch>
                        <a:fillRect/>
                      </a:stretch>
                    </p:blipFill>
                    <p:spPr bwMode="auto">
                      <a:xfrm>
                        <a:off x="4786313" y="4111625"/>
                        <a:ext cx="4008437"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角丸四角形 11"/>
          <p:cNvSpPr/>
          <p:nvPr/>
        </p:nvSpPr>
        <p:spPr bwMode="auto">
          <a:xfrm>
            <a:off x="4644008" y="4077072"/>
            <a:ext cx="4248472" cy="2507357"/>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Tree>
    <p:extLst>
      <p:ext uri="{BB962C8B-B14F-4D97-AF65-F5344CB8AC3E}">
        <p14:creationId xmlns:p14="http://schemas.microsoft.com/office/powerpoint/2010/main" val="41855757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000" dirty="0" smtClean="0"/>
              <a:t>ＢＰＳＫ変調通信路における</a:t>
            </a:r>
            <a:r>
              <a:rPr kumimoji="1" lang="en-US" altLang="ja-JP" sz="4000" dirty="0" smtClean="0"/>
              <a:t/>
            </a:r>
            <a:br>
              <a:rPr kumimoji="1" lang="en-US" altLang="ja-JP" sz="4000" dirty="0" smtClean="0"/>
            </a:br>
            <a:r>
              <a:rPr kumimoji="1" lang="ja-JP" altLang="en-US" sz="4000" dirty="0" smtClean="0"/>
              <a:t>シャノン限界（２）</a:t>
            </a:r>
            <a:endParaRPr kumimoji="1" lang="ja-JP" altLang="en-US" sz="4000" dirty="0"/>
          </a:p>
        </p:txBody>
      </p:sp>
      <p:pic>
        <p:nvPicPr>
          <p:cNvPr id="819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84392"/>
            <a:ext cx="6477000" cy="435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直線矢印コネクタ 7"/>
          <p:cNvCxnSpPr/>
          <p:nvPr/>
        </p:nvCxnSpPr>
        <p:spPr bwMode="auto">
          <a:xfrm flipH="1">
            <a:off x="5088561" y="4575388"/>
            <a:ext cx="1931711" cy="0"/>
          </a:xfrm>
          <a:prstGeom prst="straightConnector1">
            <a:avLst/>
          </a:prstGeom>
          <a:noFill/>
          <a:ln w="25400" cap="flat" cmpd="sng" algn="ctr">
            <a:solidFill>
              <a:schemeClr val="accent1"/>
            </a:solidFill>
            <a:prstDash val="solid"/>
            <a:round/>
            <a:headEnd type="none" w="med" len="med"/>
            <a:tailEnd type="arrow"/>
          </a:ln>
          <a:effectLst/>
        </p:spPr>
      </p:cxnSp>
      <p:sp>
        <p:nvSpPr>
          <p:cNvPr id="13" name="テキスト ボックス 12"/>
          <p:cNvSpPr txBox="1"/>
          <p:nvPr/>
        </p:nvSpPr>
        <p:spPr>
          <a:xfrm>
            <a:off x="7049329" y="3359891"/>
            <a:ext cx="2122697" cy="3108543"/>
          </a:xfrm>
          <a:prstGeom prst="rect">
            <a:avLst/>
          </a:prstGeom>
          <a:noFill/>
        </p:spPr>
        <p:txBody>
          <a:bodyPr wrap="none" rtlCol="0">
            <a:spAutoFit/>
          </a:bodyPr>
          <a:lstStyle/>
          <a:p>
            <a:r>
              <a:rPr kumimoji="1" lang="ja-JP" altLang="en-US" sz="1400" dirty="0" smtClean="0"/>
              <a:t>このシャノン限界は</a:t>
            </a:r>
            <a:endParaRPr kumimoji="1" lang="en-US" altLang="ja-JP" sz="1400" dirty="0" smtClean="0"/>
          </a:p>
          <a:p>
            <a:r>
              <a:rPr kumimoji="1" lang="en-US" altLang="ja-JP" sz="1400" dirty="0" smtClean="0"/>
              <a:t>Binary Additive</a:t>
            </a:r>
          </a:p>
          <a:p>
            <a:r>
              <a:rPr lang="en-US" altLang="ja-JP" sz="1400" dirty="0" smtClean="0"/>
              <a:t>White Gaussian</a:t>
            </a:r>
          </a:p>
          <a:p>
            <a:r>
              <a:rPr kumimoji="1" lang="en-US" altLang="ja-JP" sz="1400" dirty="0" smtClean="0"/>
              <a:t>Noise Channel</a:t>
            </a:r>
          </a:p>
          <a:p>
            <a:r>
              <a:rPr lang="en-US" altLang="ja-JP" sz="1400" dirty="0" smtClean="0"/>
              <a:t>(BAWGNC</a:t>
            </a:r>
            <a:r>
              <a:rPr lang="ja-JP" altLang="en-US" sz="1400" dirty="0" smtClean="0"/>
              <a:t>通信路</a:t>
            </a:r>
            <a:endParaRPr lang="en-US" altLang="ja-JP" sz="1400" dirty="0" smtClean="0"/>
          </a:p>
          <a:p>
            <a:r>
              <a:rPr kumimoji="1" lang="ja-JP" altLang="en-US" sz="1400" dirty="0" smtClean="0"/>
              <a:t>の通信路容量に基</a:t>
            </a:r>
            <a:r>
              <a:rPr kumimoji="1" lang="ja-JP" altLang="en-US" sz="1400" dirty="0" err="1" smtClean="0"/>
              <a:t>づ</a:t>
            </a:r>
            <a:endParaRPr kumimoji="1" lang="en-US" altLang="ja-JP" sz="1400" dirty="0" smtClean="0"/>
          </a:p>
          <a:p>
            <a:r>
              <a:rPr kumimoji="1" lang="ja-JP" altLang="en-US" sz="1400" dirty="0" smtClean="0"/>
              <a:t>いて計算した値である）</a:t>
            </a:r>
            <a:endParaRPr kumimoji="1" lang="en-US" altLang="ja-JP" sz="1400" dirty="0" smtClean="0"/>
          </a:p>
          <a:p>
            <a:endParaRPr lang="en-US" altLang="ja-JP" sz="1400" dirty="0"/>
          </a:p>
          <a:p>
            <a:r>
              <a:rPr kumimoji="1" lang="ja-JP" altLang="en-US" sz="1400" dirty="0" smtClean="0"/>
              <a:t>間違えやすいところのよう</a:t>
            </a:r>
            <a:endParaRPr kumimoji="1" lang="en-US" altLang="ja-JP" sz="1400" dirty="0" smtClean="0"/>
          </a:p>
          <a:p>
            <a:r>
              <a:rPr lang="ja-JP" altLang="en-US" sz="1400" dirty="0" smtClean="0"/>
              <a:t>に思いますが，</a:t>
            </a:r>
            <a:r>
              <a:rPr kumimoji="1" lang="en-US" altLang="ja-JP" sz="1400" dirty="0" smtClean="0">
                <a:solidFill>
                  <a:srgbClr val="FF0000"/>
                </a:solidFill>
              </a:rPr>
              <a:t>2</a:t>
            </a:r>
            <a:r>
              <a:rPr kumimoji="1" lang="ja-JP" altLang="en-US" sz="1400" dirty="0" smtClean="0">
                <a:solidFill>
                  <a:srgbClr val="FF0000"/>
                </a:solidFill>
              </a:rPr>
              <a:t>元対称</a:t>
            </a:r>
            <a:endParaRPr kumimoji="1" lang="en-US" altLang="ja-JP" sz="1400" dirty="0" smtClean="0">
              <a:solidFill>
                <a:srgbClr val="FF0000"/>
              </a:solidFill>
            </a:endParaRPr>
          </a:p>
          <a:p>
            <a:r>
              <a:rPr kumimoji="1" lang="ja-JP" altLang="en-US" sz="1400" dirty="0" smtClean="0">
                <a:solidFill>
                  <a:srgbClr val="FF0000"/>
                </a:solidFill>
              </a:rPr>
              <a:t>通信路の通信路容量に</a:t>
            </a:r>
            <a:endParaRPr kumimoji="1" lang="en-US" altLang="ja-JP" sz="1400" dirty="0" smtClean="0">
              <a:solidFill>
                <a:srgbClr val="FF0000"/>
              </a:solidFill>
            </a:endParaRPr>
          </a:p>
          <a:p>
            <a:r>
              <a:rPr kumimoji="1" lang="ja-JP" altLang="en-US" sz="1400" dirty="0" smtClean="0">
                <a:solidFill>
                  <a:srgbClr val="FF0000"/>
                </a:solidFill>
              </a:rPr>
              <a:t>基づく</a:t>
            </a:r>
            <a:r>
              <a:rPr lang="ja-JP" altLang="en-US" sz="1400" dirty="0" smtClean="0">
                <a:solidFill>
                  <a:srgbClr val="FF0000"/>
                </a:solidFill>
              </a:rPr>
              <a:t>計算</a:t>
            </a:r>
            <a:r>
              <a:rPr lang="ja-JP" altLang="en-US" sz="1400" dirty="0">
                <a:solidFill>
                  <a:srgbClr val="FF0000"/>
                </a:solidFill>
              </a:rPr>
              <a:t>では</a:t>
            </a:r>
            <a:r>
              <a:rPr lang="ja-JP" altLang="en-US" sz="1400" dirty="0" smtClean="0">
                <a:solidFill>
                  <a:srgbClr val="FF0000"/>
                </a:solidFill>
              </a:rPr>
              <a:t>ない</a:t>
            </a:r>
            <a:r>
              <a:rPr lang="ja-JP" altLang="en-US" sz="1400" dirty="0" smtClean="0"/>
              <a:t>こと</a:t>
            </a:r>
            <a:endParaRPr lang="en-US" altLang="ja-JP" sz="1400" dirty="0" smtClean="0"/>
          </a:p>
          <a:p>
            <a:r>
              <a:rPr lang="ja-JP" altLang="en-US" sz="1400" dirty="0" smtClean="0"/>
              <a:t>に注意！</a:t>
            </a:r>
            <a:endParaRPr kumimoji="1" lang="en-US" altLang="ja-JP" sz="1400" dirty="0" smtClean="0"/>
          </a:p>
          <a:p>
            <a:endParaRPr kumimoji="1" lang="ja-JP" altLang="en-US" sz="1400" dirty="0"/>
          </a:p>
        </p:txBody>
      </p:sp>
      <p:cxnSp>
        <p:nvCxnSpPr>
          <p:cNvPr id="16" name="直線矢印コネクタ 15"/>
          <p:cNvCxnSpPr/>
          <p:nvPr/>
        </p:nvCxnSpPr>
        <p:spPr bwMode="auto">
          <a:xfrm flipH="1">
            <a:off x="4067944" y="2276872"/>
            <a:ext cx="2448272" cy="1296144"/>
          </a:xfrm>
          <a:prstGeom prst="straightConnector1">
            <a:avLst/>
          </a:prstGeom>
          <a:noFill/>
          <a:ln w="25400" cap="flat" cmpd="sng" algn="ctr">
            <a:solidFill>
              <a:schemeClr val="accent1"/>
            </a:solidFill>
            <a:prstDash val="solid"/>
            <a:round/>
            <a:headEnd type="none" w="med" len="med"/>
            <a:tailEnd type="arrow"/>
          </a:ln>
          <a:effectLst/>
        </p:spPr>
      </p:cxnSp>
      <p:sp>
        <p:nvSpPr>
          <p:cNvPr id="17" name="テキスト ボックス 16"/>
          <p:cNvSpPr txBox="1"/>
          <p:nvPr/>
        </p:nvSpPr>
        <p:spPr>
          <a:xfrm>
            <a:off x="6660232" y="1916832"/>
            <a:ext cx="2141933" cy="738664"/>
          </a:xfrm>
          <a:prstGeom prst="rect">
            <a:avLst/>
          </a:prstGeom>
          <a:noFill/>
        </p:spPr>
        <p:txBody>
          <a:bodyPr wrap="none" rtlCol="0">
            <a:spAutoFit/>
          </a:bodyPr>
          <a:lstStyle/>
          <a:p>
            <a:r>
              <a:rPr kumimoji="1" lang="en-US" altLang="ja-JP" sz="1400" dirty="0" smtClean="0">
                <a:solidFill>
                  <a:srgbClr val="0000FF"/>
                </a:solidFill>
              </a:rPr>
              <a:t>LDPC</a:t>
            </a:r>
            <a:r>
              <a:rPr kumimoji="1" lang="ja-JP" altLang="en-US" sz="1400" dirty="0" smtClean="0">
                <a:solidFill>
                  <a:srgbClr val="0000FF"/>
                </a:solidFill>
              </a:rPr>
              <a:t>符号</a:t>
            </a:r>
            <a:r>
              <a:rPr kumimoji="1" lang="ja-JP" altLang="en-US" sz="1400" dirty="0" smtClean="0"/>
              <a:t>が</a:t>
            </a:r>
            <a:r>
              <a:rPr lang="ja-JP" altLang="en-US" sz="1400" dirty="0" smtClean="0"/>
              <a:t>シャノン限界</a:t>
            </a:r>
            <a:endParaRPr lang="en-US" altLang="ja-JP" sz="1400" dirty="0" smtClean="0"/>
          </a:p>
          <a:p>
            <a:r>
              <a:rPr lang="ja-JP" altLang="en-US" sz="1400" dirty="0" smtClean="0"/>
              <a:t>付近で</a:t>
            </a:r>
            <a:r>
              <a:rPr lang="ja-JP" altLang="en-US" sz="1400" dirty="0" smtClean="0">
                <a:solidFill>
                  <a:schemeClr val="tx2"/>
                </a:solidFill>
              </a:rPr>
              <a:t>良い復号性能を</a:t>
            </a:r>
            <a:endParaRPr lang="en-US" altLang="ja-JP" sz="1400" dirty="0" smtClean="0">
              <a:solidFill>
                <a:schemeClr val="tx2"/>
              </a:solidFill>
            </a:endParaRPr>
          </a:p>
          <a:p>
            <a:r>
              <a:rPr lang="ja-JP" altLang="en-US" sz="1400" dirty="0" smtClean="0">
                <a:solidFill>
                  <a:schemeClr val="tx2"/>
                </a:solidFill>
              </a:rPr>
              <a:t>もっている</a:t>
            </a:r>
            <a:r>
              <a:rPr lang="ja-JP" altLang="en-US" sz="1400" dirty="0" smtClean="0"/>
              <a:t>ことがわかる</a:t>
            </a:r>
            <a:endParaRPr lang="en-US" altLang="ja-JP" sz="1400" dirty="0" smtClean="0"/>
          </a:p>
        </p:txBody>
      </p:sp>
    </p:spTree>
    <p:extLst>
      <p:ext uri="{BB962C8B-B14F-4D97-AF65-F5344CB8AC3E}">
        <p14:creationId xmlns:p14="http://schemas.microsoft.com/office/powerpoint/2010/main" val="228744620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0000">
            <a:off x="1085583" y="1744192"/>
            <a:ext cx="5013960" cy="4853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bwMode="auto">
          <a:xfrm>
            <a:off x="395536" y="1592796"/>
            <a:ext cx="8352928" cy="324036"/>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6" name="正方形/長方形 5"/>
          <p:cNvSpPr/>
          <p:nvPr/>
        </p:nvSpPr>
        <p:spPr bwMode="auto">
          <a:xfrm>
            <a:off x="382238" y="6578509"/>
            <a:ext cx="8352928" cy="126014"/>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7" name="タイトル 1"/>
          <p:cNvSpPr txBox="1">
            <a:spLocks/>
          </p:cNvSpPr>
          <p:nvPr/>
        </p:nvSpPr>
        <p:spPr bwMode="auto">
          <a:xfrm>
            <a:off x="609600" y="4302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r>
              <a:rPr lang="ja-JP" altLang="en-US" sz="4000" kern="0" dirty="0" smtClean="0"/>
              <a:t>ＢＰＳＫ変調通信路における</a:t>
            </a:r>
            <a:r>
              <a:rPr lang="en-US" altLang="ja-JP" sz="4000" kern="0" dirty="0" smtClean="0"/>
              <a:t/>
            </a:r>
            <a:br>
              <a:rPr lang="en-US" altLang="ja-JP" sz="4000" kern="0" dirty="0" smtClean="0"/>
            </a:br>
            <a:r>
              <a:rPr lang="ja-JP" altLang="en-US" sz="4000" kern="0" dirty="0" smtClean="0"/>
              <a:t>シャノン限界（３）</a:t>
            </a:r>
            <a:endParaRPr lang="ja-JP" altLang="en-US" sz="4000" kern="0" dirty="0"/>
          </a:p>
        </p:txBody>
      </p:sp>
      <p:cxnSp>
        <p:nvCxnSpPr>
          <p:cNvPr id="4" name="直線矢印コネクタ 3"/>
          <p:cNvCxnSpPr/>
          <p:nvPr/>
        </p:nvCxnSpPr>
        <p:spPr bwMode="auto">
          <a:xfrm>
            <a:off x="5004048" y="1844824"/>
            <a:ext cx="0" cy="360040"/>
          </a:xfrm>
          <a:prstGeom prst="straightConnector1">
            <a:avLst/>
          </a:prstGeom>
          <a:noFill/>
          <a:ln w="25400" cap="flat" cmpd="sng" algn="ctr">
            <a:solidFill>
              <a:schemeClr val="accent1"/>
            </a:solidFill>
            <a:prstDash val="solid"/>
            <a:round/>
            <a:headEnd type="none" w="med" len="med"/>
            <a:tailEnd type="arrow"/>
          </a:ln>
          <a:effectLst/>
        </p:spPr>
      </p:cxnSp>
      <p:sp>
        <p:nvSpPr>
          <p:cNvPr id="8" name="テキスト ボックス 7"/>
          <p:cNvSpPr txBox="1"/>
          <p:nvPr/>
        </p:nvSpPr>
        <p:spPr>
          <a:xfrm>
            <a:off x="6465015" y="1628800"/>
            <a:ext cx="707245" cy="369332"/>
          </a:xfrm>
          <a:prstGeom prst="rect">
            <a:avLst/>
          </a:prstGeom>
          <a:noFill/>
        </p:spPr>
        <p:txBody>
          <a:bodyPr wrap="none" rtlCol="0">
            <a:spAutoFit/>
          </a:bodyPr>
          <a:lstStyle/>
          <a:p>
            <a:r>
              <a:rPr kumimoji="1" lang="ja-JP" altLang="en-US" dirty="0" smtClean="0"/>
              <a:t>ＢＳＣ</a:t>
            </a:r>
            <a:endParaRPr kumimoji="1" lang="ja-JP" altLang="en-US" dirty="0"/>
          </a:p>
        </p:txBody>
      </p:sp>
      <p:cxnSp>
        <p:nvCxnSpPr>
          <p:cNvPr id="10" name="直線コネクタ 9"/>
          <p:cNvCxnSpPr/>
          <p:nvPr/>
        </p:nvCxnSpPr>
        <p:spPr bwMode="auto">
          <a:xfrm>
            <a:off x="5004048" y="1844824"/>
            <a:ext cx="1460967" cy="0"/>
          </a:xfrm>
          <a:prstGeom prst="line">
            <a:avLst/>
          </a:prstGeom>
          <a:noFill/>
          <a:ln w="25400" cap="flat" cmpd="sng" algn="ctr">
            <a:solidFill>
              <a:schemeClr val="accent1"/>
            </a:solidFill>
            <a:prstDash val="solid"/>
            <a:round/>
            <a:headEnd type="none" w="med" len="med"/>
            <a:tailEnd type="none" w="med" len="med"/>
          </a:ln>
          <a:effectLst/>
        </p:spPr>
      </p:cxnSp>
      <p:cxnSp>
        <p:nvCxnSpPr>
          <p:cNvPr id="12" name="直線矢印コネクタ 11"/>
          <p:cNvCxnSpPr/>
          <p:nvPr/>
        </p:nvCxnSpPr>
        <p:spPr bwMode="auto">
          <a:xfrm>
            <a:off x="3995936" y="1592796"/>
            <a:ext cx="0" cy="684076"/>
          </a:xfrm>
          <a:prstGeom prst="straightConnector1">
            <a:avLst/>
          </a:prstGeom>
          <a:noFill/>
          <a:ln w="25400" cap="flat" cmpd="sng" algn="ctr">
            <a:solidFill>
              <a:schemeClr val="accent1"/>
            </a:solidFill>
            <a:prstDash val="solid"/>
            <a:round/>
            <a:headEnd type="none" w="med" len="med"/>
            <a:tailEnd type="arrow"/>
          </a:ln>
          <a:effectLst/>
        </p:spPr>
      </p:cxnSp>
      <p:cxnSp>
        <p:nvCxnSpPr>
          <p:cNvPr id="14" name="直線コネクタ 13"/>
          <p:cNvCxnSpPr/>
          <p:nvPr/>
        </p:nvCxnSpPr>
        <p:spPr bwMode="auto">
          <a:xfrm>
            <a:off x="3995936" y="1592796"/>
            <a:ext cx="3384376" cy="0"/>
          </a:xfrm>
          <a:prstGeom prst="line">
            <a:avLst/>
          </a:prstGeom>
          <a:noFill/>
          <a:ln w="25400" cap="flat" cmpd="sng" algn="ctr">
            <a:solidFill>
              <a:schemeClr val="accent1"/>
            </a:solidFill>
            <a:prstDash val="solid"/>
            <a:round/>
            <a:headEnd type="none" w="med" len="med"/>
            <a:tailEnd type="none" w="med" len="med"/>
          </a:ln>
          <a:effectLst/>
        </p:spPr>
      </p:cxnSp>
      <p:sp>
        <p:nvSpPr>
          <p:cNvPr id="15" name="正方形/長方形 14"/>
          <p:cNvSpPr/>
          <p:nvPr/>
        </p:nvSpPr>
        <p:spPr>
          <a:xfrm>
            <a:off x="7452320" y="1498101"/>
            <a:ext cx="1120628" cy="338554"/>
          </a:xfrm>
          <a:prstGeom prst="rect">
            <a:avLst/>
          </a:prstGeom>
        </p:spPr>
        <p:txBody>
          <a:bodyPr wrap="none">
            <a:spAutoFit/>
          </a:bodyPr>
          <a:lstStyle/>
          <a:p>
            <a:r>
              <a:rPr lang="en-US" altLang="ja-JP" sz="1600" dirty="0"/>
              <a:t>BAWGNC</a:t>
            </a:r>
            <a:endParaRPr lang="ja-JP" altLang="en-US" sz="1600" dirty="0"/>
          </a:p>
        </p:txBody>
      </p:sp>
      <p:sp>
        <p:nvSpPr>
          <p:cNvPr id="18" name="正方形/長方形 17"/>
          <p:cNvSpPr/>
          <p:nvPr/>
        </p:nvSpPr>
        <p:spPr>
          <a:xfrm>
            <a:off x="6156176" y="3454830"/>
            <a:ext cx="2967479" cy="1815882"/>
          </a:xfrm>
          <a:prstGeom prst="rect">
            <a:avLst/>
          </a:prstGeom>
        </p:spPr>
        <p:txBody>
          <a:bodyPr wrap="none">
            <a:spAutoFit/>
          </a:bodyPr>
          <a:lstStyle/>
          <a:p>
            <a:r>
              <a:rPr lang="en-US" altLang="ja-JP" sz="1400" dirty="0" smtClean="0">
                <a:solidFill>
                  <a:schemeClr val="tx2"/>
                </a:solidFill>
                <a:latin typeface="ＭＳ 明朝" panose="02020609040205080304" pitchFamily="17" charset="-128"/>
                <a:ea typeface="ＭＳ 明朝" panose="02020609040205080304" pitchFamily="17" charset="-128"/>
              </a:rPr>
              <a:t>BAWGNC</a:t>
            </a:r>
            <a:r>
              <a:rPr lang="ja-JP" altLang="en-US" sz="1400" dirty="0" smtClean="0">
                <a:latin typeface="ＭＳ 明朝" panose="02020609040205080304" pitchFamily="17" charset="-128"/>
                <a:ea typeface="ＭＳ 明朝" panose="02020609040205080304" pitchFamily="17" charset="-128"/>
              </a:rPr>
              <a:t>通信路では，入力</a:t>
            </a:r>
            <a:r>
              <a:rPr lang="en-US" altLang="ja-JP" sz="1400" dirty="0" smtClean="0">
                <a:latin typeface="ＭＳ 明朝" panose="02020609040205080304" pitchFamily="17" charset="-128"/>
                <a:ea typeface="ＭＳ 明朝" panose="02020609040205080304" pitchFamily="17" charset="-128"/>
              </a:rPr>
              <a:t>X</a:t>
            </a:r>
            <a:r>
              <a:rPr lang="ja-JP" altLang="en-US" sz="1400" dirty="0" smtClean="0">
                <a:latin typeface="ＭＳ 明朝" panose="02020609040205080304" pitchFamily="17" charset="-128"/>
                <a:ea typeface="ＭＳ 明朝" panose="02020609040205080304" pitchFamily="17" charset="-128"/>
              </a:rPr>
              <a:t>は</a:t>
            </a:r>
            <a:endParaRPr lang="en-US" altLang="ja-JP" sz="1400" dirty="0" smtClean="0">
              <a:latin typeface="ＭＳ 明朝" panose="02020609040205080304" pitchFamily="17" charset="-128"/>
              <a:ea typeface="ＭＳ 明朝" panose="02020609040205080304" pitchFamily="17" charset="-128"/>
            </a:endParaRPr>
          </a:p>
          <a:p>
            <a:r>
              <a:rPr lang="ja-JP" altLang="en-US" sz="1400" dirty="0" smtClean="0">
                <a:latin typeface="ＭＳ 明朝" panose="02020609040205080304" pitchFamily="17" charset="-128"/>
                <a:ea typeface="ＭＳ 明朝" panose="02020609040205080304" pitchFamily="17" charset="-128"/>
              </a:rPr>
              <a:t>バイナリ</a:t>
            </a:r>
            <a:r>
              <a:rPr lang="en-US" altLang="ja-JP" sz="1400" dirty="0" smtClean="0">
                <a:latin typeface="ＭＳ 明朝" panose="02020609040205080304" pitchFamily="17" charset="-128"/>
                <a:ea typeface="ＭＳ 明朝" panose="02020609040205080304" pitchFamily="17" charset="-128"/>
              </a:rPr>
              <a:t>(0</a:t>
            </a:r>
            <a:r>
              <a:rPr lang="ja-JP" altLang="en-US" sz="1400" dirty="0" smtClean="0">
                <a:latin typeface="ＭＳ 明朝" panose="02020609040205080304" pitchFamily="17" charset="-128"/>
                <a:ea typeface="ＭＳ 明朝" panose="02020609040205080304" pitchFamily="17" charset="-128"/>
              </a:rPr>
              <a:t>または</a:t>
            </a:r>
            <a:r>
              <a:rPr lang="en-US" altLang="ja-JP" sz="1400" dirty="0" smtClean="0">
                <a:latin typeface="ＭＳ 明朝" panose="02020609040205080304" pitchFamily="17" charset="-128"/>
                <a:ea typeface="ＭＳ 明朝" panose="02020609040205080304" pitchFamily="17" charset="-128"/>
              </a:rPr>
              <a:t>1</a:t>
            </a:r>
            <a:r>
              <a:rPr lang="ja-JP" altLang="en-US" sz="1400" dirty="0" smtClean="0">
                <a:latin typeface="ＭＳ 明朝" panose="02020609040205080304" pitchFamily="17" charset="-128"/>
                <a:ea typeface="ＭＳ 明朝" panose="02020609040205080304" pitchFamily="17" charset="-128"/>
              </a:rPr>
              <a:t>）</a:t>
            </a:r>
            <a:r>
              <a:rPr lang="ja-JP" altLang="en-US" sz="1400" dirty="0">
                <a:latin typeface="ＭＳ 明朝" panose="02020609040205080304" pitchFamily="17" charset="-128"/>
                <a:ea typeface="ＭＳ 明朝" panose="02020609040205080304" pitchFamily="17" charset="-128"/>
              </a:rPr>
              <a:t>だ</a:t>
            </a:r>
            <a:r>
              <a:rPr lang="ja-JP" altLang="en-US" sz="1400" dirty="0" smtClean="0">
                <a:latin typeface="ＭＳ 明朝" panose="02020609040205080304" pitchFamily="17" charset="-128"/>
                <a:ea typeface="ＭＳ 明朝" panose="02020609040205080304" pitchFamily="17" charset="-128"/>
              </a:rPr>
              <a:t>が，出力</a:t>
            </a:r>
            <a:r>
              <a:rPr lang="en-US" altLang="ja-JP" sz="1400" dirty="0" smtClean="0">
                <a:latin typeface="ＭＳ 明朝" panose="02020609040205080304" pitchFamily="17" charset="-128"/>
                <a:ea typeface="ＭＳ 明朝" panose="02020609040205080304" pitchFamily="17" charset="-128"/>
              </a:rPr>
              <a:t>Y</a:t>
            </a:r>
          </a:p>
          <a:p>
            <a:r>
              <a:rPr lang="ja-JP" altLang="en-US" sz="1400" dirty="0" smtClean="0">
                <a:latin typeface="ＭＳ 明朝" panose="02020609040205080304" pitchFamily="17" charset="-128"/>
                <a:ea typeface="ＭＳ 明朝" panose="02020609040205080304" pitchFamily="17" charset="-128"/>
              </a:rPr>
              <a:t>は連続値</a:t>
            </a:r>
            <a:r>
              <a:rPr lang="en-US" altLang="ja-JP" sz="1400" dirty="0" smtClean="0">
                <a:latin typeface="ＭＳ 明朝" panose="02020609040205080304" pitchFamily="17" charset="-128"/>
                <a:ea typeface="ＭＳ 明朝" panose="02020609040205080304" pitchFamily="17" charset="-128"/>
              </a:rPr>
              <a:t>(-</a:t>
            </a:r>
            <a:r>
              <a:rPr lang="ja-JP" altLang="en-US" sz="1400" dirty="0" smtClean="0">
                <a:latin typeface="ＭＳ 明朝" panose="02020609040205080304" pitchFamily="17" charset="-128"/>
                <a:ea typeface="ＭＳ 明朝" panose="02020609040205080304" pitchFamily="17" charset="-128"/>
              </a:rPr>
              <a:t>∞，∞</a:t>
            </a:r>
            <a:r>
              <a:rPr lang="en-US" altLang="ja-JP" sz="1400" dirty="0" smtClean="0">
                <a:latin typeface="ＭＳ 明朝" panose="02020609040205080304" pitchFamily="17" charset="-128"/>
                <a:ea typeface="ＭＳ 明朝" panose="02020609040205080304" pitchFamily="17" charset="-128"/>
              </a:rPr>
              <a:t>)</a:t>
            </a:r>
            <a:r>
              <a:rPr lang="ja-JP" altLang="en-US" sz="1400" dirty="0" smtClean="0">
                <a:latin typeface="ＭＳ 明朝" panose="02020609040205080304" pitchFamily="17" charset="-128"/>
                <a:ea typeface="ＭＳ 明朝" panose="02020609040205080304" pitchFamily="17" charset="-128"/>
              </a:rPr>
              <a:t>を許す．</a:t>
            </a:r>
            <a:endParaRPr lang="en-US" altLang="ja-JP" sz="1400" dirty="0" smtClean="0">
              <a:latin typeface="ＭＳ 明朝" panose="02020609040205080304" pitchFamily="17" charset="-128"/>
              <a:ea typeface="ＭＳ 明朝" panose="02020609040205080304" pitchFamily="17" charset="-128"/>
            </a:endParaRPr>
          </a:p>
          <a:p>
            <a:r>
              <a:rPr lang="ja-JP" altLang="en-US" sz="1400" dirty="0" smtClean="0">
                <a:latin typeface="ＭＳ 明朝" panose="02020609040205080304" pitchFamily="17" charset="-128"/>
                <a:ea typeface="ＭＳ 明朝" panose="02020609040205080304" pitchFamily="17" charset="-128"/>
              </a:rPr>
              <a:t>従って通信路容量：</a:t>
            </a:r>
            <a:r>
              <a:rPr lang="en-US" altLang="ja-JP" sz="1400" dirty="0" smtClean="0">
                <a:latin typeface="ＭＳ 明朝" panose="02020609040205080304" pitchFamily="17" charset="-128"/>
                <a:ea typeface="ＭＳ 明朝" panose="02020609040205080304" pitchFamily="17" charset="-128"/>
              </a:rPr>
              <a:t>Y</a:t>
            </a:r>
            <a:r>
              <a:rPr lang="ja-JP" altLang="en-US" sz="1400" dirty="0" smtClean="0">
                <a:latin typeface="ＭＳ 明朝" panose="02020609040205080304" pitchFamily="17" charset="-128"/>
                <a:ea typeface="ＭＳ 明朝" panose="02020609040205080304" pitchFamily="17" charset="-128"/>
              </a:rPr>
              <a:t>を知ったとき</a:t>
            </a:r>
            <a:endParaRPr lang="en-US" altLang="ja-JP" sz="1400" dirty="0" smtClean="0">
              <a:latin typeface="ＭＳ 明朝" panose="02020609040205080304" pitchFamily="17" charset="-128"/>
              <a:ea typeface="ＭＳ 明朝" panose="02020609040205080304" pitchFamily="17" charset="-128"/>
            </a:endParaRPr>
          </a:p>
          <a:p>
            <a:r>
              <a:rPr lang="en-US" altLang="ja-JP" sz="1400" dirty="0" smtClean="0">
                <a:latin typeface="ＭＳ 明朝" panose="02020609040205080304" pitchFamily="17" charset="-128"/>
                <a:ea typeface="ＭＳ 明朝" panose="02020609040205080304" pitchFamily="17" charset="-128"/>
              </a:rPr>
              <a:t>X</a:t>
            </a:r>
            <a:r>
              <a:rPr lang="ja-JP" altLang="en-US" sz="1400" dirty="0" smtClean="0">
                <a:latin typeface="ＭＳ 明朝" panose="02020609040205080304" pitchFamily="17" charset="-128"/>
                <a:ea typeface="ＭＳ 明朝" panose="02020609040205080304" pitchFamily="17" charset="-128"/>
              </a:rPr>
              <a:t>について得る情報量は増大する．</a:t>
            </a:r>
            <a:endParaRPr lang="en-US" altLang="ja-JP" sz="1400" dirty="0" smtClean="0">
              <a:latin typeface="ＭＳ 明朝" panose="02020609040205080304" pitchFamily="17" charset="-128"/>
              <a:ea typeface="ＭＳ 明朝" panose="02020609040205080304" pitchFamily="17" charset="-128"/>
            </a:endParaRPr>
          </a:p>
          <a:p>
            <a:endParaRPr lang="en-US" altLang="ja-JP" sz="1400" dirty="0"/>
          </a:p>
          <a:p>
            <a:endParaRPr lang="en-US" altLang="ja-JP" sz="1400" dirty="0" smtClean="0"/>
          </a:p>
          <a:p>
            <a:endParaRPr lang="en-US" altLang="ja-JP" sz="1400" dirty="0"/>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736231252"/>
              </p:ext>
            </p:extLst>
          </p:nvPr>
        </p:nvGraphicFramePr>
        <p:xfrm>
          <a:off x="6228184" y="4944269"/>
          <a:ext cx="2836863" cy="788987"/>
        </p:xfrm>
        <a:graphic>
          <a:graphicData uri="http://schemas.openxmlformats.org/presentationml/2006/ole">
            <mc:AlternateContent xmlns:mc="http://schemas.openxmlformats.org/markup-compatibility/2006">
              <mc:Choice xmlns:v="urn:schemas-microsoft-com:vml" Requires="v">
                <p:oleObj spid="_x0000_s83007" name="Equation" r:id="rId4" imgW="2184120" imgH="609480" progId="Equation.DSMT4">
                  <p:embed/>
                </p:oleObj>
              </mc:Choice>
              <mc:Fallback>
                <p:oleObj name="Equation" r:id="rId4" imgW="2184120" imgH="609480" progId="Equation.DSMT4">
                  <p:embed/>
                  <p:pic>
                    <p:nvPicPr>
                      <p:cNvPr id="0" name="オブジェクト 10"/>
                      <p:cNvPicPr>
                        <a:picLocks noChangeAspect="1" noChangeArrowheads="1"/>
                      </p:cNvPicPr>
                      <p:nvPr/>
                    </p:nvPicPr>
                    <p:blipFill>
                      <a:blip r:embed="rId5"/>
                      <a:srcRect/>
                      <a:stretch>
                        <a:fillRect/>
                      </a:stretch>
                    </p:blipFill>
                    <p:spPr bwMode="auto">
                      <a:xfrm>
                        <a:off x="6228184" y="4944269"/>
                        <a:ext cx="2836863"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オブジェクト 20"/>
          <p:cNvGraphicFramePr>
            <a:graphicFrameLocks noChangeAspect="1"/>
          </p:cNvGraphicFramePr>
          <p:nvPr>
            <p:extLst>
              <p:ext uri="{D42A27DB-BD31-4B8C-83A1-F6EECF244321}">
                <p14:modId xmlns:p14="http://schemas.microsoft.com/office/powerpoint/2010/main" val="966600799"/>
              </p:ext>
            </p:extLst>
          </p:nvPr>
        </p:nvGraphicFramePr>
        <p:xfrm>
          <a:off x="6180212" y="2369443"/>
          <a:ext cx="2208212" cy="771525"/>
        </p:xfrm>
        <a:graphic>
          <a:graphicData uri="http://schemas.openxmlformats.org/presentationml/2006/ole">
            <mc:AlternateContent xmlns:mc="http://schemas.openxmlformats.org/markup-compatibility/2006">
              <mc:Choice xmlns:v="urn:schemas-microsoft-com:vml" Requires="v">
                <p:oleObj spid="_x0000_s83008" name="Equation" r:id="rId6" imgW="1701720" imgH="596880" progId="Equation.DSMT4">
                  <p:embed/>
                </p:oleObj>
              </mc:Choice>
              <mc:Fallback>
                <p:oleObj name="Equation" r:id="rId6" imgW="1701720" imgH="596880" progId="Equation.DSMT4">
                  <p:embed/>
                  <p:pic>
                    <p:nvPicPr>
                      <p:cNvPr id="0" name="オブジェクト 15"/>
                      <p:cNvPicPr>
                        <a:picLocks noChangeAspect="1" noChangeArrowheads="1"/>
                      </p:cNvPicPr>
                      <p:nvPr/>
                    </p:nvPicPr>
                    <p:blipFill>
                      <a:blip r:embed="rId7"/>
                      <a:srcRect/>
                      <a:stretch>
                        <a:fillRect/>
                      </a:stretch>
                    </p:blipFill>
                    <p:spPr bwMode="auto">
                      <a:xfrm>
                        <a:off x="6180212" y="2369443"/>
                        <a:ext cx="220821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下矢印 21"/>
          <p:cNvSpPr/>
          <p:nvPr/>
        </p:nvSpPr>
        <p:spPr bwMode="auto">
          <a:xfrm>
            <a:off x="6948264" y="3212976"/>
            <a:ext cx="223996" cy="241854"/>
          </a:xfrm>
          <a:prstGeom prst="downArrow">
            <a:avLst/>
          </a:prstGeom>
          <a:solidFill>
            <a:schemeClr val="accent1"/>
          </a:solid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Tree>
    <p:extLst>
      <p:ext uri="{BB962C8B-B14F-4D97-AF65-F5344CB8AC3E}">
        <p14:creationId xmlns:p14="http://schemas.microsoft.com/office/powerpoint/2010/main" val="31835562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bwMode="auto">
          <a:xfrm>
            <a:off x="395536" y="1052736"/>
            <a:ext cx="8352928" cy="648072"/>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Verdana" pitchFamily="34" charset="0"/>
              <a:ea typeface="ＭＳ Ｐゴシック" pitchFamily="50" charset="-128"/>
            </a:endParaRPr>
          </a:p>
        </p:txBody>
      </p:sp>
      <p:sp>
        <p:nvSpPr>
          <p:cNvPr id="5" name="正方形/長方形 4"/>
          <p:cNvSpPr/>
          <p:nvPr/>
        </p:nvSpPr>
        <p:spPr bwMode="auto">
          <a:xfrm>
            <a:off x="395536" y="1592796"/>
            <a:ext cx="8352928" cy="324036"/>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Verdana" pitchFamily="34" charset="0"/>
              <a:ea typeface="ＭＳ Ｐゴシック" pitchFamily="50" charset="-128"/>
            </a:endParaRPr>
          </a:p>
        </p:txBody>
      </p:sp>
      <p:sp>
        <p:nvSpPr>
          <p:cNvPr id="7" name="タイトル 1"/>
          <p:cNvSpPr txBox="1">
            <a:spLocks/>
          </p:cNvSpPr>
          <p:nvPr/>
        </p:nvSpPr>
        <p:spPr bwMode="auto">
          <a:xfrm>
            <a:off x="609600" y="-315416"/>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r>
              <a:rPr lang="ja-JP" altLang="en-US" sz="4000" kern="0" dirty="0" smtClean="0"/>
              <a:t>ＢＡＷＧＮＣの通信路容量</a:t>
            </a:r>
            <a:endParaRPr lang="en-US" altLang="ja-JP" sz="4000" kern="0" dirty="0" smtClean="0"/>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3340774661"/>
              </p:ext>
            </p:extLst>
          </p:nvPr>
        </p:nvGraphicFramePr>
        <p:xfrm>
          <a:off x="755576" y="842333"/>
          <a:ext cx="2781000" cy="469800"/>
        </p:xfrm>
        <a:graphic>
          <a:graphicData uri="http://schemas.openxmlformats.org/presentationml/2006/ole">
            <mc:AlternateContent xmlns:mc="http://schemas.openxmlformats.org/markup-compatibility/2006">
              <mc:Choice xmlns:v="urn:schemas-microsoft-com:vml" Requires="v">
                <p:oleObj spid="_x0000_s84098" name="Equation" r:id="rId3" imgW="2781000" imgH="469800" progId="Equation.DSMT4">
                  <p:embed/>
                </p:oleObj>
              </mc:Choice>
              <mc:Fallback>
                <p:oleObj name="Equation" r:id="rId3" imgW="2781000" imgH="469800" progId="Equation.DSMT4">
                  <p:embed/>
                  <p:pic>
                    <p:nvPicPr>
                      <p:cNvPr id="0" name="オブジェクト 9"/>
                      <p:cNvPicPr>
                        <a:picLocks noChangeAspect="1" noChangeArrowheads="1"/>
                      </p:cNvPicPr>
                      <p:nvPr/>
                    </p:nvPicPr>
                    <p:blipFill>
                      <a:blip r:embed="rId4"/>
                      <a:srcRect/>
                      <a:stretch>
                        <a:fillRect/>
                      </a:stretch>
                    </p:blipFill>
                    <p:spPr bwMode="auto">
                      <a:xfrm>
                        <a:off x="755576" y="842333"/>
                        <a:ext cx="2781000" cy="46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テキスト ボックス 2"/>
          <p:cNvSpPr txBox="1"/>
          <p:nvPr/>
        </p:nvSpPr>
        <p:spPr>
          <a:xfrm>
            <a:off x="611560" y="1423519"/>
            <a:ext cx="2383986" cy="338554"/>
          </a:xfrm>
          <a:prstGeom prst="rect">
            <a:avLst/>
          </a:prstGeom>
          <a:noFill/>
        </p:spPr>
        <p:txBody>
          <a:bodyPr wrap="none" rtlCol="0">
            <a:spAutoFit/>
          </a:bodyPr>
          <a:lstStyle/>
          <a:p>
            <a:r>
              <a:rPr kumimoji="1" lang="en-US" altLang="ja-JP" sz="1600" dirty="0" smtClean="0"/>
              <a:t>Y</a:t>
            </a:r>
            <a:r>
              <a:rPr kumimoji="1" lang="ja-JP" altLang="en-US" sz="1600" dirty="0" smtClean="0"/>
              <a:t>が実数全体をとるときは</a:t>
            </a:r>
            <a:endParaRPr kumimoji="1" lang="ja-JP" altLang="en-US" sz="1600" dirty="0"/>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417003012"/>
              </p:ext>
            </p:extLst>
          </p:nvPr>
        </p:nvGraphicFramePr>
        <p:xfrm>
          <a:off x="683568" y="1844824"/>
          <a:ext cx="5473700" cy="1117600"/>
        </p:xfrm>
        <a:graphic>
          <a:graphicData uri="http://schemas.openxmlformats.org/presentationml/2006/ole">
            <mc:AlternateContent xmlns:mc="http://schemas.openxmlformats.org/markup-compatibility/2006">
              <mc:Choice xmlns:v="urn:schemas-microsoft-com:vml" Requires="v">
                <p:oleObj spid="_x0000_s84099" name="Equation" r:id="rId5" imgW="5473440" imgH="1117440" progId="Equation.DSMT4">
                  <p:embed/>
                </p:oleObj>
              </mc:Choice>
              <mc:Fallback>
                <p:oleObj name="Equation" r:id="rId5" imgW="5473440" imgH="1117440" progId="Equation.DSMT4">
                  <p:embed/>
                  <p:pic>
                    <p:nvPicPr>
                      <p:cNvPr id="0" name="オブジェクト 1"/>
                      <p:cNvPicPr>
                        <a:picLocks noChangeAspect="1" noChangeArrowheads="1"/>
                      </p:cNvPicPr>
                      <p:nvPr/>
                    </p:nvPicPr>
                    <p:blipFill>
                      <a:blip r:embed="rId6"/>
                      <a:srcRect/>
                      <a:stretch>
                        <a:fillRect/>
                      </a:stretch>
                    </p:blipFill>
                    <p:spPr bwMode="auto">
                      <a:xfrm>
                        <a:off x="683568" y="1844824"/>
                        <a:ext cx="54737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4066924475"/>
              </p:ext>
            </p:extLst>
          </p:nvPr>
        </p:nvGraphicFramePr>
        <p:xfrm>
          <a:off x="755650" y="3113360"/>
          <a:ext cx="8039100" cy="3556000"/>
        </p:xfrm>
        <a:graphic>
          <a:graphicData uri="http://schemas.openxmlformats.org/presentationml/2006/ole">
            <mc:AlternateContent xmlns:mc="http://schemas.openxmlformats.org/markup-compatibility/2006">
              <mc:Choice xmlns:v="urn:schemas-microsoft-com:vml" Requires="v">
                <p:oleObj spid="_x0000_s84100" name="Equation" r:id="rId7" imgW="8038800" imgH="3555720" progId="Equation.DSMT4">
                  <p:embed/>
                </p:oleObj>
              </mc:Choice>
              <mc:Fallback>
                <p:oleObj name="Equation" r:id="rId7" imgW="8038800" imgH="3555720" progId="Equation.DSMT4">
                  <p:embed/>
                  <p:pic>
                    <p:nvPicPr>
                      <p:cNvPr id="0" name="オブジェクト 1"/>
                      <p:cNvPicPr>
                        <a:picLocks noChangeAspect="1" noChangeArrowheads="1"/>
                      </p:cNvPicPr>
                      <p:nvPr/>
                    </p:nvPicPr>
                    <p:blipFill>
                      <a:blip r:embed="rId8"/>
                      <a:srcRect/>
                      <a:stretch>
                        <a:fillRect/>
                      </a:stretch>
                    </p:blipFill>
                    <p:spPr bwMode="auto">
                      <a:xfrm>
                        <a:off x="755650" y="3113360"/>
                        <a:ext cx="80391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角丸四角形 12"/>
          <p:cNvSpPr/>
          <p:nvPr/>
        </p:nvSpPr>
        <p:spPr bwMode="auto">
          <a:xfrm>
            <a:off x="646398" y="1799243"/>
            <a:ext cx="5616624" cy="1162871"/>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19" name="角丸四角形 18"/>
          <p:cNvSpPr/>
          <p:nvPr/>
        </p:nvSpPr>
        <p:spPr bwMode="auto">
          <a:xfrm>
            <a:off x="646398" y="5733256"/>
            <a:ext cx="3565562" cy="360040"/>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20" name="オブジェクト 19"/>
          <p:cNvGraphicFramePr>
            <a:graphicFrameLocks noChangeAspect="1"/>
          </p:cNvGraphicFramePr>
          <p:nvPr>
            <p:extLst>
              <p:ext uri="{D42A27DB-BD31-4B8C-83A1-F6EECF244321}">
                <p14:modId xmlns:p14="http://schemas.microsoft.com/office/powerpoint/2010/main" val="2081905959"/>
              </p:ext>
            </p:extLst>
          </p:nvPr>
        </p:nvGraphicFramePr>
        <p:xfrm>
          <a:off x="7016502" y="961064"/>
          <a:ext cx="1731962" cy="793750"/>
        </p:xfrm>
        <a:graphic>
          <a:graphicData uri="http://schemas.openxmlformats.org/presentationml/2006/ole">
            <mc:AlternateContent xmlns:mc="http://schemas.openxmlformats.org/markup-compatibility/2006">
              <mc:Choice xmlns:v="urn:schemas-microsoft-com:vml" Requires="v">
                <p:oleObj spid="_x0000_s84101" name="Equation" r:id="rId9" imgW="1333440" imgH="609480" progId="Equation.DSMT4">
                  <p:embed/>
                </p:oleObj>
              </mc:Choice>
              <mc:Fallback>
                <p:oleObj name="Equation" r:id="rId9" imgW="1333440" imgH="609480" progId="Equation.DSMT4">
                  <p:embed/>
                  <p:pic>
                    <p:nvPicPr>
                      <p:cNvPr id="0" name="オブジェクト 1"/>
                      <p:cNvPicPr>
                        <a:picLocks noChangeAspect="1" noChangeArrowheads="1"/>
                      </p:cNvPicPr>
                      <p:nvPr/>
                    </p:nvPicPr>
                    <p:blipFill>
                      <a:blip r:embed="rId10"/>
                      <a:srcRect/>
                      <a:stretch>
                        <a:fillRect/>
                      </a:stretch>
                    </p:blipFill>
                    <p:spPr bwMode="auto">
                      <a:xfrm>
                        <a:off x="7016502" y="961064"/>
                        <a:ext cx="173196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テキスト ボックス 22"/>
          <p:cNvSpPr txBox="1"/>
          <p:nvPr/>
        </p:nvSpPr>
        <p:spPr>
          <a:xfrm>
            <a:off x="6263022" y="898847"/>
            <a:ext cx="591829" cy="307777"/>
          </a:xfrm>
          <a:prstGeom prst="rect">
            <a:avLst/>
          </a:prstGeom>
          <a:noFill/>
        </p:spPr>
        <p:txBody>
          <a:bodyPr wrap="none" rtlCol="0">
            <a:spAutoFit/>
          </a:bodyPr>
          <a:lstStyle/>
          <a:p>
            <a:r>
              <a:rPr kumimoji="1" lang="ja-JP" altLang="en-US" sz="1400" u="sng" dirty="0" smtClean="0"/>
              <a:t>問</a:t>
            </a:r>
            <a:r>
              <a:rPr kumimoji="1" lang="en-US" altLang="ja-JP" sz="1400" u="sng" dirty="0" smtClean="0"/>
              <a:t>20</a:t>
            </a:r>
            <a:endParaRPr kumimoji="1" lang="ja-JP" altLang="en-US" sz="1400" u="sng" dirty="0"/>
          </a:p>
        </p:txBody>
      </p:sp>
      <p:sp>
        <p:nvSpPr>
          <p:cNvPr id="24" name="角丸四角形 23"/>
          <p:cNvSpPr/>
          <p:nvPr/>
        </p:nvSpPr>
        <p:spPr bwMode="auto">
          <a:xfrm>
            <a:off x="6228184" y="824409"/>
            <a:ext cx="2736304" cy="974834"/>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Tree>
    <p:extLst>
      <p:ext uri="{BB962C8B-B14F-4D97-AF65-F5344CB8AC3E}">
        <p14:creationId xmlns:p14="http://schemas.microsoft.com/office/powerpoint/2010/main" val="886320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idx="4294967295"/>
          </p:nvPr>
        </p:nvSpPr>
        <p:spPr>
          <a:xfrm>
            <a:off x="609600" y="0"/>
            <a:ext cx="7772400" cy="1143000"/>
          </a:xfrm>
        </p:spPr>
        <p:txBody>
          <a:bodyPr/>
          <a:lstStyle/>
          <a:p>
            <a:pPr eaLnBrk="1" hangingPunct="1"/>
            <a:r>
              <a:rPr lang="ja-JP" altLang="en-US" smtClean="0">
                <a:solidFill>
                  <a:schemeClr val="accent2"/>
                </a:solidFill>
              </a:rPr>
              <a:t>情報源通信路符号化の比較</a:t>
            </a:r>
          </a:p>
        </p:txBody>
      </p:sp>
      <p:graphicFrame>
        <p:nvGraphicFramePr>
          <p:cNvPr id="8195" name="Object 1029"/>
          <p:cNvGraphicFramePr>
            <a:graphicFrameLocks noChangeAspect="1"/>
          </p:cNvGraphicFramePr>
          <p:nvPr/>
        </p:nvGraphicFramePr>
        <p:xfrm>
          <a:off x="611188" y="1700213"/>
          <a:ext cx="8150225" cy="5060950"/>
        </p:xfrm>
        <a:graphic>
          <a:graphicData uri="http://schemas.openxmlformats.org/presentationml/2006/ole">
            <mc:AlternateContent xmlns:mc="http://schemas.openxmlformats.org/markup-compatibility/2006">
              <mc:Choice xmlns:v="urn:schemas-microsoft-com:vml" Requires="v">
                <p:oleObj spid="_x0000_s8308" name="文書" r:id="rId3" imgW="8162323" imgH="5075647" progId="Word.Document.8">
                  <p:embed/>
                </p:oleObj>
              </mc:Choice>
              <mc:Fallback>
                <p:oleObj name="文書" r:id="rId3" imgW="8162323" imgH="5075647" progId="Word.Document.8">
                  <p:embed/>
                  <p:pic>
                    <p:nvPicPr>
                      <p:cNvPr id="0" name="Object 10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700213"/>
                        <a:ext cx="8150225" cy="50609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bwMode="auto">
          <a:xfrm>
            <a:off x="323528" y="1340768"/>
            <a:ext cx="8352928" cy="324036"/>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Verdana" pitchFamily="34" charset="0"/>
              <a:ea typeface="ＭＳ Ｐゴシック" pitchFamily="50" charset="-128"/>
            </a:endParaRPr>
          </a:p>
        </p:txBody>
      </p:sp>
      <p:sp>
        <p:nvSpPr>
          <p:cNvPr id="5" name="正方形/長方形 4"/>
          <p:cNvSpPr/>
          <p:nvPr/>
        </p:nvSpPr>
        <p:spPr bwMode="auto">
          <a:xfrm>
            <a:off x="395536" y="1592796"/>
            <a:ext cx="8352928" cy="324036"/>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3552476038"/>
              </p:ext>
            </p:extLst>
          </p:nvPr>
        </p:nvGraphicFramePr>
        <p:xfrm>
          <a:off x="468313" y="188913"/>
          <a:ext cx="6796087" cy="296862"/>
        </p:xfrm>
        <a:graphic>
          <a:graphicData uri="http://schemas.openxmlformats.org/presentationml/2006/ole">
            <mc:AlternateContent xmlns:mc="http://schemas.openxmlformats.org/markup-compatibility/2006">
              <mc:Choice xmlns:v="urn:schemas-microsoft-com:vml" Requires="v">
                <p:oleObj spid="_x0000_s85130" name="Equation" r:id="rId3" imgW="5232240" imgH="228600" progId="Equation.DSMT4">
                  <p:embed/>
                </p:oleObj>
              </mc:Choice>
              <mc:Fallback>
                <p:oleObj name="Equation" r:id="rId3" imgW="5232240" imgH="228600" progId="Equation.DSMT4">
                  <p:embed/>
                  <p:pic>
                    <p:nvPicPr>
                      <p:cNvPr id="0" name=""/>
                      <p:cNvPicPr>
                        <a:picLocks noChangeAspect="1" noChangeArrowheads="1"/>
                      </p:cNvPicPr>
                      <p:nvPr/>
                    </p:nvPicPr>
                    <p:blipFill>
                      <a:blip r:embed="rId4"/>
                      <a:srcRect/>
                      <a:stretch>
                        <a:fillRect/>
                      </a:stretch>
                    </p:blipFill>
                    <p:spPr bwMode="auto">
                      <a:xfrm>
                        <a:off x="468313" y="188913"/>
                        <a:ext cx="679608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49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6653" y="836711"/>
            <a:ext cx="6127433" cy="2900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オブジェクト 1"/>
          <p:cNvGraphicFramePr>
            <a:graphicFrameLocks noChangeAspect="1"/>
          </p:cNvGraphicFramePr>
          <p:nvPr>
            <p:extLst>
              <p:ext uri="{D42A27DB-BD31-4B8C-83A1-F6EECF244321}">
                <p14:modId xmlns:p14="http://schemas.microsoft.com/office/powerpoint/2010/main" val="3402358398"/>
              </p:ext>
            </p:extLst>
          </p:nvPr>
        </p:nvGraphicFramePr>
        <p:xfrm>
          <a:off x="2536653" y="571599"/>
          <a:ext cx="1401763" cy="265112"/>
        </p:xfrm>
        <a:graphic>
          <a:graphicData uri="http://schemas.openxmlformats.org/presentationml/2006/ole">
            <mc:AlternateContent xmlns:mc="http://schemas.openxmlformats.org/markup-compatibility/2006">
              <mc:Choice xmlns:v="urn:schemas-microsoft-com:vml" Requires="v">
                <p:oleObj spid="_x0000_s85131" name="Equation" r:id="rId6" imgW="1079280" imgH="203040" progId="Equation.DSMT4">
                  <p:embed/>
                </p:oleObj>
              </mc:Choice>
              <mc:Fallback>
                <p:oleObj name="Equation" r:id="rId6" imgW="1079280" imgH="203040" progId="Equation.DSMT4">
                  <p:embed/>
                  <p:pic>
                    <p:nvPicPr>
                      <p:cNvPr id="0" name="オブジェクト 15"/>
                      <p:cNvPicPr>
                        <a:picLocks noChangeAspect="1" noChangeArrowheads="1"/>
                      </p:cNvPicPr>
                      <p:nvPr/>
                    </p:nvPicPr>
                    <p:blipFill>
                      <a:blip r:embed="rId7"/>
                      <a:srcRect/>
                      <a:stretch>
                        <a:fillRect/>
                      </a:stretch>
                    </p:blipFill>
                    <p:spPr bwMode="auto">
                      <a:xfrm>
                        <a:off x="2536653" y="571599"/>
                        <a:ext cx="1401763"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9" name="直線矢印コネクタ 8"/>
          <p:cNvCxnSpPr/>
          <p:nvPr/>
        </p:nvCxnSpPr>
        <p:spPr bwMode="auto">
          <a:xfrm>
            <a:off x="2195736" y="2708920"/>
            <a:ext cx="864096" cy="0"/>
          </a:xfrm>
          <a:prstGeom prst="straightConnector1">
            <a:avLst/>
          </a:prstGeom>
          <a:noFill/>
          <a:ln w="25400" cap="flat" cmpd="sng" algn="ctr">
            <a:solidFill>
              <a:schemeClr val="accent1"/>
            </a:solidFill>
            <a:prstDash val="solid"/>
            <a:round/>
            <a:headEnd type="none" w="med" len="med"/>
            <a:tailEnd type="arrow"/>
          </a:ln>
          <a:effectLst/>
        </p:spPr>
      </p:cxnSp>
      <p:graphicFrame>
        <p:nvGraphicFramePr>
          <p:cNvPr id="11" name="オブジェクト 10"/>
          <p:cNvGraphicFramePr>
            <a:graphicFrameLocks noChangeAspect="1"/>
          </p:cNvGraphicFramePr>
          <p:nvPr>
            <p:extLst>
              <p:ext uri="{D42A27DB-BD31-4B8C-83A1-F6EECF244321}">
                <p14:modId xmlns:p14="http://schemas.microsoft.com/office/powerpoint/2010/main" val="3861246325"/>
              </p:ext>
            </p:extLst>
          </p:nvPr>
        </p:nvGraphicFramePr>
        <p:xfrm>
          <a:off x="495300" y="2289374"/>
          <a:ext cx="1781175" cy="563562"/>
        </p:xfrm>
        <a:graphic>
          <a:graphicData uri="http://schemas.openxmlformats.org/presentationml/2006/ole">
            <mc:AlternateContent xmlns:mc="http://schemas.openxmlformats.org/markup-compatibility/2006">
              <mc:Choice xmlns:v="urn:schemas-microsoft-com:vml" Requires="v">
                <p:oleObj spid="_x0000_s85132" name="Equation" r:id="rId8" imgW="1371600" imgH="431640" progId="Equation.DSMT4">
                  <p:embed/>
                </p:oleObj>
              </mc:Choice>
              <mc:Fallback>
                <p:oleObj name="Equation" r:id="rId8" imgW="1371600" imgH="431640" progId="Equation.DSMT4">
                  <p:embed/>
                  <p:pic>
                    <p:nvPicPr>
                      <p:cNvPr id="0" name="オブジェクト 1"/>
                      <p:cNvPicPr>
                        <a:picLocks noChangeAspect="1" noChangeArrowheads="1"/>
                      </p:cNvPicPr>
                      <p:nvPr/>
                    </p:nvPicPr>
                    <p:blipFill>
                      <a:blip r:embed="rId9"/>
                      <a:srcRect/>
                      <a:stretch>
                        <a:fillRect/>
                      </a:stretch>
                    </p:blipFill>
                    <p:spPr bwMode="auto">
                      <a:xfrm>
                        <a:off x="495300" y="2289374"/>
                        <a:ext cx="1781175"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500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1682" y="4394635"/>
            <a:ext cx="6380798"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3" name="オブジェクト 12"/>
          <p:cNvGraphicFramePr>
            <a:graphicFrameLocks noChangeAspect="1"/>
          </p:cNvGraphicFramePr>
          <p:nvPr>
            <p:extLst>
              <p:ext uri="{D42A27DB-BD31-4B8C-83A1-F6EECF244321}">
                <p14:modId xmlns:p14="http://schemas.microsoft.com/office/powerpoint/2010/main" val="3754950593"/>
              </p:ext>
            </p:extLst>
          </p:nvPr>
        </p:nvGraphicFramePr>
        <p:xfrm>
          <a:off x="2535238" y="3989388"/>
          <a:ext cx="1352550" cy="298450"/>
        </p:xfrm>
        <a:graphic>
          <a:graphicData uri="http://schemas.openxmlformats.org/presentationml/2006/ole">
            <mc:AlternateContent xmlns:mc="http://schemas.openxmlformats.org/markup-compatibility/2006">
              <mc:Choice xmlns:v="urn:schemas-microsoft-com:vml" Requires="v">
                <p:oleObj spid="_x0000_s85133" name="Equation" r:id="rId11" imgW="1041120" imgH="228600" progId="Equation.DSMT4">
                  <p:embed/>
                </p:oleObj>
              </mc:Choice>
              <mc:Fallback>
                <p:oleObj name="Equation" r:id="rId11" imgW="1041120" imgH="228600" progId="Equation.DSMT4">
                  <p:embed/>
                  <p:pic>
                    <p:nvPicPr>
                      <p:cNvPr id="0" name="オブジェクト 1"/>
                      <p:cNvPicPr>
                        <a:picLocks noChangeAspect="1" noChangeArrowheads="1"/>
                      </p:cNvPicPr>
                      <p:nvPr/>
                    </p:nvPicPr>
                    <p:blipFill>
                      <a:blip r:embed="rId12"/>
                      <a:srcRect/>
                      <a:stretch>
                        <a:fillRect/>
                      </a:stretch>
                    </p:blipFill>
                    <p:spPr bwMode="auto">
                      <a:xfrm>
                        <a:off x="2535238" y="3989388"/>
                        <a:ext cx="13525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0" name="直線矢印コネクタ 19"/>
          <p:cNvCxnSpPr/>
          <p:nvPr/>
        </p:nvCxnSpPr>
        <p:spPr bwMode="auto">
          <a:xfrm flipH="1">
            <a:off x="3707904" y="6237312"/>
            <a:ext cx="2376264" cy="0"/>
          </a:xfrm>
          <a:prstGeom prst="straightConnector1">
            <a:avLst/>
          </a:prstGeom>
          <a:noFill/>
          <a:ln w="25400" cap="flat" cmpd="sng" algn="ctr">
            <a:solidFill>
              <a:schemeClr val="accent1"/>
            </a:solidFill>
            <a:prstDash val="solid"/>
            <a:round/>
            <a:headEnd type="none" w="med" len="med"/>
            <a:tailEnd type="arrow"/>
          </a:ln>
          <a:effectLst/>
        </p:spPr>
      </p:cxnSp>
      <p:sp>
        <p:nvSpPr>
          <p:cNvPr id="24" name="テキスト ボックス 23"/>
          <p:cNvSpPr txBox="1"/>
          <p:nvPr/>
        </p:nvSpPr>
        <p:spPr>
          <a:xfrm>
            <a:off x="6156176" y="6165304"/>
            <a:ext cx="2412840" cy="276999"/>
          </a:xfrm>
          <a:prstGeom prst="rect">
            <a:avLst/>
          </a:prstGeom>
          <a:noFill/>
        </p:spPr>
        <p:txBody>
          <a:bodyPr wrap="none" rtlCol="0">
            <a:spAutoFit/>
          </a:bodyPr>
          <a:lstStyle/>
          <a:p>
            <a:r>
              <a:rPr kumimoji="1" lang="en-US" altLang="ja-JP" sz="1200" dirty="0" smtClean="0"/>
              <a:t>R=C=1/2</a:t>
            </a:r>
            <a:r>
              <a:rPr kumimoji="1" lang="ja-JP" altLang="en-US" sz="1200" dirty="0" smtClean="0"/>
              <a:t>であることを確かめた．</a:t>
            </a:r>
            <a:endParaRPr kumimoji="1" lang="ja-JP" altLang="en-US" sz="1200" dirty="0"/>
          </a:p>
        </p:txBody>
      </p:sp>
      <p:graphicFrame>
        <p:nvGraphicFramePr>
          <p:cNvPr id="25" name="オブジェクト 24"/>
          <p:cNvGraphicFramePr>
            <a:graphicFrameLocks noChangeAspect="1"/>
          </p:cNvGraphicFramePr>
          <p:nvPr>
            <p:extLst>
              <p:ext uri="{D42A27DB-BD31-4B8C-83A1-F6EECF244321}">
                <p14:modId xmlns:p14="http://schemas.microsoft.com/office/powerpoint/2010/main" val="555908523"/>
              </p:ext>
            </p:extLst>
          </p:nvPr>
        </p:nvGraphicFramePr>
        <p:xfrm>
          <a:off x="467544" y="4705732"/>
          <a:ext cx="1884456" cy="595476"/>
        </p:xfrm>
        <a:graphic>
          <a:graphicData uri="http://schemas.openxmlformats.org/presentationml/2006/ole">
            <mc:AlternateContent xmlns:mc="http://schemas.openxmlformats.org/markup-compatibility/2006">
              <mc:Choice xmlns:v="urn:schemas-microsoft-com:vml" Requires="v">
                <p:oleObj spid="_x0000_s85134" name="Equation" r:id="rId13" imgW="2692080" imgH="850680" progId="Equation.DSMT4">
                  <p:embed/>
                </p:oleObj>
              </mc:Choice>
              <mc:Fallback>
                <p:oleObj name="Equation" r:id="rId13" imgW="2692080" imgH="850680" progId="Equation.DSMT4">
                  <p:embed/>
                  <p:pic>
                    <p:nvPicPr>
                      <p:cNvPr id="0" name="オブジェクト 15"/>
                      <p:cNvPicPr>
                        <a:picLocks noChangeAspect="1" noChangeArrowheads="1"/>
                      </p:cNvPicPr>
                      <p:nvPr/>
                    </p:nvPicPr>
                    <p:blipFill>
                      <a:blip r:embed="rId14"/>
                      <a:srcRect/>
                      <a:stretch>
                        <a:fillRect/>
                      </a:stretch>
                    </p:blipFill>
                    <p:spPr bwMode="auto">
                      <a:xfrm>
                        <a:off x="467544" y="4705732"/>
                        <a:ext cx="1884456" cy="59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角丸四角形 25"/>
          <p:cNvSpPr/>
          <p:nvPr/>
        </p:nvSpPr>
        <p:spPr bwMode="auto">
          <a:xfrm>
            <a:off x="382238" y="4581128"/>
            <a:ext cx="2029522" cy="813632"/>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Tree>
    <p:extLst>
      <p:ext uri="{BB962C8B-B14F-4D97-AF65-F5344CB8AC3E}">
        <p14:creationId xmlns:p14="http://schemas.microsoft.com/office/powerpoint/2010/main" val="7821747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bwMode="auto">
          <a:xfrm>
            <a:off x="492658" y="272951"/>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r>
              <a:rPr lang="ja-JP" altLang="en-US" sz="4000" kern="0" dirty="0" smtClean="0"/>
              <a:t>Ｘ，Ｙが共に実数全体のとき</a:t>
            </a:r>
            <a:endParaRPr lang="en-US" altLang="ja-JP" sz="4000" kern="0" dirty="0" smtClean="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3525649209"/>
              </p:ext>
            </p:extLst>
          </p:nvPr>
        </p:nvGraphicFramePr>
        <p:xfrm>
          <a:off x="899592" y="1772816"/>
          <a:ext cx="6261100" cy="2425700"/>
        </p:xfrm>
        <a:graphic>
          <a:graphicData uri="http://schemas.openxmlformats.org/presentationml/2006/ole">
            <mc:AlternateContent xmlns:mc="http://schemas.openxmlformats.org/markup-compatibility/2006">
              <mc:Choice xmlns:v="urn:schemas-microsoft-com:vml" Requires="v">
                <p:oleObj spid="_x0000_s86091" name="Equation" r:id="rId3" imgW="6260760" imgH="2425680" progId="Equation.DSMT4">
                  <p:embed/>
                </p:oleObj>
              </mc:Choice>
              <mc:Fallback>
                <p:oleObj name="Equation" r:id="rId3" imgW="6260760" imgH="2425680" progId="Equation.DSMT4">
                  <p:embed/>
                  <p:pic>
                    <p:nvPicPr>
                      <p:cNvPr id="0" name="オブジェクト 10"/>
                      <p:cNvPicPr>
                        <a:picLocks noChangeAspect="1" noChangeArrowheads="1"/>
                      </p:cNvPicPr>
                      <p:nvPr/>
                    </p:nvPicPr>
                    <p:blipFill>
                      <a:blip r:embed="rId4"/>
                      <a:srcRect/>
                      <a:stretch>
                        <a:fillRect/>
                      </a:stretch>
                    </p:blipFill>
                    <p:spPr bwMode="auto">
                      <a:xfrm>
                        <a:off x="899592" y="1772816"/>
                        <a:ext cx="62611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角丸四角形 5"/>
          <p:cNvSpPr/>
          <p:nvPr/>
        </p:nvSpPr>
        <p:spPr bwMode="auto">
          <a:xfrm>
            <a:off x="683568" y="3573016"/>
            <a:ext cx="1944216" cy="720080"/>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1515350406"/>
              </p:ext>
            </p:extLst>
          </p:nvPr>
        </p:nvGraphicFramePr>
        <p:xfrm>
          <a:off x="1292435" y="4883249"/>
          <a:ext cx="1682750" cy="561975"/>
        </p:xfrm>
        <a:graphic>
          <a:graphicData uri="http://schemas.openxmlformats.org/presentationml/2006/ole">
            <mc:AlternateContent xmlns:mc="http://schemas.openxmlformats.org/markup-compatibility/2006">
              <mc:Choice xmlns:v="urn:schemas-microsoft-com:vml" Requires="v">
                <p:oleObj spid="_x0000_s86092" name="Equation" r:id="rId5" imgW="1295280" imgH="431640" progId="Equation.DSMT4">
                  <p:embed/>
                </p:oleObj>
              </mc:Choice>
              <mc:Fallback>
                <p:oleObj name="Equation" r:id="rId5" imgW="1295280" imgH="431640" progId="Equation.DSMT4">
                  <p:embed/>
                  <p:pic>
                    <p:nvPicPr>
                      <p:cNvPr id="0" name=""/>
                      <p:cNvPicPr>
                        <a:picLocks noChangeAspect="1" noChangeArrowheads="1"/>
                      </p:cNvPicPr>
                      <p:nvPr/>
                    </p:nvPicPr>
                    <p:blipFill>
                      <a:blip r:embed="rId6"/>
                      <a:srcRect/>
                      <a:stretch>
                        <a:fillRect/>
                      </a:stretch>
                    </p:blipFill>
                    <p:spPr bwMode="auto">
                      <a:xfrm>
                        <a:off x="1292435" y="4883249"/>
                        <a:ext cx="16827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テキスト ボックス 17"/>
          <p:cNvSpPr txBox="1"/>
          <p:nvPr/>
        </p:nvSpPr>
        <p:spPr>
          <a:xfrm>
            <a:off x="646398" y="4655566"/>
            <a:ext cx="915635" cy="307777"/>
          </a:xfrm>
          <a:prstGeom prst="rect">
            <a:avLst/>
          </a:prstGeom>
          <a:noFill/>
        </p:spPr>
        <p:txBody>
          <a:bodyPr wrap="none" rtlCol="0">
            <a:spAutoFit/>
          </a:bodyPr>
          <a:lstStyle/>
          <a:p>
            <a:r>
              <a:rPr kumimoji="1" lang="ja-JP" altLang="en-US" sz="1400" u="sng" dirty="0" smtClean="0"/>
              <a:t>問</a:t>
            </a:r>
            <a:r>
              <a:rPr kumimoji="1" lang="en-US" altLang="ja-JP" sz="1400" u="sng" dirty="0" smtClean="0"/>
              <a:t>22(</a:t>
            </a:r>
            <a:r>
              <a:rPr kumimoji="1" lang="ja-JP" altLang="en-US" sz="1400" u="sng" dirty="0" smtClean="0"/>
              <a:t>レ）</a:t>
            </a:r>
            <a:endParaRPr kumimoji="1" lang="ja-JP" altLang="en-US" sz="1400" u="sng" dirty="0"/>
          </a:p>
        </p:txBody>
      </p:sp>
      <p:sp>
        <p:nvSpPr>
          <p:cNvPr id="21" name="角丸四角形 20"/>
          <p:cNvSpPr/>
          <p:nvPr/>
        </p:nvSpPr>
        <p:spPr bwMode="auto">
          <a:xfrm>
            <a:off x="611560" y="4581128"/>
            <a:ext cx="2736304" cy="974834"/>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22" name="オブジェクト 21"/>
          <p:cNvGraphicFramePr>
            <a:graphicFrameLocks noChangeAspect="1"/>
          </p:cNvGraphicFramePr>
          <p:nvPr>
            <p:extLst>
              <p:ext uri="{D42A27DB-BD31-4B8C-83A1-F6EECF244321}">
                <p14:modId xmlns:p14="http://schemas.microsoft.com/office/powerpoint/2010/main" val="1204505875"/>
              </p:ext>
            </p:extLst>
          </p:nvPr>
        </p:nvGraphicFramePr>
        <p:xfrm>
          <a:off x="4568825" y="4810125"/>
          <a:ext cx="3827463" cy="908050"/>
        </p:xfrm>
        <a:graphic>
          <a:graphicData uri="http://schemas.openxmlformats.org/presentationml/2006/ole">
            <mc:AlternateContent xmlns:mc="http://schemas.openxmlformats.org/markup-compatibility/2006">
              <mc:Choice xmlns:v="urn:schemas-microsoft-com:vml" Requires="v">
                <p:oleObj spid="_x0000_s86093" name="Equation" r:id="rId7" imgW="2946240" imgH="698400" progId="Equation.DSMT4">
                  <p:embed/>
                </p:oleObj>
              </mc:Choice>
              <mc:Fallback>
                <p:oleObj name="Equation" r:id="rId7" imgW="2946240" imgH="698400" progId="Equation.DSMT4">
                  <p:embed/>
                  <p:pic>
                    <p:nvPicPr>
                      <p:cNvPr id="0" name=""/>
                      <p:cNvPicPr>
                        <a:picLocks noChangeAspect="1" noChangeArrowheads="1"/>
                      </p:cNvPicPr>
                      <p:nvPr/>
                    </p:nvPicPr>
                    <p:blipFill>
                      <a:blip r:embed="rId8"/>
                      <a:srcRect/>
                      <a:stretch>
                        <a:fillRect/>
                      </a:stretch>
                    </p:blipFill>
                    <p:spPr bwMode="auto">
                      <a:xfrm>
                        <a:off x="4568825" y="4810125"/>
                        <a:ext cx="382746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テキスト ボックス 24"/>
          <p:cNvSpPr txBox="1"/>
          <p:nvPr/>
        </p:nvSpPr>
        <p:spPr>
          <a:xfrm>
            <a:off x="4067944" y="4581128"/>
            <a:ext cx="591829" cy="307777"/>
          </a:xfrm>
          <a:prstGeom prst="rect">
            <a:avLst/>
          </a:prstGeom>
          <a:noFill/>
        </p:spPr>
        <p:txBody>
          <a:bodyPr wrap="none" rtlCol="0">
            <a:spAutoFit/>
          </a:bodyPr>
          <a:lstStyle/>
          <a:p>
            <a:r>
              <a:rPr kumimoji="1" lang="ja-JP" altLang="en-US" sz="1400" u="sng" dirty="0" smtClean="0"/>
              <a:t>問</a:t>
            </a:r>
            <a:r>
              <a:rPr kumimoji="1" lang="en-US" altLang="ja-JP" sz="1400" u="sng" dirty="0" smtClean="0"/>
              <a:t>23</a:t>
            </a:r>
          </a:p>
        </p:txBody>
      </p:sp>
      <p:sp>
        <p:nvSpPr>
          <p:cNvPr id="26" name="角丸四角形 25"/>
          <p:cNvSpPr/>
          <p:nvPr/>
        </p:nvSpPr>
        <p:spPr bwMode="auto">
          <a:xfrm>
            <a:off x="3995936" y="4581128"/>
            <a:ext cx="4896544" cy="1296144"/>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Verdana" pitchFamily="34" charset="0"/>
              <a:ea typeface="ＭＳ Ｐゴシック" pitchFamily="50" charset="-128"/>
            </a:endParaRPr>
          </a:p>
        </p:txBody>
      </p:sp>
      <p:cxnSp>
        <p:nvCxnSpPr>
          <p:cNvPr id="10" name="直線矢印コネクタ 9"/>
          <p:cNvCxnSpPr/>
          <p:nvPr/>
        </p:nvCxnSpPr>
        <p:spPr bwMode="auto">
          <a:xfrm flipH="1">
            <a:off x="2771800" y="3933056"/>
            <a:ext cx="720080" cy="0"/>
          </a:xfrm>
          <a:prstGeom prst="straightConnector1">
            <a:avLst/>
          </a:prstGeom>
          <a:noFill/>
          <a:ln w="25400" cap="flat" cmpd="sng" algn="ctr">
            <a:solidFill>
              <a:schemeClr val="accent1"/>
            </a:solidFill>
            <a:prstDash val="solid"/>
            <a:round/>
            <a:headEnd type="none" w="med" len="med"/>
            <a:tailEnd type="arrow"/>
          </a:ln>
          <a:effectLst/>
        </p:spPr>
      </p:cxnSp>
      <p:sp>
        <p:nvSpPr>
          <p:cNvPr id="12" name="正方形/長方形 11"/>
          <p:cNvSpPr/>
          <p:nvPr/>
        </p:nvSpPr>
        <p:spPr>
          <a:xfrm>
            <a:off x="3635896" y="3748390"/>
            <a:ext cx="1765227" cy="338554"/>
          </a:xfrm>
          <a:prstGeom prst="rect">
            <a:avLst/>
          </a:prstGeom>
        </p:spPr>
        <p:txBody>
          <a:bodyPr wrap="none">
            <a:spAutoFit/>
          </a:bodyPr>
          <a:lstStyle/>
          <a:p>
            <a:r>
              <a:rPr lang="ja-JP" altLang="en-US" sz="1600" kern="0" dirty="0" smtClean="0">
                <a:solidFill>
                  <a:schemeClr val="tx2"/>
                </a:solidFill>
              </a:rPr>
              <a:t>シャノンーハートレ</a:t>
            </a:r>
            <a:endParaRPr lang="en-US" altLang="ja-JP" sz="1600" kern="0" dirty="0">
              <a:solidFill>
                <a:schemeClr val="tx2"/>
              </a:solidFill>
            </a:endParaRPr>
          </a:p>
        </p:txBody>
      </p:sp>
    </p:spTree>
    <p:extLst>
      <p:ext uri="{BB962C8B-B14F-4D97-AF65-F5344CB8AC3E}">
        <p14:creationId xmlns:p14="http://schemas.microsoft.com/office/powerpoint/2010/main" val="2488818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44450"/>
            <a:ext cx="7772400" cy="882650"/>
          </a:xfrm>
        </p:spPr>
        <p:txBody>
          <a:bodyPr/>
          <a:lstStyle/>
          <a:p>
            <a:pPr eaLnBrk="1" hangingPunct="1"/>
            <a:r>
              <a:rPr lang="ja-JP" altLang="en-US" dirty="0" smtClean="0">
                <a:solidFill>
                  <a:schemeClr val="accent2"/>
                </a:solidFill>
              </a:rPr>
              <a:t>情報源の種類</a:t>
            </a:r>
          </a:p>
        </p:txBody>
      </p:sp>
      <p:sp>
        <p:nvSpPr>
          <p:cNvPr id="9219" name="Rectangle 3"/>
          <p:cNvSpPr>
            <a:spLocks noGrp="1" noChangeArrowheads="1"/>
          </p:cNvSpPr>
          <p:nvPr>
            <p:ph type="body" idx="1"/>
          </p:nvPr>
        </p:nvSpPr>
        <p:spPr>
          <a:xfrm>
            <a:off x="827088" y="1557338"/>
            <a:ext cx="7772400" cy="647700"/>
          </a:xfrm>
        </p:spPr>
        <p:txBody>
          <a:bodyPr/>
          <a:lstStyle/>
          <a:p>
            <a:pPr eaLnBrk="1" hangingPunct="1"/>
            <a:r>
              <a:rPr lang="ja-JP" altLang="en-US" sz="1400" dirty="0" smtClean="0"/>
              <a:t>離散情報源　（ディジタル情報源）・・・・だいたいはこちらを仮定する．</a:t>
            </a:r>
          </a:p>
          <a:p>
            <a:pPr eaLnBrk="1" hangingPunct="1"/>
            <a:r>
              <a:rPr lang="ja-JP" altLang="en-US" sz="1400" dirty="0" smtClean="0"/>
              <a:t>連続的情報源　（アナログ情報源）</a:t>
            </a:r>
          </a:p>
        </p:txBody>
      </p:sp>
      <p:graphicFrame>
        <p:nvGraphicFramePr>
          <p:cNvPr id="9220" name="Object 6"/>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10018" name="Equation" r:id="rId3" imgW="435285" imgH="677109" progId="Equation.DSMT4">
                  <p:embed/>
                </p:oleObj>
              </mc:Choice>
              <mc:Fallback>
                <p:oleObj name="Equation" r:id="rId3" imgW="435285" imgH="677109"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1" name="Text Box 9"/>
          <p:cNvSpPr txBox="1">
            <a:spLocks noChangeArrowheads="1"/>
          </p:cNvSpPr>
          <p:nvPr/>
        </p:nvSpPr>
        <p:spPr bwMode="auto">
          <a:xfrm>
            <a:off x="827088" y="2276475"/>
            <a:ext cx="1327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r>
              <a:rPr lang="ja-JP" altLang="en-US">
                <a:solidFill>
                  <a:srgbClr val="FF3300"/>
                </a:solidFill>
              </a:rPr>
              <a:t>記号の定義</a:t>
            </a:r>
          </a:p>
        </p:txBody>
      </p:sp>
      <p:sp>
        <p:nvSpPr>
          <p:cNvPr id="9222" name="Text Box 10"/>
          <p:cNvSpPr txBox="1">
            <a:spLocks noChangeArrowheads="1"/>
          </p:cNvSpPr>
          <p:nvPr/>
        </p:nvSpPr>
        <p:spPr bwMode="auto">
          <a:xfrm>
            <a:off x="1116013" y="2708275"/>
            <a:ext cx="6985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pPr>
            <a:r>
              <a:rPr lang="ja-JP" altLang="en-US" sz="1400" dirty="0"/>
              <a:t>情報源アルファベット（</a:t>
            </a:r>
            <a:r>
              <a:rPr lang="ja-JP" altLang="en-US" sz="1400" dirty="0" smtClean="0">
                <a:latin typeface="Arial" panose="020B0604020202020204" pitchFamily="34" charset="0"/>
              </a:rPr>
              <a:t>”</a:t>
            </a:r>
            <a:r>
              <a:rPr lang="ja-JP" altLang="en-US" sz="1400" dirty="0"/>
              <a:t>晴</a:t>
            </a:r>
            <a:r>
              <a:rPr lang="ja-JP" altLang="en-US" sz="1400" dirty="0" smtClean="0"/>
              <a:t>れ</a:t>
            </a:r>
            <a:r>
              <a:rPr lang="ja-JP" altLang="en-US" sz="1400" dirty="0" smtClean="0">
                <a:latin typeface="Arial" panose="020B0604020202020204" pitchFamily="34" charset="0"/>
              </a:rPr>
              <a:t>”</a:t>
            </a:r>
            <a:r>
              <a:rPr lang="ja-JP" altLang="en-US" sz="1400" dirty="0"/>
              <a:t>，</a:t>
            </a:r>
            <a:r>
              <a:rPr lang="ja-JP" altLang="en-US" sz="1400" dirty="0" smtClean="0">
                <a:latin typeface="Arial" panose="020B0604020202020204" pitchFamily="34" charset="0"/>
              </a:rPr>
              <a:t>”</a:t>
            </a:r>
            <a:r>
              <a:rPr lang="ja-JP" altLang="en-US" sz="1400" dirty="0"/>
              <a:t>雨</a:t>
            </a:r>
            <a:r>
              <a:rPr lang="ja-JP" altLang="en-US" sz="1400" dirty="0" smtClean="0">
                <a:latin typeface="Arial" panose="020B0604020202020204" pitchFamily="34" charset="0"/>
              </a:rPr>
              <a:t>”</a:t>
            </a:r>
            <a:r>
              <a:rPr lang="ja-JP" altLang="en-US" sz="1400" dirty="0"/>
              <a:t>，</a:t>
            </a:r>
            <a:r>
              <a:rPr lang="ja-JP" altLang="en-US" sz="1400" dirty="0" smtClean="0">
                <a:latin typeface="Arial" panose="020B0604020202020204" pitchFamily="34" charset="0"/>
              </a:rPr>
              <a:t>”</a:t>
            </a:r>
            <a:r>
              <a:rPr lang="ja-JP" altLang="en-US" sz="1400" dirty="0"/>
              <a:t>曇</a:t>
            </a:r>
            <a:r>
              <a:rPr lang="ja-JP" altLang="en-US" sz="1400" dirty="0" smtClean="0"/>
              <a:t>り</a:t>
            </a:r>
            <a:r>
              <a:rPr lang="ja-JP" altLang="en-US" sz="1400" dirty="0" smtClean="0">
                <a:latin typeface="Arial" panose="020B0604020202020204" pitchFamily="34" charset="0"/>
              </a:rPr>
              <a:t>”</a:t>
            </a:r>
            <a:r>
              <a:rPr lang="en-US" altLang="ja-JP" sz="1400" dirty="0"/>
              <a:t>)</a:t>
            </a:r>
            <a:r>
              <a:rPr lang="ja-JP" altLang="en-US" sz="1400" dirty="0"/>
              <a:t>といった情報を記号的に</a:t>
            </a:r>
          </a:p>
          <a:p>
            <a:pPr eaLnBrk="1" hangingPunct="1">
              <a:spcBef>
                <a:spcPct val="50000"/>
              </a:spcBef>
            </a:pPr>
            <a:r>
              <a:rPr lang="ja-JP" altLang="en-US" sz="1400" dirty="0"/>
              <a:t>と表したもの．時刻</a:t>
            </a:r>
            <a:r>
              <a:rPr lang="en-US" altLang="ja-JP" sz="1400" dirty="0" err="1"/>
              <a:t>i</a:t>
            </a:r>
            <a:r>
              <a:rPr lang="ja-JP" altLang="en-US" sz="1400" dirty="0" err="1"/>
              <a:t>での</a:t>
            </a:r>
            <a:r>
              <a:rPr lang="ja-JP" altLang="en-US" sz="1400" dirty="0"/>
              <a:t>情報源の出力を    で表す．</a:t>
            </a:r>
          </a:p>
          <a:p>
            <a:pPr eaLnBrk="1" hangingPunct="1">
              <a:spcBef>
                <a:spcPct val="50000"/>
              </a:spcBef>
            </a:pPr>
            <a:r>
              <a:rPr lang="ja-JP" altLang="en-US" sz="1400" dirty="0"/>
              <a:t>　　　　　　　　　　　の確率分布を</a:t>
            </a:r>
          </a:p>
        </p:txBody>
      </p:sp>
      <p:graphicFrame>
        <p:nvGraphicFramePr>
          <p:cNvPr id="9223" name="Object 11"/>
          <p:cNvGraphicFramePr>
            <a:graphicFrameLocks noChangeAspect="1"/>
          </p:cNvGraphicFramePr>
          <p:nvPr>
            <p:extLst>
              <p:ext uri="{D42A27DB-BD31-4B8C-83A1-F6EECF244321}">
                <p14:modId xmlns:p14="http://schemas.microsoft.com/office/powerpoint/2010/main" val="1343762678"/>
              </p:ext>
            </p:extLst>
          </p:nvPr>
        </p:nvGraphicFramePr>
        <p:xfrm>
          <a:off x="6669088" y="2727325"/>
          <a:ext cx="1377950" cy="298450"/>
        </p:xfrm>
        <a:graphic>
          <a:graphicData uri="http://schemas.openxmlformats.org/presentationml/2006/ole">
            <mc:AlternateContent xmlns:mc="http://schemas.openxmlformats.org/markup-compatibility/2006">
              <mc:Choice xmlns:v="urn:schemas-microsoft-com:vml" Requires="v">
                <p:oleObj spid="_x0000_s10019" name="Equation" r:id="rId5" imgW="1054100" imgH="228600" progId="Equation.DSMT4">
                  <p:embed/>
                </p:oleObj>
              </mc:Choice>
              <mc:Fallback>
                <p:oleObj name="Equation" r:id="rId5" imgW="1054100" imgH="228600" progId="Equation.DSMT4">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9088" y="2727325"/>
                        <a:ext cx="13779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4" name="Object 12"/>
          <p:cNvGraphicFramePr>
            <a:graphicFrameLocks noChangeAspect="1"/>
          </p:cNvGraphicFramePr>
          <p:nvPr/>
        </p:nvGraphicFramePr>
        <p:xfrm>
          <a:off x="4211638" y="3060700"/>
          <a:ext cx="247650" cy="296863"/>
        </p:xfrm>
        <a:graphic>
          <a:graphicData uri="http://schemas.openxmlformats.org/presentationml/2006/ole">
            <mc:AlternateContent xmlns:mc="http://schemas.openxmlformats.org/markup-compatibility/2006">
              <mc:Choice xmlns:v="urn:schemas-microsoft-com:vml" Requires="v">
                <p:oleObj spid="_x0000_s10020" name="Equation" r:id="rId7" imgW="190500" imgH="228600" progId="Equation.DSMT4">
                  <p:embed/>
                </p:oleObj>
              </mc:Choice>
              <mc:Fallback>
                <p:oleObj name="Equation" r:id="rId7" imgW="190500" imgH="228600" progId="Equation.DSMT4">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1638" y="3060700"/>
                        <a:ext cx="247650" cy="29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5" name="Object 13"/>
          <p:cNvGraphicFramePr>
            <a:graphicFrameLocks noChangeAspect="1"/>
          </p:cNvGraphicFramePr>
          <p:nvPr/>
        </p:nvGraphicFramePr>
        <p:xfrm>
          <a:off x="1187450" y="3362325"/>
          <a:ext cx="1263650" cy="298450"/>
        </p:xfrm>
        <a:graphic>
          <a:graphicData uri="http://schemas.openxmlformats.org/presentationml/2006/ole">
            <mc:AlternateContent xmlns:mc="http://schemas.openxmlformats.org/markup-compatibility/2006">
              <mc:Choice xmlns:v="urn:schemas-microsoft-com:vml" Requires="v">
                <p:oleObj spid="_x0000_s10021" name="Equation" r:id="rId9" imgW="965200" imgH="228600" progId="Equation.DSMT4">
                  <p:embed/>
                </p:oleObj>
              </mc:Choice>
              <mc:Fallback>
                <p:oleObj name="Equation" r:id="rId9" imgW="965200" imgH="228600" progId="Equation.DSMT4">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87450" y="3362325"/>
                        <a:ext cx="12636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6" name="Object 14"/>
          <p:cNvGraphicFramePr>
            <a:graphicFrameLocks noChangeAspect="1"/>
          </p:cNvGraphicFramePr>
          <p:nvPr/>
        </p:nvGraphicFramePr>
        <p:xfrm>
          <a:off x="1908175" y="3716338"/>
          <a:ext cx="5686425" cy="312737"/>
        </p:xfrm>
        <a:graphic>
          <a:graphicData uri="http://schemas.openxmlformats.org/presentationml/2006/ole">
            <mc:AlternateContent xmlns:mc="http://schemas.openxmlformats.org/markup-compatibility/2006">
              <mc:Choice xmlns:v="urn:schemas-microsoft-com:vml" Requires="v">
                <p:oleObj spid="_x0000_s10022" name="Equation" r:id="rId11" imgW="4381500" imgH="241300" progId="Equation.DSMT4">
                  <p:embed/>
                </p:oleObj>
              </mc:Choice>
              <mc:Fallback>
                <p:oleObj name="Equation" r:id="rId11" imgW="4381500" imgH="241300" progId="Equation.DSMT4">
                  <p:embed/>
                  <p:pic>
                    <p:nvPicPr>
                      <p:cNvPr id="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8175" y="3716338"/>
                        <a:ext cx="5686425" cy="312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7" name="Text Box 15"/>
          <p:cNvSpPr txBox="1">
            <a:spLocks noChangeArrowheads="1"/>
          </p:cNvSpPr>
          <p:nvPr/>
        </p:nvSpPr>
        <p:spPr bwMode="auto">
          <a:xfrm>
            <a:off x="1116013" y="4076700"/>
            <a:ext cx="6624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pPr>
            <a:r>
              <a:rPr lang="ja-JP" altLang="en-US" sz="1400"/>
              <a:t>とする．　　　　　　　　　は　　の任意の元．</a:t>
            </a:r>
          </a:p>
        </p:txBody>
      </p:sp>
      <p:graphicFrame>
        <p:nvGraphicFramePr>
          <p:cNvPr id="9228" name="Object 16"/>
          <p:cNvGraphicFramePr>
            <a:graphicFrameLocks noChangeAspect="1"/>
          </p:cNvGraphicFramePr>
          <p:nvPr/>
        </p:nvGraphicFramePr>
        <p:xfrm>
          <a:off x="1763713" y="4100513"/>
          <a:ext cx="1079500" cy="298450"/>
        </p:xfrm>
        <a:graphic>
          <a:graphicData uri="http://schemas.openxmlformats.org/presentationml/2006/ole">
            <mc:AlternateContent xmlns:mc="http://schemas.openxmlformats.org/markup-compatibility/2006">
              <mc:Choice xmlns:v="urn:schemas-microsoft-com:vml" Requires="v">
                <p:oleObj spid="_x0000_s10023" name="Equation" r:id="rId13" imgW="825500" imgH="228600" progId="Equation.DSMT4">
                  <p:embed/>
                </p:oleObj>
              </mc:Choice>
              <mc:Fallback>
                <p:oleObj name="Equation" r:id="rId13" imgW="825500" imgH="228600" progId="Equation.DSMT4">
                  <p:embed/>
                  <p:pic>
                    <p:nvPicPr>
                      <p:cNvPr id="0"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63713" y="4100513"/>
                        <a:ext cx="107950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9" name="Object 17"/>
          <p:cNvGraphicFramePr>
            <a:graphicFrameLocks noChangeAspect="1"/>
          </p:cNvGraphicFramePr>
          <p:nvPr/>
        </p:nvGraphicFramePr>
        <p:xfrm>
          <a:off x="3019425" y="4133850"/>
          <a:ext cx="179388" cy="228600"/>
        </p:xfrm>
        <a:graphic>
          <a:graphicData uri="http://schemas.openxmlformats.org/presentationml/2006/ole">
            <mc:AlternateContent xmlns:mc="http://schemas.openxmlformats.org/markup-compatibility/2006">
              <mc:Choice xmlns:v="urn:schemas-microsoft-com:vml" Requires="v">
                <p:oleObj spid="_x0000_s10024" name="Equation" r:id="rId15" imgW="139579" imgH="177646" progId="Equation.DSMT4">
                  <p:embed/>
                </p:oleObj>
              </mc:Choice>
              <mc:Fallback>
                <p:oleObj name="Equation" r:id="rId15" imgW="139579" imgH="177646" progId="Equation.DSMT4">
                  <p:embed/>
                  <p:pic>
                    <p:nvPicPr>
                      <p:cNvPr id="0" name="Object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19425" y="4133850"/>
                        <a:ext cx="17938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30" name="AutoShape 18"/>
          <p:cNvSpPr>
            <a:spLocks noChangeArrowheads="1"/>
          </p:cNvSpPr>
          <p:nvPr/>
        </p:nvSpPr>
        <p:spPr bwMode="auto">
          <a:xfrm>
            <a:off x="827088" y="2205038"/>
            <a:ext cx="7345362" cy="2303462"/>
          </a:xfrm>
          <a:prstGeom prst="roundRect">
            <a:avLst>
              <a:gd name="adj" fmla="val 16667"/>
            </a:avLst>
          </a:prstGeom>
          <a:noFill/>
          <a:ln w="254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endParaRPr lang="ja-JP" altLang="en-US"/>
          </a:p>
        </p:txBody>
      </p:sp>
      <p:sp>
        <p:nvSpPr>
          <p:cNvPr id="9231" name="Text Box 19"/>
          <p:cNvSpPr txBox="1">
            <a:spLocks noChangeArrowheads="1"/>
          </p:cNvSpPr>
          <p:nvPr/>
        </p:nvSpPr>
        <p:spPr bwMode="auto">
          <a:xfrm>
            <a:off x="1042988" y="4940300"/>
            <a:ext cx="4968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pPr>
            <a:r>
              <a:rPr lang="ja-JP" altLang="en-US" sz="2400" dirty="0" smtClean="0">
                <a:solidFill>
                  <a:srgbClr val="FF3300"/>
                </a:solidFill>
              </a:rPr>
              <a:t>何故</a:t>
            </a:r>
            <a:r>
              <a:rPr lang="ja-JP" altLang="en-US" sz="2400" dirty="0">
                <a:solidFill>
                  <a:srgbClr val="FF3300"/>
                </a:solidFill>
              </a:rPr>
              <a:t>確率を導入</a:t>
            </a:r>
            <a:r>
              <a:rPr lang="ja-JP" altLang="en-US" sz="2400" dirty="0" smtClean="0">
                <a:solidFill>
                  <a:srgbClr val="FF3300"/>
                </a:solidFill>
              </a:rPr>
              <a:t>するのか？</a:t>
            </a:r>
            <a:endParaRPr lang="ja-JP" altLang="en-US" sz="2400" dirty="0">
              <a:solidFill>
                <a:srgbClr val="FF3300"/>
              </a:solidFill>
            </a:endParaRPr>
          </a:p>
        </p:txBody>
      </p:sp>
      <p:sp>
        <p:nvSpPr>
          <p:cNvPr id="9232" name="Text Box 20"/>
          <p:cNvSpPr txBox="1">
            <a:spLocks noChangeArrowheads="1"/>
          </p:cNvSpPr>
          <p:nvPr/>
        </p:nvSpPr>
        <p:spPr bwMode="auto">
          <a:xfrm>
            <a:off x="971550" y="5445125"/>
            <a:ext cx="7142163"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pPr>
            <a:r>
              <a:rPr lang="ja-JP" altLang="en-US" sz="1400" dirty="0"/>
              <a:t>頻度の大きい情報源には</a:t>
            </a:r>
            <a:r>
              <a:rPr lang="ja-JP" altLang="en-US" sz="1400" dirty="0">
                <a:solidFill>
                  <a:srgbClr val="FF3300"/>
                </a:solidFill>
              </a:rPr>
              <a:t>短い</a:t>
            </a:r>
            <a:r>
              <a:rPr lang="ja-JP" altLang="en-US" sz="1400" dirty="0"/>
              <a:t>符号化を与え，頻度の小さい情報源には</a:t>
            </a:r>
            <a:r>
              <a:rPr lang="ja-JP" altLang="en-US" sz="1400" dirty="0">
                <a:solidFill>
                  <a:srgbClr val="0000FF"/>
                </a:solidFill>
              </a:rPr>
              <a:t>長い</a:t>
            </a:r>
            <a:r>
              <a:rPr lang="ja-JP" altLang="en-US" sz="1400" dirty="0"/>
              <a:t>符号化を</a:t>
            </a:r>
          </a:p>
          <a:p>
            <a:pPr eaLnBrk="1" hangingPunct="1">
              <a:spcBef>
                <a:spcPct val="50000"/>
              </a:spcBef>
            </a:pPr>
            <a:r>
              <a:rPr lang="ja-JP" altLang="en-US" sz="1400" dirty="0"/>
              <a:t>与えれば直感的に</a:t>
            </a:r>
            <a:r>
              <a:rPr lang="ja-JP" altLang="en-US" sz="1400" dirty="0">
                <a:solidFill>
                  <a:srgbClr val="0000FF"/>
                </a:solidFill>
              </a:rPr>
              <a:t>効率的</a:t>
            </a:r>
            <a:r>
              <a:rPr lang="ja-JP" altLang="en-US" sz="1400" dirty="0"/>
              <a:t>となることから確率導入の意義がわかるだろう．</a:t>
            </a:r>
          </a:p>
          <a:p>
            <a:pPr eaLnBrk="1" hangingPunct="1"/>
            <a:endParaRPr lang="en-US" altLang="ja-JP" sz="1400" dirty="0"/>
          </a:p>
        </p:txBody>
      </p:sp>
      <p:sp>
        <p:nvSpPr>
          <p:cNvPr id="9233" name="AutoShape 21"/>
          <p:cNvSpPr>
            <a:spLocks noChangeArrowheads="1"/>
          </p:cNvSpPr>
          <p:nvPr/>
        </p:nvSpPr>
        <p:spPr bwMode="auto">
          <a:xfrm>
            <a:off x="900113" y="4868863"/>
            <a:ext cx="7272337" cy="1512887"/>
          </a:xfrm>
          <a:prstGeom prst="roundRect">
            <a:avLst>
              <a:gd name="adj" fmla="val 16667"/>
            </a:avLst>
          </a:prstGeom>
          <a:noFill/>
          <a:ln w="254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endParaRPr lang="ja-JP"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468313" y="4292600"/>
            <a:ext cx="8135937" cy="14398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243" name="テキスト ボックス 3"/>
          <p:cNvSpPr txBox="1">
            <a:spLocks noChangeArrowheads="1"/>
          </p:cNvSpPr>
          <p:nvPr/>
        </p:nvSpPr>
        <p:spPr bwMode="auto">
          <a:xfrm>
            <a:off x="611188" y="1773238"/>
            <a:ext cx="7993062"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r>
              <a:rPr lang="ja-JP" altLang="en-US" sz="1400">
                <a:latin typeface="ＭＳ 明朝" panose="02020609040205080304" pitchFamily="17" charset="-128"/>
                <a:ea typeface="ＭＳ 明朝" panose="02020609040205080304" pitchFamily="17" charset="-128"/>
              </a:rPr>
              <a:t>符号の分類とその特徴づけを勉強しよう．</a:t>
            </a:r>
          </a:p>
          <a:p>
            <a:pPr eaLnBrk="1" hangingPunct="1"/>
            <a:r>
              <a:rPr lang="ja-JP" altLang="en-US" sz="1400">
                <a:latin typeface="ＭＳ 明朝" panose="02020609040205080304" pitchFamily="17" charset="-128"/>
                <a:ea typeface="ＭＳ 明朝" panose="02020609040205080304" pitchFamily="17" charset="-128"/>
              </a:rPr>
              <a:t>情報源アルファベットを実際に伝達する場合，情報源記号を符号に変換することが必要なる．</a:t>
            </a:r>
            <a:endParaRPr lang="en-US" altLang="ja-JP" sz="1400">
              <a:latin typeface="ＭＳ 明朝" panose="02020609040205080304" pitchFamily="17" charset="-128"/>
              <a:ea typeface="ＭＳ 明朝" panose="02020609040205080304" pitchFamily="17" charset="-128"/>
            </a:endParaRPr>
          </a:p>
          <a:p>
            <a:pPr eaLnBrk="1" hangingPunct="1"/>
            <a:r>
              <a:rPr lang="ja-JP" altLang="en-US" sz="1400">
                <a:latin typeface="ＭＳ 明朝" panose="02020609040205080304" pitchFamily="17" charset="-128"/>
                <a:ea typeface="ＭＳ 明朝" panose="02020609040205080304" pitchFamily="17" charset="-128"/>
              </a:rPr>
              <a:t>これを符号化とよぶ．具体的には情報源アルファベット</a:t>
            </a:r>
            <a:endParaRPr lang="en-US" altLang="ja-JP" sz="1400">
              <a:latin typeface="ＭＳ 明朝" panose="02020609040205080304" pitchFamily="17" charset="-128"/>
              <a:ea typeface="ＭＳ 明朝" panose="02020609040205080304" pitchFamily="17" charset="-128"/>
            </a:endParaRPr>
          </a:p>
          <a:p>
            <a:pPr eaLnBrk="1" hangingPunct="1"/>
            <a:endParaRPr lang="en-US" altLang="ja-JP" sz="1400">
              <a:latin typeface="ＭＳ 明朝" panose="02020609040205080304" pitchFamily="17" charset="-128"/>
              <a:ea typeface="ＭＳ 明朝" panose="02020609040205080304" pitchFamily="17" charset="-128"/>
            </a:endParaRPr>
          </a:p>
          <a:p>
            <a:pPr eaLnBrk="1" hangingPunct="1"/>
            <a:endParaRPr lang="en-US" altLang="ja-JP" sz="1400">
              <a:latin typeface="ＭＳ 明朝" panose="02020609040205080304" pitchFamily="17" charset="-128"/>
              <a:ea typeface="ＭＳ 明朝" panose="02020609040205080304" pitchFamily="17" charset="-128"/>
            </a:endParaRPr>
          </a:p>
          <a:p>
            <a:pPr eaLnBrk="1" hangingPunct="1"/>
            <a:endParaRPr lang="ja-JP" altLang="en-US" sz="1400">
              <a:latin typeface="ＭＳ 明朝" panose="02020609040205080304" pitchFamily="17" charset="-128"/>
              <a:ea typeface="ＭＳ 明朝" panose="02020609040205080304" pitchFamily="17" charset="-128"/>
            </a:endParaRPr>
          </a:p>
          <a:p>
            <a:pPr eaLnBrk="1" hangingPunct="1"/>
            <a:endParaRPr lang="en-US" altLang="ja-JP" sz="1400">
              <a:latin typeface="ＭＳ 明朝" panose="02020609040205080304" pitchFamily="17" charset="-128"/>
              <a:ea typeface="ＭＳ 明朝" panose="02020609040205080304" pitchFamily="17" charset="-128"/>
            </a:endParaRPr>
          </a:p>
          <a:p>
            <a:pPr eaLnBrk="1" hangingPunct="1"/>
            <a:r>
              <a:rPr lang="ja-JP" altLang="ja-JP" sz="1400">
                <a:latin typeface="ＭＳ 明朝" panose="02020609040205080304" pitchFamily="17" charset="-128"/>
                <a:ea typeface="ＭＳ 明朝" panose="02020609040205080304" pitchFamily="17" charset="-128"/>
              </a:rPr>
              <a:t>に対する符号を構成することが符号化である．</a:t>
            </a:r>
          </a:p>
          <a:p>
            <a:pPr eaLnBrk="1" hangingPunct="1"/>
            <a:endParaRPr lang="ja-JP" altLang="en-US" sz="1400">
              <a:latin typeface="ＭＳ 明朝" panose="02020609040205080304" pitchFamily="17" charset="-128"/>
              <a:ea typeface="ＭＳ 明朝" panose="02020609040205080304" pitchFamily="17" charset="-128"/>
            </a:endParaRPr>
          </a:p>
        </p:txBody>
      </p:sp>
      <p:graphicFrame>
        <p:nvGraphicFramePr>
          <p:cNvPr id="10244" name="Object 2"/>
          <p:cNvGraphicFramePr>
            <a:graphicFrameLocks noChangeAspect="1"/>
          </p:cNvGraphicFramePr>
          <p:nvPr/>
        </p:nvGraphicFramePr>
        <p:xfrm>
          <a:off x="3514725" y="2565400"/>
          <a:ext cx="2192338" cy="627063"/>
        </p:xfrm>
        <a:graphic>
          <a:graphicData uri="http://schemas.openxmlformats.org/presentationml/2006/ole">
            <mc:AlternateContent xmlns:mc="http://schemas.openxmlformats.org/markup-compatibility/2006">
              <mc:Choice xmlns:v="urn:schemas-microsoft-com:vml" Requires="v">
                <p:oleObj spid="_x0000_s10472" name="Equation" r:id="rId3" imgW="1688367" imgH="482391" progId="Equation.DSMT4">
                  <p:embed/>
                </p:oleObj>
              </mc:Choice>
              <mc:Fallback>
                <p:oleObj name="Equation" r:id="rId3" imgW="1688367" imgH="482391"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4725" y="2565400"/>
                        <a:ext cx="2192338" cy="6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5" name="テキスト ボックス 5"/>
          <p:cNvSpPr txBox="1">
            <a:spLocks noChangeArrowheads="1"/>
          </p:cNvSpPr>
          <p:nvPr/>
        </p:nvSpPr>
        <p:spPr bwMode="auto">
          <a:xfrm>
            <a:off x="611188" y="4437063"/>
            <a:ext cx="81740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r>
              <a:rPr lang="ja-JP" altLang="en-US" u="sng" dirty="0" smtClean="0">
                <a:latin typeface="Tw Cen MT"/>
                <a:ea typeface="HGPｺﾞｼｯｸE" panose="020B0900000000000000" pitchFamily="50" charset="-128"/>
              </a:rPr>
              <a:t>例</a:t>
            </a:r>
            <a:endParaRPr lang="ja-JP" altLang="en-US" u="sng" dirty="0">
              <a:latin typeface="Tw Cen MT"/>
              <a:ea typeface="HGPｺﾞｼｯｸE" panose="020B0900000000000000" pitchFamily="50" charset="-128"/>
            </a:endParaRPr>
          </a:p>
          <a:p>
            <a:pPr eaLnBrk="1" hangingPunct="1"/>
            <a:r>
              <a:rPr lang="ja-JP" altLang="en-US" sz="1400" dirty="0">
                <a:latin typeface="ＭＳ 明朝" panose="02020609040205080304" pitchFamily="17" charset="-128"/>
                <a:ea typeface="ＭＳ 明朝" panose="02020609040205080304" pitchFamily="17" charset="-128"/>
              </a:rPr>
              <a:t>　　　　　　　　　　</a:t>
            </a:r>
            <a:endParaRPr lang="en-US" altLang="ja-JP" sz="1400" dirty="0">
              <a:latin typeface="ＭＳ 明朝" panose="02020609040205080304" pitchFamily="17" charset="-128"/>
              <a:ea typeface="ＭＳ 明朝" panose="02020609040205080304" pitchFamily="17" charset="-128"/>
            </a:endParaRPr>
          </a:p>
          <a:p>
            <a:pPr eaLnBrk="1" hangingPunct="1"/>
            <a:r>
              <a:rPr lang="ja-JP" altLang="en-US" sz="1400" dirty="0">
                <a:latin typeface="ＭＳ 明朝" panose="02020609040205080304" pitchFamily="17" charset="-128"/>
                <a:ea typeface="ＭＳ 明朝" panose="02020609040205080304" pitchFamily="17" charset="-128"/>
              </a:rPr>
              <a:t>　　　　　　　　　　としよう．例えば</a:t>
            </a:r>
            <a:r>
              <a:rPr lang="en-US" altLang="ja-JP" sz="1400" dirty="0">
                <a:latin typeface="ＭＳ 明朝" panose="02020609040205080304" pitchFamily="17" charset="-128"/>
                <a:ea typeface="ＭＳ 明朝" panose="02020609040205080304" pitchFamily="17" charset="-128"/>
              </a:rPr>
              <a:t>a→0,b→10,c→110,d→1110</a:t>
            </a:r>
            <a:r>
              <a:rPr lang="ja-JP" altLang="en-US" sz="1400" dirty="0">
                <a:latin typeface="ＭＳ 明朝" panose="02020609040205080304" pitchFamily="17" charset="-128"/>
                <a:ea typeface="ＭＳ 明朝" panose="02020609040205080304" pitchFamily="17" charset="-128"/>
              </a:rPr>
              <a:t>とすることが符号化である．</a:t>
            </a:r>
          </a:p>
          <a:p>
            <a:pPr eaLnBrk="1" hangingPunct="1"/>
            <a:endParaRPr lang="ja-JP" altLang="en-US" dirty="0">
              <a:latin typeface="Tw Cen MT"/>
              <a:ea typeface="HGPｺﾞｼｯｸE" panose="020B0900000000000000" pitchFamily="50" charset="-128"/>
            </a:endParaRPr>
          </a:p>
        </p:txBody>
      </p:sp>
      <p:graphicFrame>
        <p:nvGraphicFramePr>
          <p:cNvPr id="10246" name="Object 3"/>
          <p:cNvGraphicFramePr>
            <a:graphicFrameLocks noChangeAspect="1"/>
          </p:cNvGraphicFramePr>
          <p:nvPr/>
        </p:nvGraphicFramePr>
        <p:xfrm>
          <a:off x="684213" y="4822825"/>
          <a:ext cx="1749425" cy="593725"/>
        </p:xfrm>
        <a:graphic>
          <a:graphicData uri="http://schemas.openxmlformats.org/presentationml/2006/ole">
            <mc:AlternateContent xmlns:mc="http://schemas.openxmlformats.org/markup-compatibility/2006">
              <mc:Choice xmlns:v="urn:schemas-microsoft-com:vml" Requires="v">
                <p:oleObj spid="_x0000_s10473" name="Equation" r:id="rId5" imgW="1346200" imgH="457200" progId="Equation.DSMT4">
                  <p:embed/>
                </p:oleObj>
              </mc:Choice>
              <mc:Fallback>
                <p:oleObj name="Equation" r:id="rId5" imgW="1346200" imgH="4572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4822825"/>
                        <a:ext cx="1749425"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7" name="タイトル 9"/>
          <p:cNvSpPr>
            <a:spLocks noGrp="1"/>
          </p:cNvSpPr>
          <p:nvPr>
            <p:ph type="title" idx="4294967295"/>
          </p:nvPr>
        </p:nvSpPr>
        <p:spPr>
          <a:xfrm>
            <a:off x="460375" y="277813"/>
            <a:ext cx="8229600" cy="1139825"/>
          </a:xfrm>
        </p:spPr>
        <p:txBody>
          <a:bodyPr anchor="ctr"/>
          <a:lstStyle/>
          <a:p>
            <a:pPr eaLnBrk="1" hangingPunct="1"/>
            <a:r>
              <a:rPr lang="ja-JP" altLang="en-US" smtClean="0"/>
              <a:t>符号のクラス</a:t>
            </a:r>
          </a:p>
        </p:txBody>
      </p:sp>
    </p:spTree>
  </p:cSld>
  <p:clrMapOvr>
    <a:masterClrMapping/>
  </p:clrMapOvr>
</p:sld>
</file>

<file path=ppt/theme/theme1.xml><?xml version="1.0" encoding="utf-8"?>
<a:theme xmlns:a="http://schemas.openxmlformats.org/drawingml/2006/main" name="Level">
  <a:themeElements>
    <a:clrScheme name="黄緑">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Level">
      <a:majorFont>
        <a:latin typeface="Garamond"/>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defRPr>
        </a:defPPr>
      </a:lstStyle>
    </a:spDef>
    <a:lnDef>
      <a:spPr bwMode="auto">
        <a:xfrm>
          <a:off x="0" y="0"/>
          <a:ext cx="1" cy="1"/>
        </a:xfrm>
        <a:custGeom>
          <a:avLst/>
          <a:gdLst/>
          <a:ahLst/>
          <a:cxnLst/>
          <a:rect l="0" t="0" r="0" b="0"/>
          <a:pathLst/>
        </a:custGeom>
        <a:noFill/>
        <a:ln w="25400"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5514</TotalTime>
  <Words>2050</Words>
  <Application>Microsoft Office PowerPoint</Application>
  <PresentationFormat>画面に合わせる (4:3)</PresentationFormat>
  <Paragraphs>464</Paragraphs>
  <Slides>71</Slides>
  <Notes>0</Notes>
  <HiddenSlides>0</HiddenSlides>
  <MMClips>0</MMClips>
  <ScaleCrop>false</ScaleCrop>
  <HeadingPairs>
    <vt:vector size="6" baseType="variant">
      <vt:variant>
        <vt:lpstr>テーマ</vt:lpstr>
      </vt:variant>
      <vt:variant>
        <vt:i4>1</vt:i4>
      </vt:variant>
      <vt:variant>
        <vt:lpstr>埋め込まれた OLE サーバー</vt:lpstr>
      </vt:variant>
      <vt:variant>
        <vt:i4>4</vt:i4>
      </vt:variant>
      <vt:variant>
        <vt:lpstr>スライド タイトル</vt:lpstr>
      </vt:variant>
      <vt:variant>
        <vt:i4>71</vt:i4>
      </vt:variant>
    </vt:vector>
  </HeadingPairs>
  <TitlesOfParts>
    <vt:vector size="76" baseType="lpstr">
      <vt:lpstr>Level</vt:lpstr>
      <vt:lpstr>Photo Editor Photo</vt:lpstr>
      <vt:lpstr>文書</vt:lpstr>
      <vt:lpstr>Equation</vt:lpstr>
      <vt:lpstr>Document</vt:lpstr>
      <vt:lpstr>環境数理モデル特論Ａ （情報理論）</vt:lpstr>
      <vt:lpstr>参考書</vt:lpstr>
      <vt:lpstr>PowerPoint プレゼンテーション</vt:lpstr>
      <vt:lpstr>情報伝達のモデル</vt:lpstr>
      <vt:lpstr>PowerPoint プレゼンテーション</vt:lpstr>
      <vt:lpstr>PowerPoint プレゼンテーション</vt:lpstr>
      <vt:lpstr>情報源通信路符号化の比較</vt:lpstr>
      <vt:lpstr>情報源の種類</vt:lpstr>
      <vt:lpstr>符号のクラス</vt:lpstr>
      <vt:lpstr>平均符号長</vt:lpstr>
      <vt:lpstr>符号のクラス</vt:lpstr>
      <vt:lpstr>PowerPoint プレゼンテーション</vt:lpstr>
      <vt:lpstr>PowerPoint プレゼンテーション</vt:lpstr>
      <vt:lpstr>クラフトの不等式</vt:lpstr>
      <vt:lpstr>定理の証明</vt:lpstr>
      <vt:lpstr>PowerPoint プレゼンテーション</vt:lpstr>
      <vt:lpstr>情報源符号化定理</vt:lpstr>
      <vt:lpstr>PowerPoint プレゼンテーション</vt:lpstr>
      <vt:lpstr>エントロピー</vt:lpstr>
      <vt:lpstr>定義（エントロピー）</vt:lpstr>
      <vt:lpstr>PowerPoint プレゼンテーション</vt:lpstr>
      <vt:lpstr>シャノン―ファノ符号</vt:lpstr>
      <vt:lpstr>補題の証明（続き）</vt:lpstr>
      <vt:lpstr>PowerPoint プレゼンテーション</vt:lpstr>
      <vt:lpstr>PowerPoint プレゼンテーション</vt:lpstr>
      <vt:lpstr>PowerPoint プレゼンテーション</vt:lpstr>
      <vt:lpstr>情報源符号化定理</vt:lpstr>
      <vt:lpstr>情報源符号化定理証明の続き</vt:lpstr>
      <vt:lpstr>PowerPoint プレゼンテーション</vt:lpstr>
      <vt:lpstr>ハフマン符号化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通信路の符号化</vt:lpstr>
      <vt:lpstr>通信路行列</vt:lpstr>
      <vt:lpstr>通信路のモデル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符号化率</vt:lpstr>
      <vt:lpstr>通信路符号化定理</vt:lpstr>
      <vt:lpstr>PowerPoint プレゼンテーション</vt:lpstr>
      <vt:lpstr>PowerPoint プレゼンテーション</vt:lpstr>
      <vt:lpstr>ディジタル変調の観点から</vt:lpstr>
      <vt:lpstr>ＢＰＳＫ変調信号の復号</vt:lpstr>
      <vt:lpstr>ノイズについて</vt:lpstr>
      <vt:lpstr>最尤推定（１）</vt:lpstr>
      <vt:lpstr>最尤推定（２）</vt:lpstr>
      <vt:lpstr>ＢＰＳＫ変調の場合</vt:lpstr>
      <vt:lpstr>ＢＰＳＫ変調におけるビットエラー率</vt:lpstr>
      <vt:lpstr>符号化率Ｒ＝ｋ/ｎの符号の ＢＰＳＫ変調におけるビットエラー率</vt:lpstr>
      <vt:lpstr>2元対称通信路のビットエラー率と ＢＰＳＫ変調におけるビットエラー率</vt:lpstr>
      <vt:lpstr>ＢＰＳＫ変調通信路における シャノン限界（１）</vt:lpstr>
      <vt:lpstr>ＢＰＳＫ変調通信路における シャノン限界（２）</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Kohtaro Watanabe</dc:creator>
  <cp:lastModifiedBy>FJ-USER</cp:lastModifiedBy>
  <cp:revision>231</cp:revision>
  <cp:lastPrinted>2016-08-02T12:55:26Z</cp:lastPrinted>
  <dcterms:created xsi:type="dcterms:W3CDTF">2005-04-04T03:19:33Z</dcterms:created>
  <dcterms:modified xsi:type="dcterms:W3CDTF">2016-11-18T08:58:11Z</dcterms:modified>
</cp:coreProperties>
</file>