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プロセッシング入門１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初歩のプログラミング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218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116632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プロセッシング</a:t>
            </a:r>
            <a:r>
              <a:rPr lang="ja-JP" altLang="en-US" dirty="0" smtClean="0"/>
              <a:t>に慣れること</a:t>
            </a:r>
            <a:r>
              <a:rPr lang="ja-JP" altLang="en-US" dirty="0" smtClean="0"/>
              <a:t>が</a:t>
            </a:r>
            <a:r>
              <a:rPr lang="en-US" altLang="ja-JP" dirty="0"/>
              <a:t>1</a:t>
            </a:r>
            <a:r>
              <a:rPr lang="ja-JP" altLang="en-US" dirty="0"/>
              <a:t>回目</a:t>
            </a:r>
            <a:r>
              <a:rPr lang="ja-JP" altLang="en-US" dirty="0" smtClean="0"/>
              <a:t>の目標</a:t>
            </a:r>
            <a:endParaRPr lang="en-US" altLang="ja-JP" dirty="0" smtClean="0"/>
          </a:p>
          <a:p>
            <a:r>
              <a:rPr lang="en-US" altLang="ja-JP" dirty="0" smtClean="0"/>
              <a:t>processing</a:t>
            </a:r>
            <a:r>
              <a:rPr lang="ja-JP" altLang="en-US" dirty="0"/>
              <a:t>基礎最速</a:t>
            </a:r>
            <a:r>
              <a:rPr lang="ja-JP" altLang="en-US" dirty="0" smtClean="0"/>
              <a:t>入門，</a:t>
            </a:r>
            <a:r>
              <a:rPr lang="en-US" altLang="ja-JP" dirty="0" smtClean="0"/>
              <a:t>processing</a:t>
            </a:r>
            <a:r>
              <a:rPr lang="ja-JP" altLang="en-US" dirty="0" smtClean="0"/>
              <a:t>学習ノート</a:t>
            </a:r>
            <a:endParaRPr lang="en-US" altLang="ja-JP" dirty="0" smtClean="0"/>
          </a:p>
          <a:p>
            <a:r>
              <a:rPr lang="ja-JP" altLang="en-US" dirty="0" smtClean="0"/>
              <a:t>を参考にさせていただきました．</a:t>
            </a:r>
            <a:endParaRPr lang="en-US" altLang="ja-JP" dirty="0" smtClean="0"/>
          </a:p>
          <a:p>
            <a:endParaRPr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1507232" cy="163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59" y="1477164"/>
            <a:ext cx="5282729" cy="444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 flipH="1">
            <a:off x="1547664" y="2546252"/>
            <a:ext cx="1272908" cy="2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2852771" y="2408063"/>
            <a:ext cx="4023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２５０</a:t>
            </a:r>
            <a:r>
              <a:rPr lang="en-US" altLang="ja-JP" sz="1200" dirty="0"/>
              <a:t>×</a:t>
            </a:r>
            <a:r>
              <a:rPr lang="ja-JP" altLang="en-US" sz="1200" dirty="0"/>
              <a:t>２５０のウインドウサイズに</a:t>
            </a:r>
            <a:r>
              <a:rPr lang="ja-JP" altLang="en-US" sz="1200" dirty="0" smtClean="0"/>
              <a:t>するという意味</a:t>
            </a:r>
            <a:endParaRPr lang="ja-JP" altLang="en-US" sz="1200" dirty="0"/>
          </a:p>
        </p:txBody>
      </p:sp>
      <p:sp>
        <p:nvSpPr>
          <p:cNvPr id="9" name="正方形/長方形 8"/>
          <p:cNvSpPr/>
          <p:nvPr/>
        </p:nvSpPr>
        <p:spPr>
          <a:xfrm>
            <a:off x="6084168" y="515719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２５０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7296231" y="3982294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２５０</a:t>
            </a:r>
          </a:p>
        </p:txBody>
      </p:sp>
      <p:sp>
        <p:nvSpPr>
          <p:cNvPr id="10" name="左中かっこ 9"/>
          <p:cNvSpPr/>
          <p:nvPr/>
        </p:nvSpPr>
        <p:spPr>
          <a:xfrm>
            <a:off x="6533676" y="4581128"/>
            <a:ext cx="198564" cy="14401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中かっこ 13"/>
          <p:cNvSpPr/>
          <p:nvPr/>
        </p:nvSpPr>
        <p:spPr>
          <a:xfrm rot="5400000">
            <a:off x="7425046" y="3594442"/>
            <a:ext cx="198564" cy="14401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/>
          <p:cNvCxnSpPr/>
          <p:nvPr/>
        </p:nvCxnSpPr>
        <p:spPr>
          <a:xfrm flipV="1">
            <a:off x="971600" y="321297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971600" y="378904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403648" y="3637200"/>
            <a:ext cx="5470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width=250,height=250,mouseX</a:t>
            </a:r>
            <a:r>
              <a:rPr lang="ja-JP" altLang="en-US" sz="1200" dirty="0" smtClean="0"/>
              <a:t>（マウスの</a:t>
            </a:r>
            <a:r>
              <a:rPr lang="en-US" altLang="ja-JP" sz="1200" dirty="0" smtClean="0"/>
              <a:t>x</a:t>
            </a:r>
            <a:r>
              <a:rPr lang="ja-JP" altLang="en-US" sz="1200" dirty="0" smtClean="0"/>
              <a:t>座標），</a:t>
            </a:r>
            <a:r>
              <a:rPr lang="en-US" altLang="ja-JP" sz="1200" dirty="0" err="1" smtClean="0"/>
              <a:t>mouseY</a:t>
            </a:r>
            <a:r>
              <a:rPr lang="ja-JP" altLang="en-US" sz="1200" dirty="0" smtClean="0"/>
              <a:t>（マウスの</a:t>
            </a:r>
            <a:r>
              <a:rPr lang="en-US" altLang="ja-JP" sz="1200" dirty="0" smtClean="0"/>
              <a:t>y</a:t>
            </a:r>
            <a:r>
              <a:rPr lang="ja-JP" altLang="en-US" sz="1200" dirty="0" smtClean="0"/>
              <a:t>座標）です</a:t>
            </a:r>
            <a:endParaRPr lang="en-US" altLang="ja-JP" sz="1200" dirty="0"/>
          </a:p>
          <a:p>
            <a:r>
              <a:rPr kumimoji="1" lang="ja-JP" altLang="en-US" sz="1200" dirty="0" smtClean="0"/>
              <a:t>中心の座標</a:t>
            </a:r>
            <a:r>
              <a:rPr kumimoji="1" lang="en-US" altLang="ja-JP" sz="1200" dirty="0" smtClean="0"/>
              <a:t>(width/2,height/2)</a:t>
            </a:r>
            <a:r>
              <a:rPr kumimoji="1" lang="ja-JP" altLang="en-US" sz="1200" dirty="0" smtClean="0"/>
              <a:t>で</a:t>
            </a:r>
            <a:r>
              <a:rPr kumimoji="1" lang="en-US" altLang="ja-JP" sz="1200" dirty="0" smtClean="0"/>
              <a:t>x</a:t>
            </a:r>
            <a:r>
              <a:rPr kumimoji="1" lang="ja-JP" altLang="en-US" sz="1200" dirty="0" smtClean="0"/>
              <a:t>方向の長さ</a:t>
            </a:r>
            <a:r>
              <a:rPr lang="en-US" altLang="ja-JP" sz="1200" dirty="0" err="1" smtClean="0"/>
              <a:t>mouseX</a:t>
            </a:r>
            <a:r>
              <a:rPr lang="ja-JP" altLang="en-US" sz="1200" dirty="0" err="1" smtClean="0"/>
              <a:t>，</a:t>
            </a:r>
            <a:r>
              <a:rPr lang="en-US" altLang="ja-JP" sz="1200" dirty="0" smtClean="0"/>
              <a:t>y</a:t>
            </a:r>
            <a:r>
              <a:rPr lang="ja-JP" altLang="en-US" sz="1200" dirty="0" smtClean="0"/>
              <a:t>方向の長さ</a:t>
            </a:r>
            <a:r>
              <a:rPr lang="en-US" altLang="ja-JP" sz="1200" dirty="0" err="1" smtClean="0"/>
              <a:t>mouseY</a:t>
            </a:r>
            <a:r>
              <a:rPr lang="ja-JP" altLang="en-US" sz="1200" dirty="0" smtClean="0"/>
              <a:t>の</a:t>
            </a:r>
            <a:endParaRPr lang="en-US" altLang="ja-JP" sz="1200" dirty="0" smtClean="0"/>
          </a:p>
          <a:p>
            <a:r>
              <a:rPr kumimoji="1" lang="ja-JP" altLang="en-US" sz="1200" dirty="0"/>
              <a:t>楕円</a:t>
            </a:r>
            <a:r>
              <a:rPr kumimoji="1" lang="ja-JP" altLang="en-US" sz="1200" dirty="0" smtClean="0"/>
              <a:t>を描く</a:t>
            </a:r>
            <a:endParaRPr kumimoji="1" lang="ja-JP" altLang="en-US" sz="1200" dirty="0"/>
          </a:p>
        </p:txBody>
      </p:sp>
      <p:sp>
        <p:nvSpPr>
          <p:cNvPr id="25" name="角丸四角形 24"/>
          <p:cNvSpPr/>
          <p:nvPr/>
        </p:nvSpPr>
        <p:spPr>
          <a:xfrm>
            <a:off x="2915816" y="2408063"/>
            <a:ext cx="3419382" cy="27699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1403648" y="3650540"/>
            <a:ext cx="5398284" cy="60875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矢印コネクタ 29"/>
          <p:cNvCxnSpPr/>
          <p:nvPr/>
        </p:nvCxnSpPr>
        <p:spPr>
          <a:xfrm flipH="1" flipV="1">
            <a:off x="1475656" y="2685062"/>
            <a:ext cx="864096" cy="239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直線コネクタ 1023"/>
          <p:cNvCxnSpPr/>
          <p:nvPr/>
        </p:nvCxnSpPr>
        <p:spPr>
          <a:xfrm>
            <a:off x="2332132" y="291732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576279" y="2780149"/>
            <a:ext cx="1931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１秒間</a:t>
            </a:r>
            <a:r>
              <a:rPr lang="ja-JP" altLang="en-US" sz="1200" dirty="0" smtClean="0"/>
              <a:t>に２０コマ描きます</a:t>
            </a:r>
            <a:endParaRPr lang="ja-JP" altLang="en-US" sz="1200" dirty="0"/>
          </a:p>
        </p:txBody>
      </p:sp>
      <p:sp>
        <p:nvSpPr>
          <p:cNvPr id="37" name="角丸四角形 36"/>
          <p:cNvSpPr/>
          <p:nvPr/>
        </p:nvSpPr>
        <p:spPr>
          <a:xfrm>
            <a:off x="3610167" y="2786444"/>
            <a:ext cx="1753921" cy="27699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29" name="直線矢印コネクタ 1028"/>
          <p:cNvCxnSpPr/>
          <p:nvPr/>
        </p:nvCxnSpPr>
        <p:spPr>
          <a:xfrm>
            <a:off x="308288" y="30198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直線コネクタ 1030"/>
          <p:cNvCxnSpPr/>
          <p:nvPr/>
        </p:nvCxnSpPr>
        <p:spPr>
          <a:xfrm>
            <a:off x="308288" y="3019812"/>
            <a:ext cx="0" cy="3054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63642" y="6024110"/>
            <a:ext cx="4023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背景</a:t>
            </a:r>
            <a:r>
              <a:rPr lang="ja-JP" altLang="en-US" sz="1200" dirty="0" smtClean="0"/>
              <a:t>を黒にするという意味．値を変えてみよう．</a:t>
            </a:r>
            <a:endParaRPr lang="ja-JP" altLang="en-US" sz="1200" dirty="0"/>
          </a:p>
        </p:txBody>
      </p:sp>
      <p:sp>
        <p:nvSpPr>
          <p:cNvPr id="43" name="角丸四角形 42"/>
          <p:cNvSpPr/>
          <p:nvPr/>
        </p:nvSpPr>
        <p:spPr>
          <a:xfrm>
            <a:off x="463642" y="6036686"/>
            <a:ext cx="3112637" cy="26442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071924" y="836711"/>
            <a:ext cx="26526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問１</a:t>
            </a:r>
            <a:endParaRPr lang="en-US" altLang="ja-JP" sz="1200" dirty="0" smtClean="0"/>
          </a:p>
          <a:p>
            <a:r>
              <a:rPr lang="en-US" altLang="ja-JP" sz="900" dirty="0" smtClean="0"/>
              <a:t>ellipse(width/2, height/2, </a:t>
            </a:r>
            <a:r>
              <a:rPr lang="en-US" altLang="ja-JP" sz="900" dirty="0" err="1" smtClean="0"/>
              <a:t>mouseX</a:t>
            </a:r>
            <a:r>
              <a:rPr lang="en-US" altLang="ja-JP" sz="900" dirty="0" smtClean="0"/>
              <a:t>, </a:t>
            </a:r>
            <a:r>
              <a:rPr lang="en-US" altLang="ja-JP" sz="900" dirty="0" err="1" smtClean="0"/>
              <a:t>mouseY</a:t>
            </a:r>
            <a:r>
              <a:rPr lang="en-US" altLang="ja-JP" sz="900" dirty="0" smtClean="0"/>
              <a:t>);</a:t>
            </a:r>
          </a:p>
          <a:p>
            <a:r>
              <a:rPr lang="ja-JP" altLang="en-US" sz="1200" dirty="0" smtClean="0"/>
              <a:t>を</a:t>
            </a:r>
            <a:endParaRPr lang="en-US" altLang="ja-JP" sz="1200" dirty="0" smtClean="0"/>
          </a:p>
          <a:p>
            <a:r>
              <a:rPr lang="en-US" altLang="ja-JP" sz="900" dirty="0" err="1" smtClean="0"/>
              <a:t>rectMode</a:t>
            </a:r>
            <a:r>
              <a:rPr lang="en-US" altLang="ja-JP" sz="900" dirty="0" smtClean="0"/>
              <a:t>(CENTER);</a:t>
            </a:r>
          </a:p>
          <a:p>
            <a:r>
              <a:rPr lang="en-US" altLang="ja-JP" sz="900" dirty="0" err="1" smtClean="0"/>
              <a:t>rect</a:t>
            </a:r>
            <a:r>
              <a:rPr lang="en-US" altLang="ja-JP" sz="900" dirty="0" smtClean="0"/>
              <a:t>(width/2, height/2, </a:t>
            </a:r>
            <a:r>
              <a:rPr lang="en-US" altLang="ja-JP" sz="900" dirty="0" err="1" smtClean="0"/>
              <a:t>mouseX</a:t>
            </a:r>
            <a:r>
              <a:rPr lang="en-US" altLang="ja-JP" sz="900" dirty="0" smtClean="0"/>
              <a:t>, </a:t>
            </a:r>
            <a:r>
              <a:rPr lang="en-US" altLang="ja-JP" sz="900" dirty="0" err="1" smtClean="0"/>
              <a:t>mouseY</a:t>
            </a:r>
            <a:r>
              <a:rPr lang="en-US" altLang="ja-JP" sz="900" dirty="0" smtClean="0"/>
              <a:t>);</a:t>
            </a:r>
          </a:p>
          <a:p>
            <a:r>
              <a:rPr lang="ja-JP" altLang="en-US" sz="1200" dirty="0" smtClean="0"/>
              <a:t>の２行に変更してみよ</a:t>
            </a:r>
            <a:endParaRPr lang="en-US" altLang="ja-JP" sz="1200" dirty="0" smtClean="0"/>
          </a:p>
        </p:txBody>
      </p:sp>
      <p:sp>
        <p:nvSpPr>
          <p:cNvPr id="45" name="角丸四角形 44"/>
          <p:cNvSpPr/>
          <p:nvPr/>
        </p:nvSpPr>
        <p:spPr>
          <a:xfrm>
            <a:off x="6084169" y="836711"/>
            <a:ext cx="2520280" cy="11521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4104456" cy="373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788024" y="714832"/>
            <a:ext cx="402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setup()</a:t>
            </a:r>
            <a:r>
              <a:rPr lang="ja-JP" altLang="en-US" sz="1200" dirty="0" smtClean="0"/>
              <a:t>と</a:t>
            </a:r>
            <a:r>
              <a:rPr lang="en-US" altLang="ja-JP" sz="1200" dirty="0" smtClean="0"/>
              <a:t>draw()</a:t>
            </a:r>
            <a:r>
              <a:rPr lang="ja-JP" altLang="en-US" sz="1200" dirty="0" smtClean="0"/>
              <a:t>はアニメーションに必要</a:t>
            </a:r>
            <a:endParaRPr lang="en-US" altLang="ja-JP" sz="1200" dirty="0" smtClean="0"/>
          </a:p>
          <a:p>
            <a:r>
              <a:rPr lang="ja-JP" altLang="en-US" sz="1200" dirty="0" smtClean="0"/>
              <a:t>アニメーションの必要がなければ，使いません．</a:t>
            </a:r>
            <a:endParaRPr lang="ja-JP" altLang="en-US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861048"/>
            <a:ext cx="2438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788024" y="1562308"/>
            <a:ext cx="4023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w</a:t>
            </a:r>
            <a:r>
              <a:rPr lang="en-US" altLang="ja-JP" sz="1200" dirty="0" smtClean="0"/>
              <a:t>idth=250, height=250</a:t>
            </a:r>
            <a:r>
              <a:rPr lang="ja-JP" altLang="en-US" sz="1200" dirty="0" smtClean="0"/>
              <a:t>です．</a:t>
            </a:r>
            <a:endParaRPr lang="ja-JP" altLang="en-US" sz="1200" dirty="0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1907704" y="1700808"/>
            <a:ext cx="2880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886960" y="2204864"/>
            <a:ext cx="402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l</a:t>
            </a:r>
            <a:r>
              <a:rPr lang="en-US" altLang="ja-JP" sz="1200" dirty="0" smtClean="0"/>
              <a:t>ine(x, y, a, b)</a:t>
            </a:r>
            <a:r>
              <a:rPr lang="ja-JP" altLang="en-US" sz="1200" dirty="0" smtClean="0"/>
              <a:t>は点</a:t>
            </a:r>
            <a:r>
              <a:rPr lang="en-US" altLang="ja-JP" sz="1200" dirty="0" smtClean="0"/>
              <a:t>(x, y)</a:t>
            </a:r>
            <a:r>
              <a:rPr lang="ja-JP" altLang="en-US" sz="1200" dirty="0" smtClean="0"/>
              <a:t>から点</a:t>
            </a:r>
            <a:r>
              <a:rPr lang="en-US" altLang="ja-JP" sz="1200" dirty="0" smtClean="0"/>
              <a:t>(a, b)</a:t>
            </a:r>
            <a:r>
              <a:rPr lang="ja-JP" altLang="en-US" sz="1200" dirty="0" smtClean="0"/>
              <a:t>へ直線を引く</a:t>
            </a:r>
            <a:endParaRPr lang="en-US" altLang="ja-JP" sz="1200" dirty="0" smtClean="0"/>
          </a:p>
          <a:p>
            <a:r>
              <a:rPr lang="ja-JP" altLang="en-US" sz="1200" dirty="0"/>
              <a:t>命令です</a:t>
            </a:r>
            <a:r>
              <a:rPr lang="ja-JP" altLang="en-US" sz="1200" dirty="0" smtClean="0"/>
              <a:t>．</a:t>
            </a:r>
            <a:endParaRPr lang="ja-JP" altLang="en-US" sz="1200" dirty="0"/>
          </a:p>
        </p:txBody>
      </p:sp>
      <p:sp>
        <p:nvSpPr>
          <p:cNvPr id="13" name="角丸四角形 12"/>
          <p:cNvSpPr/>
          <p:nvPr/>
        </p:nvSpPr>
        <p:spPr>
          <a:xfrm>
            <a:off x="4886960" y="2217628"/>
            <a:ext cx="3357448" cy="44890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7646" y="3933056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(0,0)</a:t>
            </a:r>
            <a:endParaRPr kumimoji="1"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16016" y="6225515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(0,height)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84368" y="6237312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(</a:t>
            </a:r>
            <a:r>
              <a:rPr kumimoji="1" lang="en-US" altLang="ja-JP" sz="1200" dirty="0" err="1" smtClean="0"/>
              <a:t>width,height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84368" y="3933056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(width,0)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404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791200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重ね塗り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3420" y="90872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楕円を書いたプログラムで</a:t>
            </a:r>
            <a:r>
              <a:rPr lang="en-US" altLang="ja-JP" sz="1200" dirty="0" smtClean="0"/>
              <a:t>background(0)</a:t>
            </a:r>
            <a:r>
              <a:rPr lang="ja-JP" altLang="en-US" sz="1200" dirty="0" smtClean="0"/>
              <a:t>をコメントアウト（</a:t>
            </a:r>
            <a:r>
              <a:rPr lang="en-US" altLang="ja-JP" sz="1200" dirty="0" smtClean="0"/>
              <a:t>//</a:t>
            </a:r>
            <a:r>
              <a:rPr lang="ja-JP" altLang="en-US" sz="1200" dirty="0" smtClean="0"/>
              <a:t>でコマンドとして無効化すること）してみる．</a:t>
            </a:r>
            <a:endParaRPr lang="en-US" altLang="ja-JP" sz="1200" dirty="0" smtClean="0"/>
          </a:p>
          <a:p>
            <a:r>
              <a:rPr lang="ja-JP" altLang="en-US" sz="1200" dirty="0"/>
              <a:t>する</a:t>
            </a:r>
            <a:r>
              <a:rPr lang="ja-JP" altLang="en-US" sz="1200" dirty="0" smtClean="0"/>
              <a:t>と，毎回黒に塗りつぶすことを行わないことになる．どうなるだろうか？</a:t>
            </a:r>
            <a:endParaRPr lang="ja-JP" altLang="en-US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65104"/>
            <a:ext cx="1683367" cy="182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8340"/>
            <a:ext cx="4720754" cy="4291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6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791200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マウス</a:t>
            </a:r>
            <a:r>
              <a:rPr lang="ja-JP" altLang="en-US" dirty="0" smtClean="0"/>
              <a:t>の位置に描く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61048"/>
            <a:ext cx="2438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124744"/>
            <a:ext cx="4248472" cy="386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 flipH="1">
            <a:off x="2411760" y="2742828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4932040" y="1988840"/>
            <a:ext cx="288032" cy="753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364088" y="1412776"/>
            <a:ext cx="316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マウス</a:t>
            </a:r>
            <a:r>
              <a:rPr lang="ja-JP" altLang="en-US" sz="1200" dirty="0" smtClean="0"/>
              <a:t>の</a:t>
            </a:r>
            <a:r>
              <a:rPr lang="en-US" altLang="ja-JP" sz="1200" dirty="0" smtClean="0"/>
              <a:t>(x, y)</a:t>
            </a:r>
            <a:r>
              <a:rPr lang="ja-JP" altLang="en-US" sz="1200" dirty="0" smtClean="0"/>
              <a:t>座標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mouseX,mouseY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の位置に半径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の円を描くことになります．</a:t>
            </a:r>
            <a:endParaRPr lang="en-US" altLang="ja-JP" sz="1200" dirty="0" smtClean="0"/>
          </a:p>
        </p:txBody>
      </p:sp>
      <p:sp>
        <p:nvSpPr>
          <p:cNvPr id="12" name="角丸四角形 11"/>
          <p:cNvSpPr/>
          <p:nvPr/>
        </p:nvSpPr>
        <p:spPr>
          <a:xfrm>
            <a:off x="5269539" y="1425540"/>
            <a:ext cx="3357448" cy="44890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91751" y="2365834"/>
            <a:ext cx="2652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問２</a:t>
            </a:r>
            <a:endParaRPr lang="en-US" altLang="ja-JP" sz="1200" dirty="0" smtClean="0"/>
          </a:p>
          <a:p>
            <a:r>
              <a:rPr lang="ja-JP" altLang="en-US" sz="1200" dirty="0" smtClean="0"/>
              <a:t>半径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の円を一辺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の正方形に</a:t>
            </a:r>
            <a:endParaRPr lang="en-US" altLang="ja-JP" sz="1200" dirty="0" smtClean="0"/>
          </a:p>
          <a:p>
            <a:r>
              <a:rPr lang="ja-JP" altLang="en-US" sz="1200" dirty="0"/>
              <a:t>変更して</a:t>
            </a:r>
            <a:r>
              <a:rPr lang="ja-JP" altLang="en-US" sz="1200" dirty="0" smtClean="0"/>
              <a:t>みよ．</a:t>
            </a:r>
            <a:endParaRPr lang="en-US" altLang="ja-JP" sz="1200" dirty="0"/>
          </a:p>
        </p:txBody>
      </p:sp>
      <p:sp>
        <p:nvSpPr>
          <p:cNvPr id="14" name="角丸四角形 13"/>
          <p:cNvSpPr/>
          <p:nvPr/>
        </p:nvSpPr>
        <p:spPr>
          <a:xfrm>
            <a:off x="5603996" y="2365834"/>
            <a:ext cx="2520280" cy="6900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3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791200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クリックしたときだけ</a:t>
            </a:r>
            <a:r>
              <a:rPr lang="ja-JP" altLang="en-US" dirty="0" smtClean="0"/>
              <a:t>描く（１）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4326582" cy="388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189874"/>
            <a:ext cx="2438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364088" y="1268759"/>
            <a:ext cx="34628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mousePressed</a:t>
            </a:r>
            <a:r>
              <a:rPr lang="en-US" altLang="ja-JP" sz="1200" dirty="0" smtClean="0"/>
              <a:t>()</a:t>
            </a:r>
            <a:r>
              <a:rPr lang="ja-JP" altLang="en-US" sz="1200" dirty="0" smtClean="0"/>
              <a:t>は，マウスのクリック時の動作</a:t>
            </a:r>
            <a:endParaRPr lang="en-US" altLang="ja-JP" sz="1200" dirty="0" smtClean="0"/>
          </a:p>
          <a:p>
            <a:r>
              <a:rPr lang="ja-JP" altLang="en-US" sz="1200" dirty="0" smtClean="0"/>
              <a:t>を設定する命令です．</a:t>
            </a:r>
            <a:r>
              <a:rPr lang="en-US" altLang="ja-JP" sz="1200" dirty="0" smtClean="0"/>
              <a:t>draw()</a:t>
            </a:r>
            <a:r>
              <a:rPr lang="ja-JP" altLang="en-US" sz="1200" dirty="0" smtClean="0"/>
              <a:t>以下の</a:t>
            </a:r>
            <a:r>
              <a:rPr lang="en-US" altLang="ja-JP" sz="1200" dirty="0" smtClean="0"/>
              <a:t>{...}</a:t>
            </a:r>
            <a:r>
              <a:rPr lang="ja-JP" altLang="en-US" sz="1200" dirty="0" smtClean="0"/>
              <a:t>は，</a:t>
            </a:r>
            <a:endParaRPr lang="en-US" altLang="ja-JP" sz="1200" dirty="0"/>
          </a:p>
          <a:p>
            <a:r>
              <a:rPr lang="ja-JP" altLang="en-US" sz="1200" dirty="0" smtClean="0"/>
              <a:t>フレームレートごとに呼び 出されていましたが，</a:t>
            </a:r>
            <a:endParaRPr lang="en-US" altLang="ja-JP" sz="1200" dirty="0" smtClean="0"/>
          </a:p>
          <a:p>
            <a:r>
              <a:rPr lang="en-US" altLang="ja-JP" sz="1200" dirty="0" err="1" smtClean="0"/>
              <a:t>mousePressed</a:t>
            </a:r>
            <a:r>
              <a:rPr lang="en-US" altLang="ja-JP" sz="1200" dirty="0" smtClean="0"/>
              <a:t>()</a:t>
            </a:r>
            <a:r>
              <a:rPr lang="ja-JP" altLang="en-US" sz="1200" dirty="0" smtClean="0"/>
              <a:t>以下の</a:t>
            </a:r>
            <a:r>
              <a:rPr lang="en-US" altLang="ja-JP" sz="1200" dirty="0" smtClean="0"/>
              <a:t>{...}</a:t>
            </a:r>
            <a:r>
              <a:rPr lang="ja-JP" altLang="en-US" sz="1200" dirty="0" smtClean="0"/>
              <a:t>は，マウスの左ボタン</a:t>
            </a:r>
            <a:endParaRPr lang="en-US" altLang="ja-JP" sz="1200" dirty="0" smtClean="0"/>
          </a:p>
          <a:p>
            <a:r>
              <a:rPr lang="ja-JP" altLang="en-US" sz="1200" dirty="0" smtClean="0"/>
              <a:t>を押したときだけ実行されます．</a:t>
            </a:r>
            <a:endParaRPr lang="en-US" altLang="ja-JP" sz="1200" dirty="0" smtClean="0"/>
          </a:p>
          <a:p>
            <a:r>
              <a:rPr kumimoji="1" lang="ja-JP" altLang="en-US" sz="1200" dirty="0"/>
              <a:t>これ</a:t>
            </a:r>
            <a:r>
              <a:rPr kumimoji="1" lang="ja-JP" altLang="en-US" sz="1200" dirty="0" smtClean="0"/>
              <a:t>を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割り込み処理</a:t>
            </a:r>
            <a:r>
              <a:rPr kumimoji="1" lang="ja-JP" altLang="en-US" sz="1200" dirty="0" smtClean="0"/>
              <a:t>といいますが，今は気にしなく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てよいです．</a:t>
            </a:r>
            <a:endParaRPr kumimoji="1" lang="ja-JP" altLang="en-US" sz="1200" dirty="0"/>
          </a:p>
        </p:txBody>
      </p:sp>
      <p:sp>
        <p:nvSpPr>
          <p:cNvPr id="8" name="角丸四角形 7"/>
          <p:cNvSpPr/>
          <p:nvPr/>
        </p:nvSpPr>
        <p:spPr>
          <a:xfrm>
            <a:off x="5364088" y="1196752"/>
            <a:ext cx="3357448" cy="15841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3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791200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クリックしたときだけ</a:t>
            </a:r>
            <a:r>
              <a:rPr lang="ja-JP" altLang="en-US" dirty="0" smtClean="0"/>
              <a:t>描く（２）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4357290" cy="391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 flipH="1">
            <a:off x="1187624" y="2060848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619672" y="2060848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364088" y="1772816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「マウスのボタンが押されたら」と</a:t>
            </a:r>
            <a:r>
              <a:rPr lang="ja-JP" altLang="en-US" sz="1200" dirty="0" smtClean="0"/>
              <a:t>いう意味です．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64088" y="97456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今度は，</a:t>
            </a:r>
            <a:r>
              <a:rPr kumimoji="1" lang="en-US" altLang="ja-JP" sz="1200" dirty="0" smtClean="0"/>
              <a:t>draw()</a:t>
            </a:r>
            <a:r>
              <a:rPr kumimoji="1" lang="ja-JP" altLang="en-US" sz="1200" dirty="0" smtClean="0"/>
              <a:t>中で</a:t>
            </a:r>
            <a:r>
              <a:rPr lang="ja-JP" altLang="en-US" sz="1200" dirty="0"/>
              <a:t>マウスボタン</a:t>
            </a:r>
            <a:r>
              <a:rPr lang="ja-JP" altLang="en-US" sz="1200" dirty="0" smtClean="0"/>
              <a:t>が押されたか</a:t>
            </a:r>
            <a:endParaRPr lang="en-US" altLang="ja-JP" sz="1200" dirty="0" smtClean="0"/>
          </a:p>
          <a:p>
            <a:r>
              <a:rPr lang="ja-JP" altLang="en-US" sz="1200" dirty="0"/>
              <a:t>どう</a:t>
            </a:r>
            <a:r>
              <a:rPr lang="ja-JP" altLang="en-US" sz="1200" dirty="0" smtClean="0"/>
              <a:t>かの判定を行ってみます．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36096" y="20608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&amp;&amp;</a:t>
            </a:r>
            <a:r>
              <a:rPr lang="ja-JP" altLang="en-US" sz="1200" dirty="0" smtClean="0"/>
              <a:t>は「かつ」を表します．ですから「マウスボタンが押されてかつそれが左ボタンだったら」を表します．</a:t>
            </a:r>
            <a:endParaRPr kumimoji="1" lang="ja-JP" altLang="en-US" sz="1200" dirty="0"/>
          </a:p>
        </p:txBody>
      </p:sp>
      <p:sp>
        <p:nvSpPr>
          <p:cNvPr id="13" name="角丸四角形 12"/>
          <p:cNvSpPr/>
          <p:nvPr/>
        </p:nvSpPr>
        <p:spPr>
          <a:xfrm>
            <a:off x="5364088" y="918369"/>
            <a:ext cx="3357448" cy="189931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74634"/>
            <a:ext cx="2438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5328084" y="3140968"/>
            <a:ext cx="342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左ボタンを押している間は，○で</a:t>
            </a:r>
            <a:r>
              <a:rPr lang="ja-JP" altLang="en-US" sz="1200" dirty="0" smtClean="0"/>
              <a:t>描画され，右ボタンを押している間は□で描画されることを確かめましょう</a:t>
            </a:r>
            <a:r>
              <a:rPr lang="ja-JP" altLang="en-US" sz="1200" dirty="0"/>
              <a:t>．</a:t>
            </a:r>
            <a:endParaRPr kumimoji="1" lang="ja-JP" altLang="en-US" sz="1200" dirty="0"/>
          </a:p>
        </p:txBody>
      </p:sp>
      <p:sp>
        <p:nvSpPr>
          <p:cNvPr id="14" name="下矢印 13"/>
          <p:cNvSpPr/>
          <p:nvPr/>
        </p:nvSpPr>
        <p:spPr>
          <a:xfrm>
            <a:off x="7380312" y="3717032"/>
            <a:ext cx="283096" cy="36004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9291" y="5589240"/>
            <a:ext cx="4574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問３</a:t>
            </a:r>
            <a:endParaRPr lang="en-US" altLang="ja-JP" sz="1200" dirty="0" smtClean="0"/>
          </a:p>
          <a:p>
            <a:r>
              <a:rPr lang="ja-JP" altLang="en-US" sz="1200" dirty="0"/>
              <a:t>マウス</a:t>
            </a:r>
            <a:r>
              <a:rPr lang="ja-JP" altLang="en-US" sz="1200" dirty="0" smtClean="0"/>
              <a:t>の右ボタンを押すと描画がクリアされるように変更してみよ．</a:t>
            </a:r>
            <a:endParaRPr lang="en-US" altLang="ja-JP" sz="1200" dirty="0" smtClean="0"/>
          </a:p>
          <a:p>
            <a:r>
              <a:rPr lang="ja-JP" altLang="en-US" sz="1200" dirty="0" smtClean="0"/>
              <a:t>ヒント：　</a:t>
            </a:r>
            <a:r>
              <a:rPr lang="en-US" altLang="ja-JP" sz="1200" dirty="0" smtClean="0"/>
              <a:t>setup()</a:t>
            </a:r>
            <a:r>
              <a:rPr lang="ja-JP" altLang="en-US" sz="1200" dirty="0" smtClean="0"/>
              <a:t>と右ボタンを押された時の処理に</a:t>
            </a:r>
            <a:r>
              <a:rPr lang="en-US" altLang="ja-JP" sz="1200" dirty="0" smtClean="0"/>
              <a:t>background(125)</a:t>
            </a:r>
            <a:r>
              <a:rPr lang="ja-JP" altLang="en-US" sz="1200" dirty="0" smtClean="0"/>
              <a:t>を</a:t>
            </a:r>
            <a:endParaRPr lang="en-US" altLang="ja-JP" sz="1200" dirty="0" smtClean="0"/>
          </a:p>
          <a:p>
            <a:r>
              <a:rPr lang="ja-JP" altLang="en-US" sz="1200" dirty="0" smtClean="0"/>
              <a:t>加える．コピペ帳に答えはありますが，まず考えてみよう．</a:t>
            </a:r>
            <a:endParaRPr lang="en-US" altLang="ja-JP" sz="1200" dirty="0"/>
          </a:p>
        </p:txBody>
      </p:sp>
      <p:sp>
        <p:nvSpPr>
          <p:cNvPr id="18" name="角丸四角形 17"/>
          <p:cNvSpPr/>
          <p:nvPr/>
        </p:nvSpPr>
        <p:spPr>
          <a:xfrm>
            <a:off x="801536" y="5589240"/>
            <a:ext cx="4526548" cy="8309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6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1270</TotalTime>
  <Words>460</Words>
  <Application>Microsoft Office PowerPoint</Application>
  <PresentationFormat>画面に合わせる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エッセンシャル</vt:lpstr>
      <vt:lpstr>プロセッシング入門１</vt:lpstr>
      <vt:lpstr>PowerPoint プレゼンテーション</vt:lpstr>
      <vt:lpstr>PowerPoint プレゼンテーション</vt:lpstr>
      <vt:lpstr>重ね塗り</vt:lpstr>
      <vt:lpstr>マウスの位置に描く</vt:lpstr>
      <vt:lpstr>クリックしたときだけ描く（１）</vt:lpstr>
      <vt:lpstr>クリックしたときだけ描く（２）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プロセッシング入門１</dc:title>
  <dc:creator>FJ-USER</dc:creator>
  <cp:lastModifiedBy>FJ-USER</cp:lastModifiedBy>
  <cp:revision>18</cp:revision>
  <dcterms:created xsi:type="dcterms:W3CDTF">2015-08-21T09:26:22Z</dcterms:created>
  <dcterms:modified xsi:type="dcterms:W3CDTF">2016-08-15T06:24:33Z</dcterms:modified>
</cp:coreProperties>
</file>