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プロセッシング入門３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初歩のプログラミング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218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23528" y="44450"/>
            <a:ext cx="8229600" cy="7969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単純交換ソート（バブルソート）</a:t>
            </a:r>
            <a:endParaRPr lang="ja-JP" altLang="en-US" dirty="0"/>
          </a:p>
        </p:txBody>
      </p:sp>
      <p:graphicFrame>
        <p:nvGraphicFramePr>
          <p:cNvPr id="6" name="Group 23"/>
          <p:cNvGraphicFramePr>
            <a:graphicFrameLocks noGrp="1"/>
          </p:cNvGraphicFramePr>
          <p:nvPr>
            <p:ph idx="1"/>
          </p:nvPr>
        </p:nvGraphicFramePr>
        <p:xfrm>
          <a:off x="611188" y="1268413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539750" y="908050"/>
            <a:ext cx="575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次に示す数字の並びを昇順に並べ替えることを考える．</a:t>
            </a:r>
          </a:p>
        </p:txBody>
      </p:sp>
      <p:graphicFrame>
        <p:nvGraphicFramePr>
          <p:cNvPr id="8" name="Group 135"/>
          <p:cNvGraphicFramePr>
            <a:graphicFrameLocks noGrp="1"/>
          </p:cNvGraphicFramePr>
          <p:nvPr/>
        </p:nvGraphicFramePr>
        <p:xfrm>
          <a:off x="611188" y="2205038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108"/>
          <p:cNvGrpSpPr>
            <a:grpSpLocks/>
          </p:cNvGrpSpPr>
          <p:nvPr/>
        </p:nvGrpSpPr>
        <p:grpSpPr bwMode="auto">
          <a:xfrm>
            <a:off x="3563938" y="2779713"/>
            <a:ext cx="512762" cy="217487"/>
            <a:chOff x="2245" y="1842"/>
            <a:chExt cx="323" cy="137"/>
          </a:xfrm>
        </p:grpSpPr>
        <p:sp>
          <p:nvSpPr>
            <p:cNvPr id="10" name="Line 103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Line 104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107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13" name="Group 140"/>
          <p:cNvGraphicFramePr>
            <a:graphicFrameLocks noGrp="1"/>
          </p:cNvGraphicFramePr>
          <p:nvPr/>
        </p:nvGraphicFramePr>
        <p:xfrm>
          <a:off x="611188" y="3068638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4" name="Group 136"/>
          <p:cNvGrpSpPr>
            <a:grpSpLocks/>
          </p:cNvGrpSpPr>
          <p:nvPr/>
        </p:nvGrpSpPr>
        <p:grpSpPr bwMode="auto">
          <a:xfrm>
            <a:off x="3059113" y="3644900"/>
            <a:ext cx="512762" cy="217488"/>
            <a:chOff x="2245" y="1842"/>
            <a:chExt cx="323" cy="137"/>
          </a:xfrm>
        </p:grpSpPr>
        <p:sp>
          <p:nvSpPr>
            <p:cNvPr id="15" name="Line 137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138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139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18" name="Group 160"/>
          <p:cNvGraphicFramePr>
            <a:graphicFrameLocks noGrp="1"/>
          </p:cNvGraphicFramePr>
          <p:nvPr/>
        </p:nvGraphicFramePr>
        <p:xfrm>
          <a:off x="611188" y="3932238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9" name="Group 161"/>
          <p:cNvGrpSpPr>
            <a:grpSpLocks/>
          </p:cNvGrpSpPr>
          <p:nvPr/>
        </p:nvGrpSpPr>
        <p:grpSpPr bwMode="auto">
          <a:xfrm>
            <a:off x="2484438" y="4506913"/>
            <a:ext cx="512762" cy="217487"/>
            <a:chOff x="2245" y="1842"/>
            <a:chExt cx="323" cy="137"/>
          </a:xfrm>
        </p:grpSpPr>
        <p:sp>
          <p:nvSpPr>
            <p:cNvPr id="20" name="Line 162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163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Line 164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23" name="Group 184"/>
          <p:cNvGraphicFramePr>
            <a:graphicFrameLocks noGrp="1"/>
          </p:cNvGraphicFramePr>
          <p:nvPr/>
        </p:nvGraphicFramePr>
        <p:xfrm>
          <a:off x="611188" y="4797425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4" name="Group 185"/>
          <p:cNvGrpSpPr>
            <a:grpSpLocks/>
          </p:cNvGrpSpPr>
          <p:nvPr/>
        </p:nvGrpSpPr>
        <p:grpSpPr bwMode="auto">
          <a:xfrm>
            <a:off x="1979613" y="5372100"/>
            <a:ext cx="512762" cy="217488"/>
            <a:chOff x="2245" y="1842"/>
            <a:chExt cx="323" cy="137"/>
          </a:xfrm>
        </p:grpSpPr>
        <p:sp>
          <p:nvSpPr>
            <p:cNvPr id="25" name="Line 186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Line 187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Line 188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28" name="Group 210"/>
          <p:cNvGraphicFramePr>
            <a:graphicFrameLocks noGrp="1"/>
          </p:cNvGraphicFramePr>
          <p:nvPr/>
        </p:nvGraphicFramePr>
        <p:xfrm>
          <a:off x="611188" y="5661025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9" name="Group 212"/>
          <p:cNvGrpSpPr>
            <a:grpSpLocks/>
          </p:cNvGrpSpPr>
          <p:nvPr/>
        </p:nvGrpSpPr>
        <p:grpSpPr bwMode="auto">
          <a:xfrm>
            <a:off x="1395413" y="6235700"/>
            <a:ext cx="512762" cy="217488"/>
            <a:chOff x="2245" y="1842"/>
            <a:chExt cx="323" cy="137"/>
          </a:xfrm>
        </p:grpSpPr>
        <p:sp>
          <p:nvSpPr>
            <p:cNvPr id="30" name="Line 213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Line 214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Line 215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33" name="Group 235"/>
          <p:cNvGraphicFramePr>
            <a:graphicFrameLocks noGrp="1"/>
          </p:cNvGraphicFramePr>
          <p:nvPr/>
        </p:nvGraphicFramePr>
        <p:xfrm>
          <a:off x="4994275" y="2205038"/>
          <a:ext cx="3754438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8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4" name="Group 236"/>
          <p:cNvGrpSpPr>
            <a:grpSpLocks/>
          </p:cNvGrpSpPr>
          <p:nvPr/>
        </p:nvGrpSpPr>
        <p:grpSpPr bwMode="auto">
          <a:xfrm>
            <a:off x="5283200" y="2781300"/>
            <a:ext cx="512763" cy="217488"/>
            <a:chOff x="2245" y="1842"/>
            <a:chExt cx="323" cy="137"/>
          </a:xfrm>
        </p:grpSpPr>
        <p:sp>
          <p:nvSpPr>
            <p:cNvPr id="35" name="Line 237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Line 238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Line 239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8" name="Group 240"/>
          <p:cNvGrpSpPr>
            <a:grpSpLocks/>
          </p:cNvGrpSpPr>
          <p:nvPr/>
        </p:nvGrpSpPr>
        <p:grpSpPr bwMode="auto">
          <a:xfrm>
            <a:off x="5003800" y="3500438"/>
            <a:ext cx="512763" cy="217487"/>
            <a:chOff x="2245" y="1842"/>
            <a:chExt cx="323" cy="137"/>
          </a:xfrm>
        </p:grpSpPr>
        <p:sp>
          <p:nvSpPr>
            <p:cNvPr id="39" name="Line 241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Line 242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Line 243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2" name="Text Box 244"/>
          <p:cNvSpPr txBox="1">
            <a:spLocks noChangeArrowheads="1"/>
          </p:cNvSpPr>
          <p:nvPr/>
        </p:nvSpPr>
        <p:spPr bwMode="auto">
          <a:xfrm>
            <a:off x="5580063" y="3455988"/>
            <a:ext cx="2736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比較するが交換しない</a:t>
            </a:r>
          </a:p>
        </p:txBody>
      </p:sp>
      <p:grpSp>
        <p:nvGrpSpPr>
          <p:cNvPr id="43" name="Group 245"/>
          <p:cNvGrpSpPr>
            <a:grpSpLocks/>
          </p:cNvGrpSpPr>
          <p:nvPr/>
        </p:nvGrpSpPr>
        <p:grpSpPr bwMode="auto">
          <a:xfrm>
            <a:off x="5003800" y="4076700"/>
            <a:ext cx="512763" cy="217488"/>
            <a:chOff x="2245" y="1842"/>
            <a:chExt cx="323" cy="137"/>
          </a:xfrm>
        </p:grpSpPr>
        <p:sp>
          <p:nvSpPr>
            <p:cNvPr id="44" name="Line 246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Line 247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Line 248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7" name="Text Box 249"/>
          <p:cNvSpPr txBox="1">
            <a:spLocks noChangeArrowheads="1"/>
          </p:cNvSpPr>
          <p:nvPr/>
        </p:nvSpPr>
        <p:spPr bwMode="auto">
          <a:xfrm>
            <a:off x="5580063" y="4005263"/>
            <a:ext cx="2736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比較して交換する</a:t>
            </a:r>
          </a:p>
        </p:txBody>
      </p:sp>
      <p:sp>
        <p:nvSpPr>
          <p:cNvPr id="48" name="Text Box 250"/>
          <p:cNvSpPr txBox="1">
            <a:spLocks noChangeArrowheads="1"/>
          </p:cNvSpPr>
          <p:nvPr/>
        </p:nvSpPr>
        <p:spPr bwMode="auto">
          <a:xfrm>
            <a:off x="1619250" y="1844675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（１ラウンド目）</a:t>
            </a:r>
          </a:p>
        </p:txBody>
      </p:sp>
    </p:spTree>
    <p:extLst>
      <p:ext uri="{BB962C8B-B14F-4D97-AF65-F5344CB8AC3E}">
        <p14:creationId xmlns:p14="http://schemas.microsoft.com/office/powerpoint/2010/main" val="74365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18"/>
          <p:cNvGraphicFramePr>
            <a:graphicFrameLocks noGrp="1"/>
          </p:cNvGraphicFramePr>
          <p:nvPr/>
        </p:nvGraphicFramePr>
        <p:xfrm>
          <a:off x="684213" y="260350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178"/>
          <p:cNvGraphicFramePr>
            <a:graphicFrameLocks noGrp="1"/>
          </p:cNvGraphicFramePr>
          <p:nvPr/>
        </p:nvGraphicFramePr>
        <p:xfrm>
          <a:off x="684213" y="1671638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3635375" y="2276475"/>
            <a:ext cx="512763" cy="217488"/>
            <a:chOff x="2245" y="1842"/>
            <a:chExt cx="323" cy="137"/>
          </a:xfrm>
        </p:grpSpPr>
        <p:sp>
          <p:nvSpPr>
            <p:cNvPr id="7" name="Line 43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44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45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10" name="Group 179"/>
          <p:cNvGraphicFramePr>
            <a:graphicFrameLocks noGrp="1"/>
          </p:cNvGraphicFramePr>
          <p:nvPr/>
        </p:nvGraphicFramePr>
        <p:xfrm>
          <a:off x="684213" y="2536825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121"/>
          <p:cNvGraphicFramePr>
            <a:graphicFrameLocks noGrp="1"/>
          </p:cNvGraphicFramePr>
          <p:nvPr/>
        </p:nvGraphicFramePr>
        <p:xfrm>
          <a:off x="684213" y="3400425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3122613" y="3140075"/>
            <a:ext cx="512762" cy="217488"/>
            <a:chOff x="2245" y="1842"/>
            <a:chExt cx="323" cy="137"/>
          </a:xfrm>
        </p:grpSpPr>
        <p:sp>
          <p:nvSpPr>
            <p:cNvPr id="13" name="Line 85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86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87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6" name="Group 90"/>
          <p:cNvGrpSpPr>
            <a:grpSpLocks/>
          </p:cNvGrpSpPr>
          <p:nvPr/>
        </p:nvGrpSpPr>
        <p:grpSpPr bwMode="auto">
          <a:xfrm>
            <a:off x="2619375" y="4003675"/>
            <a:ext cx="512763" cy="217488"/>
            <a:chOff x="2245" y="1842"/>
            <a:chExt cx="323" cy="137"/>
          </a:xfrm>
        </p:grpSpPr>
        <p:sp>
          <p:nvSpPr>
            <p:cNvPr id="17" name="Line 91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92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93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20" name="Group 180"/>
          <p:cNvGraphicFramePr>
            <a:graphicFrameLocks noGrp="1"/>
          </p:cNvGraphicFramePr>
          <p:nvPr/>
        </p:nvGraphicFramePr>
        <p:xfrm>
          <a:off x="684213" y="4294188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1" name="Group 114"/>
          <p:cNvGrpSpPr>
            <a:grpSpLocks/>
          </p:cNvGrpSpPr>
          <p:nvPr/>
        </p:nvGrpSpPr>
        <p:grpSpPr bwMode="auto">
          <a:xfrm>
            <a:off x="2051050" y="4868863"/>
            <a:ext cx="512763" cy="217487"/>
            <a:chOff x="2245" y="1842"/>
            <a:chExt cx="323" cy="137"/>
          </a:xfrm>
        </p:grpSpPr>
        <p:sp>
          <p:nvSpPr>
            <p:cNvPr id="22" name="Line 115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Line 116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Line 117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25" name="Group 142"/>
          <p:cNvGraphicFramePr>
            <a:graphicFrameLocks noGrp="1"/>
          </p:cNvGraphicFramePr>
          <p:nvPr/>
        </p:nvGraphicFramePr>
        <p:xfrm>
          <a:off x="684213" y="5157788"/>
          <a:ext cx="3754437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7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Text Box 143"/>
          <p:cNvSpPr txBox="1">
            <a:spLocks noChangeArrowheads="1"/>
          </p:cNvSpPr>
          <p:nvPr/>
        </p:nvSpPr>
        <p:spPr bwMode="auto">
          <a:xfrm>
            <a:off x="5003800" y="1700213"/>
            <a:ext cx="3744913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バブルソートは隣り合う２つのデータで</a:t>
            </a:r>
          </a:p>
          <a:p>
            <a:pPr>
              <a:spcBef>
                <a:spcPct val="50000"/>
              </a:spcBef>
            </a:pPr>
            <a:r>
              <a:rPr lang="ja-JP" altLang="en-US" sz="1400"/>
              <a:t>左の方が大きければ，入れ替え，</a:t>
            </a:r>
          </a:p>
          <a:p>
            <a:pPr>
              <a:spcBef>
                <a:spcPct val="50000"/>
              </a:spcBef>
            </a:pPr>
            <a:r>
              <a:rPr lang="ja-JP" altLang="en-US" sz="1400"/>
              <a:t>そうでなければ入れ替えを行いません．</a:t>
            </a:r>
          </a:p>
          <a:p>
            <a:pPr>
              <a:spcBef>
                <a:spcPct val="50000"/>
              </a:spcBef>
            </a:pPr>
            <a:endParaRPr lang="ja-JP" altLang="en-US" sz="1400"/>
          </a:p>
          <a:p>
            <a:pPr>
              <a:spcBef>
                <a:spcPct val="50000"/>
              </a:spcBef>
            </a:pPr>
            <a:r>
              <a:rPr lang="ja-JP" altLang="en-US" sz="1400"/>
              <a:t>１ラウンドごとに左から小さい順に要素が確定しますから，ラウンドが進むにつれ，比較の回数は少なくなります．</a:t>
            </a:r>
          </a:p>
        </p:txBody>
      </p:sp>
      <p:grpSp>
        <p:nvGrpSpPr>
          <p:cNvPr id="27" name="Group 144"/>
          <p:cNvGrpSpPr>
            <a:grpSpLocks/>
          </p:cNvGrpSpPr>
          <p:nvPr/>
        </p:nvGrpSpPr>
        <p:grpSpPr bwMode="auto">
          <a:xfrm>
            <a:off x="1476375" y="5732463"/>
            <a:ext cx="512763" cy="217487"/>
            <a:chOff x="2245" y="1842"/>
            <a:chExt cx="323" cy="137"/>
          </a:xfrm>
        </p:grpSpPr>
        <p:sp>
          <p:nvSpPr>
            <p:cNvPr id="28" name="Line 145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Line 146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Line 147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1" name="Text Box 148"/>
          <p:cNvSpPr txBox="1">
            <a:spLocks noChangeArrowheads="1"/>
          </p:cNvSpPr>
          <p:nvPr/>
        </p:nvSpPr>
        <p:spPr bwMode="auto">
          <a:xfrm>
            <a:off x="1547813" y="1190625"/>
            <a:ext cx="1944687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（２ラウンド目）</a:t>
            </a:r>
          </a:p>
        </p:txBody>
      </p:sp>
      <p:graphicFrame>
        <p:nvGraphicFramePr>
          <p:cNvPr id="32" name="Group 171"/>
          <p:cNvGraphicFramePr>
            <a:graphicFrameLocks noGrp="1"/>
          </p:cNvGraphicFramePr>
          <p:nvPr/>
        </p:nvGraphicFramePr>
        <p:xfrm>
          <a:off x="4994275" y="4292600"/>
          <a:ext cx="3754438" cy="533400"/>
        </p:xfrm>
        <a:graphic>
          <a:graphicData uri="http://schemas.openxmlformats.org/drawingml/2006/table">
            <a:tbl>
              <a:tblPr/>
              <a:tblGrid>
                <a:gridCol w="536575"/>
                <a:gridCol w="536575"/>
                <a:gridCol w="536575"/>
                <a:gridCol w="534988"/>
                <a:gridCol w="536575"/>
                <a:gridCol w="536575"/>
                <a:gridCol w="536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33" name="Text Box 170"/>
          <p:cNvSpPr txBox="1">
            <a:spLocks noChangeArrowheads="1"/>
          </p:cNvSpPr>
          <p:nvPr/>
        </p:nvSpPr>
        <p:spPr bwMode="auto">
          <a:xfrm>
            <a:off x="5795963" y="3854450"/>
            <a:ext cx="1944687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（３ラウンド目）</a:t>
            </a:r>
          </a:p>
        </p:txBody>
      </p:sp>
      <p:grpSp>
        <p:nvGrpSpPr>
          <p:cNvPr id="34" name="Group 172"/>
          <p:cNvGrpSpPr>
            <a:grpSpLocks/>
          </p:cNvGrpSpPr>
          <p:nvPr/>
        </p:nvGrpSpPr>
        <p:grpSpPr bwMode="auto">
          <a:xfrm>
            <a:off x="7956550" y="4868863"/>
            <a:ext cx="512763" cy="217487"/>
            <a:chOff x="2245" y="1842"/>
            <a:chExt cx="323" cy="137"/>
          </a:xfrm>
        </p:grpSpPr>
        <p:sp>
          <p:nvSpPr>
            <p:cNvPr id="35" name="Line 173"/>
            <p:cNvSpPr>
              <a:spLocks noChangeShapeType="1"/>
            </p:cNvSpPr>
            <p:nvPr/>
          </p:nvSpPr>
          <p:spPr bwMode="auto">
            <a:xfrm flipV="1">
              <a:off x="2245" y="1842"/>
              <a:ext cx="0" cy="1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Line 174"/>
            <p:cNvSpPr>
              <a:spLocks noChangeShapeType="1"/>
            </p:cNvSpPr>
            <p:nvPr/>
          </p:nvSpPr>
          <p:spPr bwMode="auto">
            <a:xfrm>
              <a:off x="2245" y="1979"/>
              <a:ext cx="31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Line 175"/>
            <p:cNvSpPr>
              <a:spLocks noChangeShapeType="1"/>
            </p:cNvSpPr>
            <p:nvPr/>
          </p:nvSpPr>
          <p:spPr bwMode="auto">
            <a:xfrm flipV="1">
              <a:off x="2568" y="1842"/>
              <a:ext cx="0" cy="1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8" name="Text Box 176"/>
          <p:cNvSpPr txBox="1">
            <a:spLocks noChangeArrowheads="1"/>
          </p:cNvSpPr>
          <p:nvPr/>
        </p:nvSpPr>
        <p:spPr bwMode="auto">
          <a:xfrm>
            <a:off x="6227763" y="5084763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つづく・・・</a:t>
            </a:r>
          </a:p>
        </p:txBody>
      </p:sp>
      <p:sp>
        <p:nvSpPr>
          <p:cNvPr id="39" name="Text Box 177"/>
          <p:cNvSpPr txBox="1">
            <a:spLocks noChangeArrowheads="1"/>
          </p:cNvSpPr>
          <p:nvPr/>
        </p:nvSpPr>
        <p:spPr bwMode="auto">
          <a:xfrm>
            <a:off x="5148263" y="115888"/>
            <a:ext cx="36718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液体中の気泡（液体より軽い）が上に上がってゆくイメージから</a:t>
            </a:r>
            <a:r>
              <a:rPr lang="ja-JP" altLang="en-US">
                <a:solidFill>
                  <a:schemeClr val="tx2"/>
                </a:solidFill>
              </a:rPr>
              <a:t>バブルソート</a:t>
            </a:r>
            <a:r>
              <a:rPr lang="ja-JP" altLang="en-US"/>
              <a:t>という名がついています．</a:t>
            </a:r>
          </a:p>
        </p:txBody>
      </p:sp>
    </p:spTree>
    <p:extLst>
      <p:ext uri="{BB962C8B-B14F-4D97-AF65-F5344CB8AC3E}">
        <p14:creationId xmlns:p14="http://schemas.microsoft.com/office/powerpoint/2010/main" val="388160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791200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配列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796062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データ</a:t>
            </a:r>
            <a:r>
              <a:rPr lang="ja-JP" altLang="en-US" dirty="0" smtClean="0"/>
              <a:t>は配列に格納します．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57566"/>
            <a:ext cx="5509419" cy="495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6053549" y="1484784"/>
            <a:ext cx="2694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こ</a:t>
            </a:r>
            <a:r>
              <a:rPr lang="ja-JP" altLang="en-US" sz="1200" dirty="0" smtClean="0"/>
              <a:t>の例では</a:t>
            </a:r>
            <a:endParaRPr lang="en-US" altLang="ja-JP" sz="1200" dirty="0" smtClean="0"/>
          </a:p>
          <a:p>
            <a:r>
              <a:rPr lang="en-US" altLang="ja-JP" sz="1200" dirty="0" smtClean="0"/>
              <a:t>a[0]=1, a[1]=3, a[2]=5, a[9]=0</a:t>
            </a:r>
          </a:p>
          <a:p>
            <a:r>
              <a:rPr lang="ja-JP" altLang="en-US" sz="1200" dirty="0" err="1" smtClean="0"/>
              <a:t>のように</a:t>
            </a:r>
            <a:r>
              <a:rPr lang="ja-JP" altLang="en-US" sz="1200" dirty="0" smtClean="0"/>
              <a:t>格納されます．</a:t>
            </a:r>
            <a:endParaRPr lang="en-US" altLang="ja-JP" sz="1200" dirty="0" smtClean="0"/>
          </a:p>
          <a:p>
            <a:r>
              <a:rPr lang="ja-JP" altLang="en-US" sz="1200" dirty="0"/>
              <a:t>データ</a:t>
            </a:r>
            <a:r>
              <a:rPr lang="ja-JP" altLang="en-US" sz="1200" dirty="0" smtClean="0"/>
              <a:t>の個数は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個ですが，</a:t>
            </a:r>
            <a:r>
              <a:rPr lang="en-US" altLang="ja-JP" sz="1200" dirty="0" smtClean="0"/>
              <a:t>a[10]=0</a:t>
            </a:r>
          </a:p>
          <a:p>
            <a:r>
              <a:rPr lang="ja-JP" altLang="en-US" sz="1200" dirty="0" smtClean="0"/>
              <a:t>ではないことに注意してください．</a:t>
            </a:r>
            <a:endParaRPr lang="en-US" altLang="ja-JP" sz="1200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6021913" y="1484784"/>
            <a:ext cx="2726551" cy="11521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1043608" y="4077072"/>
            <a:ext cx="540060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 flipV="1">
            <a:off x="1619672" y="2780928"/>
            <a:ext cx="482453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484729" y="3769518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p</a:t>
            </a:r>
            <a:r>
              <a:rPr kumimoji="1" lang="en-US" altLang="ja-JP" sz="1200" dirty="0" err="1" smtClean="0"/>
              <a:t>rintln</a:t>
            </a:r>
            <a:r>
              <a:rPr kumimoji="1" lang="en-US" altLang="ja-JP" sz="1200" dirty="0" smtClean="0"/>
              <a:t>(x)</a:t>
            </a:r>
            <a:r>
              <a:rPr kumimoji="1" lang="ja-JP" altLang="en-US" sz="1200" dirty="0" smtClean="0"/>
              <a:t>は</a:t>
            </a:r>
            <a:r>
              <a:rPr kumimoji="1" lang="ja-JP" altLang="en-US" sz="1200" dirty="0" err="1" smtClean="0"/>
              <a:t>ｘ</a:t>
            </a:r>
            <a:r>
              <a:rPr lang="ja-JP" altLang="en-US" sz="1200" dirty="0" smtClean="0"/>
              <a:t>の値を</a:t>
            </a:r>
            <a:endParaRPr lang="en-US" altLang="ja-JP" sz="1200" dirty="0" smtClean="0"/>
          </a:p>
          <a:p>
            <a:r>
              <a:rPr kumimoji="1" lang="ja-JP" altLang="en-US" sz="1200" dirty="0"/>
              <a:t>下</a:t>
            </a:r>
            <a:r>
              <a:rPr kumimoji="1" lang="ja-JP" altLang="en-US" sz="1200" dirty="0" smtClean="0"/>
              <a:t>の黒い画面に出力する</a:t>
            </a:r>
            <a:endParaRPr kumimoji="1" lang="en-US" altLang="ja-JP" sz="1200" dirty="0" smtClean="0"/>
          </a:p>
          <a:p>
            <a:r>
              <a:rPr lang="ja-JP" altLang="en-US" sz="1200" dirty="0"/>
              <a:t>関数です</a:t>
            </a:r>
            <a:endParaRPr kumimoji="1" lang="ja-JP" altLang="en-US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6509077" y="3515876"/>
            <a:ext cx="1879347" cy="11521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1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15" y="764704"/>
            <a:ext cx="5564613" cy="5765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791200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テキスト版バブルソート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1691680" y="2132856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347864" y="1994356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i</a:t>
            </a:r>
            <a:r>
              <a:rPr lang="ja-JP" altLang="en-US" sz="1200" dirty="0" smtClean="0"/>
              <a:t>ラウンド目を表します</a:t>
            </a:r>
            <a:endParaRPr kumimoji="1" lang="ja-JP" altLang="en-US" sz="1200" dirty="0"/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1187624" y="1700808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267744" y="1700808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228184" y="1562308"/>
            <a:ext cx="2624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a.length</a:t>
            </a:r>
            <a:r>
              <a:rPr lang="ja-JP" altLang="en-US" sz="1200" dirty="0" smtClean="0"/>
              <a:t>は配列</a:t>
            </a:r>
            <a:r>
              <a:rPr lang="en-US" altLang="ja-JP" sz="1200" dirty="0" smtClean="0"/>
              <a:t>a</a:t>
            </a:r>
            <a:r>
              <a:rPr lang="ja-JP" altLang="en-US" sz="1200" dirty="0" smtClean="0"/>
              <a:t>の大きさを表します．</a:t>
            </a:r>
            <a:endParaRPr lang="en-US" altLang="ja-JP" sz="1200" dirty="0" smtClean="0"/>
          </a:p>
          <a:p>
            <a:r>
              <a:rPr lang="ja-JP" altLang="en-US" sz="1200" dirty="0" smtClean="0"/>
              <a:t>すなわち値は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です．</a:t>
            </a:r>
            <a:endParaRPr lang="en-US" altLang="ja-JP" sz="1200" dirty="0" smtClean="0"/>
          </a:p>
          <a:p>
            <a:r>
              <a:rPr lang="ja-JP" altLang="en-US" sz="1200" dirty="0"/>
              <a:t>数字</a:t>
            </a:r>
            <a:r>
              <a:rPr lang="ja-JP" altLang="en-US" sz="1200" dirty="0" smtClean="0"/>
              <a:t>の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を書いても構いません．</a:t>
            </a:r>
            <a:endParaRPr lang="en-US" altLang="ja-JP" sz="1200" dirty="0" smtClean="0"/>
          </a:p>
        </p:txBody>
      </p:sp>
      <p:cxnSp>
        <p:nvCxnSpPr>
          <p:cNvPr id="14" name="直線矢印コネクタ 13"/>
          <p:cNvCxnSpPr/>
          <p:nvPr/>
        </p:nvCxnSpPr>
        <p:spPr>
          <a:xfrm flipH="1" flipV="1">
            <a:off x="1187624" y="2271355"/>
            <a:ext cx="1080120" cy="797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267744" y="3068960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084168" y="2745794"/>
            <a:ext cx="2661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j</a:t>
            </a:r>
            <a:r>
              <a:rPr lang="ja-JP" altLang="en-US" sz="1200" dirty="0" smtClean="0"/>
              <a:t>番目と</a:t>
            </a:r>
            <a:r>
              <a:rPr lang="en-US" altLang="ja-JP" sz="1200" dirty="0" smtClean="0"/>
              <a:t>j+1</a:t>
            </a:r>
            <a:r>
              <a:rPr lang="ja-JP" altLang="en-US" sz="1200" dirty="0" smtClean="0"/>
              <a:t>番目を比較する訳ですが</a:t>
            </a:r>
            <a:endParaRPr lang="en-US" altLang="ja-JP" sz="1200" dirty="0" smtClean="0"/>
          </a:p>
          <a:p>
            <a:r>
              <a:rPr lang="ja-JP" altLang="en-US" sz="1200" dirty="0"/>
              <a:t>最大</a:t>
            </a:r>
            <a:r>
              <a:rPr lang="ja-JP" altLang="en-US" sz="1200" dirty="0" smtClean="0"/>
              <a:t>の</a:t>
            </a:r>
            <a:r>
              <a:rPr lang="en-US" altLang="ja-JP" sz="1200" dirty="0" smtClean="0"/>
              <a:t>j</a:t>
            </a:r>
            <a:r>
              <a:rPr lang="ja-JP" altLang="en-US" sz="1200" dirty="0" smtClean="0"/>
              <a:t>は</a:t>
            </a:r>
            <a:r>
              <a:rPr lang="en-US" altLang="ja-JP" sz="1200" dirty="0" smtClean="0"/>
              <a:t>8</a:t>
            </a:r>
            <a:r>
              <a:rPr lang="ja-JP" altLang="en-US" sz="1200" dirty="0" smtClean="0"/>
              <a:t>です．</a:t>
            </a:r>
            <a:r>
              <a:rPr lang="en-US" altLang="ja-JP" sz="1200" dirty="0" smtClean="0"/>
              <a:t>a.length-2</a:t>
            </a:r>
            <a:r>
              <a:rPr lang="ja-JP" altLang="en-US" sz="1200" dirty="0" smtClean="0"/>
              <a:t>は</a:t>
            </a:r>
            <a:r>
              <a:rPr lang="en-US" altLang="ja-JP" sz="1200" dirty="0" smtClean="0"/>
              <a:t>8</a:t>
            </a:r>
            <a:r>
              <a:rPr lang="ja-JP" altLang="en-US" sz="1200" dirty="0" err="1" smtClean="0"/>
              <a:t>なの</a:t>
            </a:r>
            <a:r>
              <a:rPr lang="ja-JP" altLang="en-US" sz="1200" dirty="0" smtClean="0"/>
              <a:t>で</a:t>
            </a:r>
            <a:endParaRPr lang="en-US" altLang="ja-JP" sz="1200" dirty="0" smtClean="0"/>
          </a:p>
          <a:p>
            <a:r>
              <a:rPr lang="en-US" altLang="ja-JP" sz="1200" dirty="0" smtClean="0"/>
              <a:t>8</a:t>
            </a:r>
            <a:r>
              <a:rPr lang="ja-JP" altLang="en-US" sz="1200" dirty="0" smtClean="0"/>
              <a:t>と書いてしまっても構いません．</a:t>
            </a:r>
            <a:endParaRPr lang="en-US" altLang="ja-JP" sz="1200" dirty="0" smtClean="0"/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899592" y="3224725"/>
            <a:ext cx="5184576" cy="708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156176" y="3794556"/>
            <a:ext cx="2324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入れ替え後</a:t>
            </a:r>
            <a:r>
              <a:rPr lang="ja-JP" altLang="en-US" sz="1200" dirty="0" smtClean="0"/>
              <a:t>の表示をしています．</a:t>
            </a:r>
            <a:endParaRPr kumimoji="1" lang="ja-JP" altLang="en-US" sz="1200" dirty="0"/>
          </a:p>
        </p:txBody>
      </p:sp>
      <p:cxnSp>
        <p:nvCxnSpPr>
          <p:cNvPr id="25" name="直線矢印コネクタ 24"/>
          <p:cNvCxnSpPr/>
          <p:nvPr/>
        </p:nvCxnSpPr>
        <p:spPr>
          <a:xfrm flipH="1">
            <a:off x="827584" y="3933054"/>
            <a:ext cx="5256584" cy="1944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046128" y="4674329"/>
            <a:ext cx="2652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問１</a:t>
            </a:r>
            <a:endParaRPr lang="en-US" altLang="ja-JP" sz="1200" dirty="0" smtClean="0"/>
          </a:p>
          <a:p>
            <a:r>
              <a:rPr lang="ja-JP" altLang="en-US" sz="1200" dirty="0" smtClean="0"/>
              <a:t>配列</a:t>
            </a:r>
            <a:r>
              <a:rPr lang="en-US" altLang="ja-JP" sz="1200" dirty="0" smtClean="0"/>
              <a:t>a</a:t>
            </a:r>
            <a:r>
              <a:rPr lang="ja-JP" altLang="en-US" sz="1200" dirty="0" smtClean="0"/>
              <a:t>に入っている値を２０個に変更して実行</a:t>
            </a:r>
            <a:r>
              <a:rPr lang="ja-JP" altLang="en-US" sz="1200" dirty="0"/>
              <a:t>して</a:t>
            </a:r>
            <a:r>
              <a:rPr lang="ja-JP" altLang="en-US" sz="1200" dirty="0" smtClean="0"/>
              <a:t>みよ．</a:t>
            </a:r>
            <a:endParaRPr lang="en-US" altLang="ja-JP" sz="1200" dirty="0" smtClean="0"/>
          </a:p>
        </p:txBody>
      </p:sp>
      <p:sp>
        <p:nvSpPr>
          <p:cNvPr id="28" name="角丸四角形 27"/>
          <p:cNvSpPr/>
          <p:nvPr/>
        </p:nvSpPr>
        <p:spPr>
          <a:xfrm>
            <a:off x="6058373" y="4653136"/>
            <a:ext cx="2520280" cy="6900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69600" y="5553447"/>
            <a:ext cx="2652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問２</a:t>
            </a:r>
            <a:endParaRPr lang="en-US" altLang="ja-JP" sz="1200" dirty="0" smtClean="0"/>
          </a:p>
          <a:p>
            <a:r>
              <a:rPr lang="ja-JP" altLang="en-US" sz="1200" dirty="0"/>
              <a:t>データ</a:t>
            </a:r>
            <a:r>
              <a:rPr lang="ja-JP" altLang="en-US" sz="1200" dirty="0" smtClean="0"/>
              <a:t>が大きい順に出力されるよう</a:t>
            </a:r>
            <a:endParaRPr lang="en-US" altLang="ja-JP" sz="1200" dirty="0" smtClean="0"/>
          </a:p>
          <a:p>
            <a:r>
              <a:rPr lang="ja-JP" altLang="en-US" sz="1200" dirty="0"/>
              <a:t>変更してみよ</a:t>
            </a:r>
            <a:endParaRPr lang="en-US" altLang="ja-JP" sz="1200" dirty="0" smtClean="0"/>
          </a:p>
        </p:txBody>
      </p:sp>
      <p:sp>
        <p:nvSpPr>
          <p:cNvPr id="30" name="角丸四角形 29"/>
          <p:cNvSpPr/>
          <p:nvPr/>
        </p:nvSpPr>
        <p:spPr>
          <a:xfrm>
            <a:off x="6081845" y="5532254"/>
            <a:ext cx="2520280" cy="6900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791200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関数（雰囲気がわかればよい）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29200"/>
            <a:ext cx="3843023" cy="144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4725987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線矢印コネクタ 6"/>
          <p:cNvCxnSpPr/>
          <p:nvPr/>
        </p:nvCxnSpPr>
        <p:spPr>
          <a:xfrm flipH="1">
            <a:off x="1403648" y="2564904"/>
            <a:ext cx="3960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436096" y="2426404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値</a:t>
            </a:r>
            <a:r>
              <a:rPr lang="en-US" altLang="ja-JP" sz="1200" dirty="0" err="1" smtClean="0"/>
              <a:t>i</a:t>
            </a:r>
            <a:r>
              <a:rPr lang="ja-JP" altLang="en-US" sz="1200" dirty="0" smtClean="0"/>
              <a:t>を関数</a:t>
            </a:r>
            <a:r>
              <a:rPr lang="en-US" altLang="ja-JP" sz="1200" dirty="0" err="1" smtClean="0"/>
              <a:t>drawcircle</a:t>
            </a:r>
            <a:r>
              <a:rPr lang="ja-JP" altLang="en-US" sz="1200" dirty="0" smtClean="0"/>
              <a:t>（</a:t>
            </a:r>
            <a:r>
              <a:rPr lang="en-US" altLang="ja-JP" sz="1200" dirty="0" err="1" smtClean="0"/>
              <a:t>int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i</a:t>
            </a:r>
            <a:r>
              <a:rPr lang="ja-JP" altLang="en-US" sz="1200" dirty="0" smtClean="0"/>
              <a:t>）に渡します．</a:t>
            </a:r>
            <a:endParaRPr lang="en-US" altLang="ja-JP" sz="1200" dirty="0" smtClean="0"/>
          </a:p>
          <a:p>
            <a:r>
              <a:rPr lang="ja-JP" altLang="en-US" sz="1200" dirty="0" smtClean="0"/>
              <a:t>呼び出された関数は，</a:t>
            </a:r>
            <a:r>
              <a:rPr lang="en-US" altLang="ja-JP" sz="1200" dirty="0" err="1" smtClean="0"/>
              <a:t>i</a:t>
            </a:r>
            <a:r>
              <a:rPr lang="ja-JP" altLang="en-US" sz="1200" dirty="0" smtClean="0"/>
              <a:t>の値に応じた</a:t>
            </a:r>
            <a:endParaRPr lang="en-US" altLang="ja-JP" sz="1200" dirty="0" smtClean="0"/>
          </a:p>
          <a:p>
            <a:r>
              <a:rPr lang="ja-JP" altLang="en-US" sz="1200" dirty="0"/>
              <a:t>直径</a:t>
            </a:r>
            <a:r>
              <a:rPr lang="en-US" altLang="ja-JP" sz="1200" dirty="0" smtClean="0"/>
              <a:t>60</a:t>
            </a:r>
            <a:r>
              <a:rPr lang="ja-JP" altLang="en-US" sz="1200" dirty="0" smtClean="0"/>
              <a:t>の円を描きます．</a:t>
            </a:r>
            <a:endParaRPr lang="en-US" altLang="ja-JP" sz="1200" dirty="0" smtClean="0"/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1043608" y="2022748"/>
            <a:ext cx="42484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364088" y="1838082"/>
            <a:ext cx="2911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今回は</a:t>
            </a:r>
            <a:r>
              <a:rPr lang="en-US" altLang="ja-JP" sz="1200" dirty="0" smtClean="0"/>
              <a:t>d</a:t>
            </a:r>
            <a:r>
              <a:rPr kumimoji="1" lang="en-US" altLang="ja-JP" sz="1200" dirty="0" smtClean="0"/>
              <a:t>raw()</a:t>
            </a:r>
            <a:r>
              <a:rPr kumimoji="1" lang="ja-JP" altLang="en-US" sz="1200" dirty="0" smtClean="0"/>
              <a:t>は</a:t>
            </a:r>
            <a:r>
              <a:rPr kumimoji="1" lang="en-US" altLang="ja-JP" sz="1200" dirty="0" smtClean="0"/>
              <a:t>1</a:t>
            </a:r>
            <a:r>
              <a:rPr lang="ja-JP" altLang="en-US" sz="1200" dirty="0" smtClean="0"/>
              <a:t>回実行すればよいので，</a:t>
            </a:r>
            <a:endParaRPr lang="en-US" altLang="ja-JP" sz="1200" dirty="0" smtClean="0"/>
          </a:p>
          <a:p>
            <a:r>
              <a:rPr kumimoji="1" lang="en-US" altLang="ja-JP" sz="1200" dirty="0" err="1" smtClean="0"/>
              <a:t>noLoop</a:t>
            </a:r>
            <a:r>
              <a:rPr kumimoji="1" lang="en-US" altLang="ja-JP" sz="1200" dirty="0" smtClean="0"/>
              <a:t>()</a:t>
            </a:r>
            <a:r>
              <a:rPr kumimoji="1" lang="ja-JP" altLang="en-US" sz="1200" dirty="0" smtClean="0"/>
              <a:t>とします．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36096" y="3429000"/>
            <a:ext cx="2652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問３</a:t>
            </a:r>
            <a:endParaRPr lang="en-US" altLang="ja-JP" sz="1200" dirty="0" smtClean="0"/>
          </a:p>
          <a:p>
            <a:r>
              <a:rPr lang="ja-JP" altLang="en-US" sz="1200" dirty="0" smtClean="0"/>
              <a:t>関数</a:t>
            </a:r>
            <a:r>
              <a:rPr lang="en-US" altLang="ja-JP" sz="1200" dirty="0" err="1" smtClean="0"/>
              <a:t>drawcircle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int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int</a:t>
            </a:r>
            <a:r>
              <a:rPr lang="en-US" altLang="ja-JP" sz="1200" dirty="0" smtClean="0"/>
              <a:t> r)</a:t>
            </a:r>
            <a:r>
              <a:rPr lang="ja-JP" altLang="en-US" sz="1200" dirty="0" smtClean="0"/>
              <a:t>に変更して</a:t>
            </a:r>
            <a:endParaRPr lang="en-US" altLang="ja-JP" sz="1200" dirty="0" smtClean="0"/>
          </a:p>
          <a:p>
            <a:r>
              <a:rPr lang="en-US" altLang="ja-JP" sz="1200" dirty="0"/>
              <a:t>r</a:t>
            </a:r>
            <a:r>
              <a:rPr lang="ja-JP" altLang="en-US" sz="1200" dirty="0" smtClean="0"/>
              <a:t>で円の直径を変えることができるよう</a:t>
            </a:r>
            <a:endParaRPr lang="en-US" altLang="ja-JP" sz="1200" dirty="0" smtClean="0"/>
          </a:p>
          <a:p>
            <a:r>
              <a:rPr lang="ja-JP" altLang="en-US" sz="1200" dirty="0" smtClean="0"/>
              <a:t>にせよ．</a:t>
            </a:r>
            <a:endParaRPr lang="en-US" altLang="ja-JP" sz="1200" dirty="0" smtClean="0"/>
          </a:p>
        </p:txBody>
      </p:sp>
      <p:sp>
        <p:nvSpPr>
          <p:cNvPr id="13" name="角丸四角形 12"/>
          <p:cNvSpPr/>
          <p:nvPr/>
        </p:nvSpPr>
        <p:spPr>
          <a:xfrm>
            <a:off x="5448341" y="3407807"/>
            <a:ext cx="2520280" cy="9572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0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552728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関数を使ったテキスト版バブルソート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836712"/>
            <a:ext cx="5060225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6081845" y="3372014"/>
            <a:ext cx="2652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問４</a:t>
            </a:r>
            <a:endParaRPr lang="en-US" altLang="ja-JP" sz="1200" dirty="0" smtClean="0"/>
          </a:p>
          <a:p>
            <a:r>
              <a:rPr lang="en-US" altLang="ja-JP" sz="1200" dirty="0"/>
              <a:t>v</a:t>
            </a:r>
            <a:r>
              <a:rPr lang="en-US" altLang="ja-JP" sz="1200" dirty="0" smtClean="0"/>
              <a:t>oid bubble(</a:t>
            </a:r>
            <a:r>
              <a:rPr lang="en-US" altLang="ja-JP" sz="1200" dirty="0" err="1" smtClean="0"/>
              <a:t>int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int</a:t>
            </a:r>
            <a:r>
              <a:rPr lang="en-US" altLang="ja-JP" sz="1200" dirty="0" smtClean="0"/>
              <a:t> j)</a:t>
            </a:r>
            <a:r>
              <a:rPr lang="ja-JP" altLang="en-US" sz="1200" dirty="0" smtClean="0"/>
              <a:t>に関数を変更</a:t>
            </a:r>
            <a:endParaRPr lang="en-US" altLang="ja-JP" sz="1200" dirty="0" smtClean="0"/>
          </a:p>
          <a:p>
            <a:r>
              <a:rPr lang="ja-JP" altLang="en-US" sz="1200" dirty="0" smtClean="0"/>
              <a:t>し，</a:t>
            </a:r>
            <a:r>
              <a:rPr lang="en-US" altLang="ja-JP" sz="1200" dirty="0" smtClean="0"/>
              <a:t>j=0</a:t>
            </a:r>
            <a:r>
              <a:rPr lang="ja-JP" altLang="en-US" sz="1200" dirty="0" smtClean="0"/>
              <a:t>ならば，データが小さい順に出力され</a:t>
            </a:r>
            <a:r>
              <a:rPr lang="en-US" altLang="ja-JP" sz="1200" dirty="0" smtClean="0"/>
              <a:t>j=1</a:t>
            </a:r>
            <a:r>
              <a:rPr lang="ja-JP" altLang="en-US" sz="1200" dirty="0" smtClean="0"/>
              <a:t>ならば，データが大きい順に出力されるよう</a:t>
            </a:r>
            <a:r>
              <a:rPr lang="ja-JP" altLang="en-US" sz="1200" dirty="0"/>
              <a:t>に</a:t>
            </a:r>
            <a:r>
              <a:rPr lang="ja-JP" altLang="en-US" sz="1200" dirty="0" smtClean="0"/>
              <a:t>して</a:t>
            </a:r>
            <a:r>
              <a:rPr lang="ja-JP" altLang="en-US" sz="1200" dirty="0"/>
              <a:t>みよ</a:t>
            </a:r>
            <a:endParaRPr lang="en-US" altLang="ja-JP" sz="1200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6094090" y="3350821"/>
            <a:ext cx="2520280" cy="115829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7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9" y="709629"/>
            <a:ext cx="584835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615598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/>
              <a:t>荷電</a:t>
            </a:r>
            <a:r>
              <a:rPr lang="ja-JP" altLang="en-US" dirty="0" smtClean="0"/>
              <a:t>粒子のつくる電場のシミュレーション</a:t>
            </a:r>
            <a:endParaRPr kumimoji="1" lang="ja-JP" altLang="en-US" dirty="0"/>
          </a:p>
        </p:txBody>
      </p:sp>
      <p:cxnSp>
        <p:nvCxnSpPr>
          <p:cNvPr id="3" name="直線矢印コネクタ 2"/>
          <p:cNvCxnSpPr/>
          <p:nvPr/>
        </p:nvCxnSpPr>
        <p:spPr>
          <a:xfrm flipH="1">
            <a:off x="1187624" y="1581959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627784" y="1447627"/>
            <a:ext cx="18774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ウインドウサイズ</a:t>
            </a:r>
            <a:r>
              <a:rPr kumimoji="1" lang="en-US" altLang="ja-JP" sz="1100" dirty="0" smtClean="0"/>
              <a:t>=800×800</a:t>
            </a:r>
            <a:endParaRPr kumimoji="1" lang="ja-JP" altLang="en-US" sz="1100" dirty="0"/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2411760" y="1124744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918699" y="1007150"/>
            <a:ext cx="1544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２つ</a:t>
            </a:r>
            <a:r>
              <a:rPr lang="ja-JP" altLang="en-US" sz="1100" dirty="0" smtClean="0"/>
              <a:t>の荷電粒子の電荷</a:t>
            </a:r>
            <a:endParaRPr lang="en-US" altLang="ja-JP" sz="1100" dirty="0" smtClean="0"/>
          </a:p>
        </p:txBody>
      </p:sp>
      <p:cxnSp>
        <p:nvCxnSpPr>
          <p:cNvPr id="13" name="直線矢印コネクタ 12"/>
          <p:cNvCxnSpPr/>
          <p:nvPr/>
        </p:nvCxnSpPr>
        <p:spPr>
          <a:xfrm flipH="1">
            <a:off x="1475656" y="2806329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843808" y="2663334"/>
            <a:ext cx="15023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黄色で荷電粒子を描く</a:t>
            </a:r>
            <a:endParaRPr kumimoji="1" lang="ja-JP" altLang="en-US" sz="1100" dirty="0"/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2123728" y="3022353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491880" y="2849825"/>
            <a:ext cx="18133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荷電粒子の描画</a:t>
            </a:r>
            <a:r>
              <a:rPr lang="en-US" altLang="ja-JP" sz="1100" dirty="0" smtClean="0"/>
              <a:t>(280,400),</a:t>
            </a:r>
          </a:p>
          <a:p>
            <a:r>
              <a:rPr lang="en-US" altLang="ja-JP" sz="1100" dirty="0" smtClean="0"/>
              <a:t>(520,400)</a:t>
            </a:r>
            <a:r>
              <a:rPr lang="ja-JP" altLang="en-US" sz="1100" dirty="0" smtClean="0"/>
              <a:t>に</a:t>
            </a:r>
            <a:r>
              <a:rPr kumimoji="1" lang="ja-JP" altLang="en-US" sz="1100" dirty="0" smtClean="0"/>
              <a:t>配置</a:t>
            </a:r>
            <a:endParaRPr kumimoji="1" lang="ja-JP" altLang="en-US" sz="1100" dirty="0"/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763688" y="3340058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203848" y="3197063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/>
              <a:t>x</a:t>
            </a:r>
            <a:r>
              <a:rPr kumimoji="1" lang="ja-JP" altLang="en-US" sz="1100" dirty="0" smtClean="0"/>
              <a:t>軸</a:t>
            </a:r>
            <a:r>
              <a:rPr kumimoji="1" lang="en-US" altLang="ja-JP" sz="1100" dirty="0" smtClean="0"/>
              <a:t>y</a:t>
            </a:r>
            <a:r>
              <a:rPr kumimoji="1" lang="ja-JP" altLang="en-US" sz="1100" dirty="0" smtClean="0"/>
              <a:t>軸の描画</a:t>
            </a:r>
            <a:endParaRPr kumimoji="1" lang="ja-JP" altLang="en-US" sz="1100" dirty="0"/>
          </a:p>
        </p:txBody>
      </p:sp>
      <p:sp>
        <p:nvSpPr>
          <p:cNvPr id="6" name="右中かっこ 5"/>
          <p:cNvSpPr/>
          <p:nvPr/>
        </p:nvSpPr>
        <p:spPr>
          <a:xfrm>
            <a:off x="3726764" y="4425775"/>
            <a:ext cx="216024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5796136" y="2204864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862304"/>
              </p:ext>
            </p:extLst>
          </p:nvPr>
        </p:nvGraphicFramePr>
        <p:xfrm>
          <a:off x="6005264" y="1265436"/>
          <a:ext cx="2743200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2743200" imgH="1587240" progId="Equation.DSMT4">
                  <p:embed/>
                </p:oleObj>
              </mc:Choice>
              <mc:Fallback>
                <p:oleObj name="Equation" r:id="rId4" imgW="2743200" imgH="1587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05264" y="1265436"/>
                        <a:ext cx="2743200" cy="158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21088"/>
            <a:ext cx="2303145" cy="236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直線コネクタ 20"/>
          <p:cNvCxnSpPr/>
          <p:nvPr/>
        </p:nvCxnSpPr>
        <p:spPr>
          <a:xfrm>
            <a:off x="3951255" y="4794282"/>
            <a:ext cx="1853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中かっこ 21"/>
          <p:cNvSpPr/>
          <p:nvPr/>
        </p:nvSpPr>
        <p:spPr>
          <a:xfrm>
            <a:off x="2771800" y="5145855"/>
            <a:ext cx="72008" cy="5153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98882" y="5272556"/>
            <a:ext cx="22733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矢印が大きくなりすぎる場合の処置</a:t>
            </a:r>
            <a:endParaRPr lang="en-US" altLang="ja-JP" sz="1100" dirty="0" smtClean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827584" y="4077072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4690705" y="3458673"/>
            <a:ext cx="0" cy="474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690705" y="3458673"/>
            <a:ext cx="15374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228184" y="3301762"/>
            <a:ext cx="26132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２つ</a:t>
            </a:r>
            <a:r>
              <a:rPr lang="ja-JP" altLang="en-US" sz="1100" dirty="0" smtClean="0"/>
              <a:t>の荷電粒子上の電場は定義できない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72111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615598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/>
              <a:t>荷電</a:t>
            </a:r>
            <a:r>
              <a:rPr lang="ja-JP" altLang="en-US" dirty="0" smtClean="0"/>
              <a:t>粒子のつくる電場のシミュレーション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39338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線矢印コネクタ 2"/>
          <p:cNvCxnSpPr/>
          <p:nvPr/>
        </p:nvCxnSpPr>
        <p:spPr>
          <a:xfrm flipH="1">
            <a:off x="3861309" y="170080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313527"/>
              </p:ext>
            </p:extLst>
          </p:nvPr>
        </p:nvGraphicFramePr>
        <p:xfrm>
          <a:off x="4788024" y="1512641"/>
          <a:ext cx="2374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2374560" imgH="393480" progId="Equation.DSMT4">
                  <p:embed/>
                </p:oleObj>
              </mc:Choice>
              <mc:Fallback>
                <p:oleObj name="Equation" r:id="rId4" imgW="2374560" imgH="393480" progId="Equation.DSMT4">
                  <p:embed/>
                  <p:pic>
                    <p:nvPicPr>
                      <p:cNvPr id="0" name="オブジェクト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512641"/>
                        <a:ext cx="2374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39552" y="3307891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問</a:t>
            </a:r>
            <a:r>
              <a:rPr lang="ja-JP" altLang="en-US" sz="1200" dirty="0" smtClean="0"/>
              <a:t>４　電荷の大きさ</a:t>
            </a:r>
            <a:r>
              <a:rPr lang="en-US" altLang="ja-JP" sz="1200" dirty="0" smtClean="0"/>
              <a:t>Q1_f</a:t>
            </a:r>
            <a:r>
              <a:rPr lang="ja-JP" altLang="en-US" sz="1200" dirty="0" smtClean="0"/>
              <a:t>と</a:t>
            </a:r>
            <a:r>
              <a:rPr lang="en-US" altLang="ja-JP" sz="1200" dirty="0" smtClean="0"/>
              <a:t>Q2_f</a:t>
            </a:r>
            <a:r>
              <a:rPr lang="ja-JP" altLang="en-US" sz="1200" dirty="0" smtClean="0"/>
              <a:t>を変えてシミュレーションしてみよ</a:t>
            </a:r>
            <a:endParaRPr lang="en-US" altLang="ja-JP" sz="12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4232121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問</a:t>
            </a:r>
            <a:r>
              <a:rPr lang="ja-JP" altLang="en-US" sz="1200" dirty="0"/>
              <a:t>５</a:t>
            </a:r>
            <a:r>
              <a:rPr lang="ja-JP" altLang="en-US" sz="1200" dirty="0" smtClean="0"/>
              <a:t>　荷電粒子の配置を</a:t>
            </a:r>
            <a:r>
              <a:rPr lang="en-US" altLang="ja-JP" sz="1200" dirty="0" smtClean="0"/>
              <a:t>(320,400)</a:t>
            </a:r>
            <a:r>
              <a:rPr lang="ja-JP" altLang="en-US" sz="1200" dirty="0" smtClean="0"/>
              <a:t>と</a:t>
            </a:r>
            <a:r>
              <a:rPr lang="en-US" altLang="ja-JP" sz="1200" dirty="0" smtClean="0"/>
              <a:t>(480,400)</a:t>
            </a:r>
            <a:r>
              <a:rPr lang="ja-JP" altLang="en-US" sz="1200" dirty="0" smtClean="0"/>
              <a:t>に変更してみよ</a:t>
            </a:r>
            <a:endParaRPr lang="en-US" altLang="ja-JP" sz="1200" dirty="0" smtClean="0"/>
          </a:p>
        </p:txBody>
      </p:sp>
      <p:sp>
        <p:nvSpPr>
          <p:cNvPr id="12" name="角丸四角形 11"/>
          <p:cNvSpPr/>
          <p:nvPr/>
        </p:nvSpPr>
        <p:spPr>
          <a:xfrm>
            <a:off x="539552" y="3212975"/>
            <a:ext cx="4176464" cy="4320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39552" y="4149079"/>
            <a:ext cx="4176464" cy="4320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454" y="4005064"/>
            <a:ext cx="3040380" cy="2713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右矢印 7"/>
          <p:cNvSpPr/>
          <p:nvPr/>
        </p:nvSpPr>
        <p:spPr>
          <a:xfrm>
            <a:off x="5138988" y="630932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9552" y="5951021"/>
            <a:ext cx="4620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このシミュレーションは「基礎電磁気学演習」</a:t>
            </a:r>
            <a:endParaRPr lang="en-US" altLang="ja-JP" dirty="0" smtClean="0"/>
          </a:p>
          <a:p>
            <a:r>
              <a:rPr lang="ja-JP" altLang="en-US" dirty="0" smtClean="0"/>
              <a:t>でやった</a:t>
            </a:r>
            <a:r>
              <a:rPr lang="en-US" altLang="ja-JP" dirty="0" smtClean="0"/>
              <a:t>(5)</a:t>
            </a:r>
            <a:r>
              <a:rPr lang="ja-JP" altLang="en-US" dirty="0" smtClean="0"/>
              <a:t>番にあたる．</a:t>
            </a:r>
            <a:r>
              <a:rPr kumimoji="1" lang="ja-JP" altLang="en-US" dirty="0" smtClean="0"/>
              <a:t>納得したことでしょう．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34617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1537</TotalTime>
  <Words>602</Words>
  <Application>Microsoft Office PowerPoint</Application>
  <PresentationFormat>画面に合わせる (4:3)</PresentationFormat>
  <Paragraphs>166</Paragraphs>
  <Slides>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エッセンシャル</vt:lpstr>
      <vt:lpstr>MathType 6.0 Equation</vt:lpstr>
      <vt:lpstr>プロセッシング入門３</vt:lpstr>
      <vt:lpstr>PowerPoint プレゼンテーション</vt:lpstr>
      <vt:lpstr>PowerPoint プレゼンテーション</vt:lpstr>
      <vt:lpstr>配列</vt:lpstr>
      <vt:lpstr>テキスト版バブルソート</vt:lpstr>
      <vt:lpstr>関数（雰囲気がわかればよい）</vt:lpstr>
      <vt:lpstr>関数を使ったテキスト版バブルソート</vt:lpstr>
      <vt:lpstr>2つの荷電粒子のつくる電場のシミュレーション</vt:lpstr>
      <vt:lpstr>2つの荷電粒子のつくる電場のシミュレーション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プロセッシング入門１</dc:title>
  <dc:creator>FJ-USER</dc:creator>
  <cp:lastModifiedBy>FJ-USER</cp:lastModifiedBy>
  <cp:revision>41</cp:revision>
  <dcterms:created xsi:type="dcterms:W3CDTF">2015-08-21T09:26:22Z</dcterms:created>
  <dcterms:modified xsi:type="dcterms:W3CDTF">2016-08-15T05:52:54Z</dcterms:modified>
</cp:coreProperties>
</file>